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4"/>
  </p:notesMasterIdLst>
  <p:sldIdLst>
    <p:sldId id="256" r:id="rId2"/>
    <p:sldId id="257" r:id="rId3"/>
    <p:sldId id="259" r:id="rId4"/>
    <p:sldId id="260" r:id="rId5"/>
    <p:sldId id="261" r:id="rId6"/>
    <p:sldId id="258" r:id="rId7"/>
    <p:sldId id="262" r:id="rId8"/>
    <p:sldId id="268" r:id="rId9"/>
    <p:sldId id="264" r:id="rId10"/>
    <p:sldId id="308" r:id="rId11"/>
    <p:sldId id="267" r:id="rId12"/>
    <p:sldId id="309" r:id="rId13"/>
    <p:sldId id="263" r:id="rId14"/>
    <p:sldId id="265" r:id="rId15"/>
    <p:sldId id="301" r:id="rId16"/>
    <p:sldId id="303" r:id="rId17"/>
    <p:sldId id="305" r:id="rId18"/>
    <p:sldId id="266" r:id="rId19"/>
    <p:sldId id="274" r:id="rId20"/>
    <p:sldId id="269" r:id="rId21"/>
    <p:sldId id="270" r:id="rId22"/>
    <p:sldId id="271" r:id="rId23"/>
    <p:sldId id="275" r:id="rId24"/>
    <p:sldId id="272" r:id="rId25"/>
    <p:sldId id="273" r:id="rId26"/>
    <p:sldId id="280" r:id="rId27"/>
    <p:sldId id="281" r:id="rId28"/>
    <p:sldId id="286" r:id="rId29"/>
    <p:sldId id="285" r:id="rId30"/>
    <p:sldId id="313" r:id="rId31"/>
    <p:sldId id="288" r:id="rId32"/>
    <p:sldId id="310" r:id="rId33"/>
    <p:sldId id="311" r:id="rId34"/>
    <p:sldId id="287" r:id="rId35"/>
    <p:sldId id="289" r:id="rId36"/>
    <p:sldId id="293" r:id="rId37"/>
    <p:sldId id="320" r:id="rId38"/>
    <p:sldId id="290" r:id="rId39"/>
    <p:sldId id="317" r:id="rId40"/>
    <p:sldId id="291" r:id="rId41"/>
    <p:sldId id="292" r:id="rId42"/>
    <p:sldId id="294" r:id="rId43"/>
    <p:sldId id="315" r:id="rId44"/>
    <p:sldId id="316" r:id="rId45"/>
    <p:sldId id="318" r:id="rId46"/>
    <p:sldId id="312" r:id="rId47"/>
    <p:sldId id="282" r:id="rId48"/>
    <p:sldId id="283" r:id="rId49"/>
    <p:sldId id="298" r:id="rId50"/>
    <p:sldId id="284" r:id="rId51"/>
    <p:sldId id="295" r:id="rId52"/>
    <p:sldId id="296" r:id="rId53"/>
    <p:sldId id="297" r:id="rId54"/>
    <p:sldId id="304" r:id="rId55"/>
    <p:sldId id="319" r:id="rId56"/>
    <p:sldId id="302" r:id="rId57"/>
    <p:sldId id="299" r:id="rId58"/>
    <p:sldId id="300" r:id="rId59"/>
    <p:sldId id="306" r:id="rId60"/>
    <p:sldId id="321" r:id="rId61"/>
    <p:sldId id="322" r:id="rId62"/>
    <p:sldId id="323"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9"/>
    <p:restoredTop sz="94625"/>
  </p:normalViewPr>
  <p:slideViewPr>
    <p:cSldViewPr snapToGrid="0" snapToObjects="1">
      <p:cViewPr>
        <p:scale>
          <a:sx n="84" d="100"/>
          <a:sy n="84" d="100"/>
        </p:scale>
        <p:origin x="680" y="8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notesMaster" Target="notesMasters/notesMaster1.xml"/><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944DB-7759-6244-AA94-A5A04C3AFC82}" type="datetimeFigureOut">
              <a:rPr lang="en-US" smtClean="0"/>
              <a:t>11/5/19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A3C07-EEA2-3044-8C45-458DF4E00D3E}" type="slidenum">
              <a:rPr lang="en-US" smtClean="0"/>
              <a:t>‹#›</a:t>
            </a:fld>
            <a:endParaRPr lang="en-US"/>
          </a:p>
        </p:txBody>
      </p:sp>
    </p:spTree>
    <p:extLst>
      <p:ext uri="{BB962C8B-B14F-4D97-AF65-F5344CB8AC3E}">
        <p14:creationId xmlns:p14="http://schemas.microsoft.com/office/powerpoint/2010/main" val="119869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C07-EEA2-3044-8C45-458DF4E00D3E}" type="slidenum">
              <a:rPr lang="en-US" smtClean="0"/>
              <a:t>24</a:t>
            </a:fld>
            <a:endParaRPr lang="en-US"/>
          </a:p>
        </p:txBody>
      </p:sp>
    </p:spTree>
    <p:extLst>
      <p:ext uri="{BB962C8B-B14F-4D97-AF65-F5344CB8AC3E}">
        <p14:creationId xmlns:p14="http://schemas.microsoft.com/office/powerpoint/2010/main" val="301025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A3C07-EEA2-3044-8C45-458DF4E00D3E}" type="slidenum">
              <a:rPr lang="en-US" smtClean="0"/>
              <a:t>56</a:t>
            </a:fld>
            <a:endParaRPr lang="en-US"/>
          </a:p>
        </p:txBody>
      </p:sp>
    </p:spTree>
    <p:extLst>
      <p:ext uri="{BB962C8B-B14F-4D97-AF65-F5344CB8AC3E}">
        <p14:creationId xmlns:p14="http://schemas.microsoft.com/office/powerpoint/2010/main" val="1496759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FA13C0-C151-F24E-9E2D-EB8011999763}"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358763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A13C0-C151-F24E-9E2D-EB8011999763}"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1486336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A13C0-C151-F24E-9E2D-EB8011999763}"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1334916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A13C0-C151-F24E-9E2D-EB8011999763}"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1755446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FA13C0-C151-F24E-9E2D-EB8011999763}"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166057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FA13C0-C151-F24E-9E2D-EB8011999763}"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665188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FA13C0-C151-F24E-9E2D-EB8011999763}" type="datetimeFigureOut">
              <a:rPr lang="en-US" smtClean="0"/>
              <a:t>11/5/19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2394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FA13C0-C151-F24E-9E2D-EB8011999763}" type="datetimeFigureOut">
              <a:rPr lang="en-US" smtClean="0"/>
              <a:t>11/5/19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81887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A13C0-C151-F24E-9E2D-EB8011999763}" type="datetimeFigureOut">
              <a:rPr lang="en-US" smtClean="0"/>
              <a:t>11/5/19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1809789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A13C0-C151-F24E-9E2D-EB8011999763}"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17956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A13C0-C151-F24E-9E2D-EB8011999763}"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475C5-FE14-E047-9816-D402AAEA7D56}" type="slidenum">
              <a:rPr lang="en-US" smtClean="0"/>
              <a:t>‹#›</a:t>
            </a:fld>
            <a:endParaRPr lang="en-US"/>
          </a:p>
        </p:txBody>
      </p:sp>
    </p:spTree>
    <p:extLst>
      <p:ext uri="{BB962C8B-B14F-4D97-AF65-F5344CB8AC3E}">
        <p14:creationId xmlns:p14="http://schemas.microsoft.com/office/powerpoint/2010/main" val="7447504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A13C0-C151-F24E-9E2D-EB8011999763}" type="datetimeFigureOut">
              <a:rPr lang="en-US" smtClean="0"/>
              <a:t>11/5/19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475C5-FE14-E047-9816-D402AAEA7D56}" type="slidenum">
              <a:rPr lang="en-US" smtClean="0"/>
              <a:t>‹#›</a:t>
            </a:fld>
            <a:endParaRPr lang="en-US"/>
          </a:p>
        </p:txBody>
      </p:sp>
    </p:spTree>
    <p:extLst>
      <p:ext uri="{BB962C8B-B14F-4D97-AF65-F5344CB8AC3E}">
        <p14:creationId xmlns:p14="http://schemas.microsoft.com/office/powerpoint/2010/main" val="1730964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spacekid.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gov.nl.ca/eecd/files/k12_french_languepremiere_musique_musique_m_24_aout_2015.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H48DTWOlmw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atin typeface="+mn-lt"/>
              </a:rPr>
              <a:t>You Need to Teach Early Years to Primary/Junior French Immersion Music????</a:t>
            </a:r>
            <a:br>
              <a:rPr lang="en-US" b="1" dirty="0" smtClean="0">
                <a:latin typeface="+mn-lt"/>
              </a:rPr>
            </a:br>
            <a:r>
              <a:rPr lang="en-US" b="1" dirty="0" smtClean="0">
                <a:latin typeface="+mn-lt"/>
              </a:rPr>
              <a:t>Help Is on the Way!!!</a:t>
            </a:r>
            <a:endParaRPr lang="en-US" b="1" dirty="0">
              <a:latin typeface="+mn-lt"/>
            </a:endParaRPr>
          </a:p>
        </p:txBody>
      </p:sp>
      <p:sp>
        <p:nvSpPr>
          <p:cNvPr id="3" name="Subtitle 2"/>
          <p:cNvSpPr>
            <a:spLocks noGrp="1"/>
          </p:cNvSpPr>
          <p:nvPr>
            <p:ph type="subTitle" idx="1"/>
          </p:nvPr>
        </p:nvSpPr>
        <p:spPr>
          <a:xfrm>
            <a:off x="1404730" y="4079117"/>
            <a:ext cx="9263270" cy="2255422"/>
          </a:xfrm>
        </p:spPr>
        <p:txBody>
          <a:bodyPr>
            <a:normAutofit fontScale="40000" lnSpcReduction="20000"/>
          </a:bodyPr>
          <a:lstStyle/>
          <a:p>
            <a:endParaRPr lang="en-US" dirty="0" smtClean="0"/>
          </a:p>
          <a:p>
            <a:r>
              <a:rPr lang="en-US" sz="7000" b="1" dirty="0" smtClean="0"/>
              <a:t>Presented By Betty Lee-Daigle Retired Music Teacher from the Greater Essex County District School Board</a:t>
            </a:r>
          </a:p>
          <a:p>
            <a:r>
              <a:rPr lang="en-US" sz="7000" b="1" dirty="0" smtClean="0"/>
              <a:t>Delta Hotel and Conference Centre Session 1 Aurora Room</a:t>
            </a:r>
          </a:p>
          <a:p>
            <a:r>
              <a:rPr lang="en-US" sz="7000" b="1" dirty="0" smtClean="0"/>
              <a:t>Friday, November 8, 2019 10:15-11:30 am</a:t>
            </a:r>
          </a:p>
          <a:p>
            <a:r>
              <a:rPr lang="en-US" sz="7000" b="1" dirty="0" smtClean="0"/>
              <a:t>bld8888@yahoo.ca</a:t>
            </a:r>
            <a:endParaRPr lang="en-US" sz="7000" b="1" dirty="0"/>
          </a:p>
        </p:txBody>
      </p:sp>
    </p:spTree>
    <p:extLst>
      <p:ext uri="{BB962C8B-B14F-4D97-AF65-F5344CB8AC3E}">
        <p14:creationId xmlns:p14="http://schemas.microsoft.com/office/powerpoint/2010/main" val="118114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8355"/>
          </a:xfrm>
        </p:spPr>
        <p:txBody>
          <a:bodyPr/>
          <a:lstStyle/>
          <a:p>
            <a:r>
              <a:rPr lang="en-US" b="1" u="sng" dirty="0">
                <a:latin typeface="+mn-lt"/>
              </a:rPr>
              <a:t>PHILOSOPHY of the KODÀLY METHOD</a:t>
            </a:r>
            <a:endParaRPr lang="en-US" dirty="0">
              <a:latin typeface="+mn-lt"/>
            </a:endParaRPr>
          </a:p>
        </p:txBody>
      </p:sp>
      <p:sp>
        <p:nvSpPr>
          <p:cNvPr id="3" name="Content Placeholder 2"/>
          <p:cNvSpPr>
            <a:spLocks noGrp="1"/>
          </p:cNvSpPr>
          <p:nvPr>
            <p:ph idx="1"/>
          </p:nvPr>
        </p:nvSpPr>
        <p:spPr>
          <a:xfrm>
            <a:off x="838200" y="1310640"/>
            <a:ext cx="10515600" cy="4866323"/>
          </a:xfrm>
        </p:spPr>
        <p:txBody>
          <a:bodyPr>
            <a:normAutofit fontScale="92500"/>
          </a:bodyPr>
          <a:lstStyle/>
          <a:p>
            <a:r>
              <a:rPr lang="en-US" b="1" dirty="0" smtClean="0"/>
              <a:t>Many American folksongs begin with m-r-d and variations of it and French folksongs begins with </a:t>
            </a:r>
            <a:r>
              <a:rPr lang="en-US" b="1" dirty="0" err="1" smtClean="0"/>
              <a:t>s,d</a:t>
            </a:r>
            <a:r>
              <a:rPr lang="en-US" b="1" dirty="0" smtClean="0"/>
              <a:t>, r d, r d s, , m-r-d, s, d r m, s, l, d r and not s-m-l</a:t>
            </a:r>
          </a:p>
          <a:p>
            <a:r>
              <a:rPr lang="en-US" b="1" dirty="0" smtClean="0"/>
              <a:t>John </a:t>
            </a:r>
            <a:r>
              <a:rPr lang="en-US" b="1" dirty="0" err="1" smtClean="0"/>
              <a:t>Feierabend’s</a:t>
            </a:r>
            <a:r>
              <a:rPr lang="en-US" b="1" dirty="0" smtClean="0"/>
              <a:t> Tuneful, </a:t>
            </a:r>
            <a:r>
              <a:rPr lang="en-US" b="1" dirty="0" err="1" smtClean="0"/>
              <a:t>Beatful</a:t>
            </a:r>
            <a:r>
              <a:rPr lang="en-US" b="1" dirty="0" smtClean="0"/>
              <a:t> and Artful motto is based upon John </a:t>
            </a:r>
            <a:r>
              <a:rPr lang="en-US" b="1" dirty="0" smtClean="0"/>
              <a:t>adapting </a:t>
            </a:r>
            <a:r>
              <a:rPr lang="en-US" b="1" dirty="0" smtClean="0"/>
              <a:t>his methodology from his Kodaly learning with Ilona </a:t>
            </a:r>
            <a:r>
              <a:rPr lang="en-US" b="1" dirty="0" err="1" smtClean="0"/>
              <a:t>Bartalus</a:t>
            </a:r>
            <a:endParaRPr lang="en-US" b="1" dirty="0" smtClean="0"/>
          </a:p>
          <a:p>
            <a:r>
              <a:rPr lang="en-US" b="1" dirty="0" smtClean="0"/>
              <a:t>Always be </a:t>
            </a:r>
            <a:r>
              <a:rPr lang="en-US" b="1" dirty="0" smtClean="0"/>
              <a:t>authentic</a:t>
            </a:r>
            <a:endParaRPr lang="en-US" b="1" dirty="0" smtClean="0"/>
          </a:p>
          <a:p>
            <a:r>
              <a:rPr lang="en-US" b="1" dirty="0" smtClean="0"/>
              <a:t>French Immersion involves both thoughts because our children that we teach know the Canadian French folksongs and should be taught accordingly.  However, they have been raised with English </a:t>
            </a:r>
            <a:r>
              <a:rPr lang="en-US" b="1" dirty="0" err="1" smtClean="0"/>
              <a:t>fingerplays</a:t>
            </a:r>
            <a:r>
              <a:rPr lang="en-US" b="1" dirty="0" smtClean="0"/>
              <a:t> and songs that means they do not know the French </a:t>
            </a:r>
            <a:r>
              <a:rPr lang="en-US" b="1" dirty="0" smtClean="0"/>
              <a:t>folksongs </a:t>
            </a:r>
            <a:r>
              <a:rPr lang="en-US" b="1" dirty="0" smtClean="0"/>
              <a:t>and were not raised on fixed </a:t>
            </a:r>
            <a:r>
              <a:rPr lang="en-US" b="1" dirty="0" err="1" smtClean="0"/>
              <a:t>doh</a:t>
            </a:r>
            <a:r>
              <a:rPr lang="en-US" b="1" dirty="0" smtClean="0"/>
              <a:t> and French music songs does not begin with s-m.</a:t>
            </a:r>
          </a:p>
          <a:p>
            <a:endParaRPr lang="en-US" dirty="0"/>
          </a:p>
        </p:txBody>
      </p:sp>
    </p:spTree>
    <p:extLst>
      <p:ext uri="{BB962C8B-B14F-4D97-AF65-F5344CB8AC3E}">
        <p14:creationId xmlns:p14="http://schemas.microsoft.com/office/powerpoint/2010/main" val="8120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9795"/>
          </a:xfrm>
        </p:spPr>
        <p:txBody>
          <a:bodyPr/>
          <a:lstStyle/>
          <a:p>
            <a:r>
              <a:rPr lang="en-US" b="1" u="sng" dirty="0" smtClean="0">
                <a:latin typeface="+mn-lt"/>
              </a:rPr>
              <a:t>MY ADVICE</a:t>
            </a:r>
            <a:endParaRPr lang="en-US" b="1" u="sng" dirty="0">
              <a:latin typeface="+mn-lt"/>
            </a:endParaRPr>
          </a:p>
        </p:txBody>
      </p:sp>
      <p:sp>
        <p:nvSpPr>
          <p:cNvPr id="3" name="Content Placeholder 2"/>
          <p:cNvSpPr>
            <a:spLocks noGrp="1"/>
          </p:cNvSpPr>
          <p:nvPr>
            <p:ph idx="1"/>
          </p:nvPr>
        </p:nvSpPr>
        <p:spPr>
          <a:xfrm>
            <a:off x="838200" y="1432560"/>
            <a:ext cx="10515600" cy="5306443"/>
          </a:xfrm>
        </p:spPr>
        <p:txBody>
          <a:bodyPr>
            <a:normAutofit fontScale="70000" lnSpcReduction="20000"/>
          </a:bodyPr>
          <a:lstStyle/>
          <a:p>
            <a:r>
              <a:rPr lang="en-US" b="1" dirty="0"/>
              <a:t>INCORPORATE OTHER TEACHING METHODS AS WELL IF YOU GET TRAINED OR ATTEND WORKSHOPS IN ORFF, DALCROZE, FEIERABEND, </a:t>
            </a:r>
            <a:r>
              <a:rPr lang="en-US" b="1" dirty="0" smtClean="0"/>
              <a:t>MUSICPLAY AND OTHER COURSES THAT ARE AVAILABLE AS LONG AS THE MUSIC IS AUTHENTIC AND NOT COMPOSED.  STUDENTS CAN CREATE THEIR OWN COMPOSED MUSIC WHEN THEY ARE LEARNING A CONCEPT BUT THE SONGS NEEDS TO COME FROM A RELIABLE RESOURCE OR SOURCES.</a:t>
            </a:r>
          </a:p>
          <a:p>
            <a:r>
              <a:rPr lang="en-US" b="1" dirty="0" smtClean="0"/>
              <a:t>SOME SONGS THAT ARE USED ARE TRANSLATED INTO FRENCH THAT WE USE IN THE ENGLISH CLASSES.  HOWEVER, THE FRENCH LANGUAGE IS MUCH RICHER THAN ENGLISH IN RHYMING WORDS AND THE FRENCH CAN VARY THE ACCENTS ON THEIR WORDS SO THE SAME WORD MAY BE PRONOUNCED IN DIFFERENT WAYS TO FIT THE METRICAL PATTERNS.</a:t>
            </a:r>
          </a:p>
          <a:p>
            <a:r>
              <a:rPr lang="en-US" b="1" dirty="0" smtClean="0"/>
              <a:t>DON’T WORRY IF YOU DO NOT HAVE A FANTASTIC LESSON.  YOU ARE TEACHING CHILDREN AND I HAVE HAD LESSONS THAT DID NOT GO WELL.</a:t>
            </a:r>
          </a:p>
          <a:p>
            <a:r>
              <a:rPr lang="en-US" b="1" dirty="0" smtClean="0"/>
              <a:t>CLASSROOM MANAGEMENT IS SO IMPORTANT AND ROUTINES NEED TO BE ESTABLISHED RIGHT AWAY, EVEN MY SPECIAL NEEDS CHILDREN DID NOT GET EXTRA PRIVELEGES. THEY CAN THROW A TANTRUM BUT THEY LEARN THAT THEY MUST WAIT THEIR TURN LIKE THE REST OF THE STUDENTS.</a:t>
            </a:r>
          </a:p>
          <a:p>
            <a:r>
              <a:rPr lang="en-US" b="1" dirty="0" smtClean="0"/>
              <a:t>IF A STUDENT TOUCHES THE INSTRUMENTS WITHOUT PERMISSION, FOLLOW THROUGH THAT THEY WILL MISS A TURN AND TAKE IT AWAY FROM THEM.  THEY WILL POUT BUT THEY WILL LEARN NEXT TIME.  DEPENDING ON THE CHILD, YOU COULD ALSO LET THEM PLAY THE INSTRUMENT AFTER THE CLASS LEAVES OR AT THE END OF THE CLASS IF THEY BEHAVE AFTER THEY HAVE THE INSTRUMENT REMOVED DURING CLASS. </a:t>
            </a:r>
          </a:p>
          <a:p>
            <a:endParaRPr lang="en-US" b="1" dirty="0" smtClean="0"/>
          </a:p>
        </p:txBody>
      </p:sp>
    </p:spTree>
    <p:extLst>
      <p:ext uri="{BB962C8B-B14F-4D97-AF65-F5344CB8AC3E}">
        <p14:creationId xmlns:p14="http://schemas.microsoft.com/office/powerpoint/2010/main" val="1133947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lstStyle/>
          <a:p>
            <a:r>
              <a:rPr lang="en-US" b="1" u="sng" dirty="0" smtClean="0">
                <a:latin typeface="+mn-lt"/>
              </a:rPr>
              <a:t>Voice Care and Lessen the Stress</a:t>
            </a:r>
            <a:endParaRPr lang="en-US" b="1" u="sng" dirty="0">
              <a:latin typeface="+mn-lt"/>
            </a:endParaRPr>
          </a:p>
        </p:txBody>
      </p:sp>
      <p:sp>
        <p:nvSpPr>
          <p:cNvPr id="3" name="Content Placeholder 2"/>
          <p:cNvSpPr>
            <a:spLocks noGrp="1"/>
          </p:cNvSpPr>
          <p:nvPr>
            <p:ph idx="1"/>
          </p:nvPr>
        </p:nvSpPr>
        <p:spPr>
          <a:xfrm>
            <a:off x="838200" y="1371600"/>
            <a:ext cx="10515600" cy="4805363"/>
          </a:xfrm>
        </p:spPr>
        <p:txBody>
          <a:bodyPr>
            <a:normAutofit fontScale="85000" lnSpcReduction="10000"/>
          </a:bodyPr>
          <a:lstStyle/>
          <a:p>
            <a:r>
              <a:rPr lang="en-US" b="1" dirty="0" smtClean="0"/>
              <a:t>Drink plenty of water in a reusable mug and bring a closed thermos with you  to all of your classes or on your cart.  Take zinc pills when you are starting to get a sore throat.  Rest your voice when you are able to and if you lose your voice, do not whisper. </a:t>
            </a:r>
            <a:r>
              <a:rPr lang="en-US" b="1" dirty="0"/>
              <a:t>G</a:t>
            </a:r>
            <a:r>
              <a:rPr lang="en-US" b="1" dirty="0" smtClean="0"/>
              <a:t>et massages regularly and see a naturopath</a:t>
            </a:r>
          </a:p>
          <a:p>
            <a:r>
              <a:rPr lang="en-US" b="1" dirty="0" smtClean="0"/>
              <a:t>No yelling.  Use a signal or sound like a gentle bell to get their attention</a:t>
            </a:r>
          </a:p>
          <a:p>
            <a:r>
              <a:rPr lang="en-US" b="1" dirty="0" smtClean="0"/>
              <a:t>Use an Apple TV and tape yourself on your phone or on an iPad to teach a new song if you have multiple classes</a:t>
            </a:r>
          </a:p>
          <a:p>
            <a:r>
              <a:rPr lang="en-US" b="1" dirty="0" smtClean="0"/>
              <a:t>Use the internet and if the song that you are teaching is on YouTube, use it</a:t>
            </a:r>
          </a:p>
          <a:p>
            <a:r>
              <a:rPr lang="en-US" b="1" dirty="0" smtClean="0"/>
              <a:t>Do a Long Range Plan and divide the number of lessons per week and see what you need to get accomplished.  Usually we have one 50 minute lesson per week so you have 20 lessons per term to accomplish your expectations and try to use music for your concert that you can use in class as well to teach a concept(s).  I write all the cycle days on my calendar on my phone to know how many lessons I have per term.</a:t>
            </a:r>
          </a:p>
          <a:p>
            <a:endParaRPr lang="en-US" dirty="0"/>
          </a:p>
        </p:txBody>
      </p:sp>
    </p:spTree>
    <p:extLst>
      <p:ext uri="{BB962C8B-B14F-4D97-AF65-F5344CB8AC3E}">
        <p14:creationId xmlns:p14="http://schemas.microsoft.com/office/powerpoint/2010/main" val="475446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p:spPr>
        <p:txBody>
          <a:bodyPr/>
          <a:lstStyle/>
          <a:p>
            <a:r>
              <a:rPr lang="en-US" b="1" u="sng" dirty="0" smtClean="0">
                <a:latin typeface="+mn-lt"/>
              </a:rPr>
              <a:t>Expectations for Music-Jr/</a:t>
            </a:r>
            <a:r>
              <a:rPr lang="en-US" b="1" u="sng" dirty="0" err="1" smtClean="0">
                <a:latin typeface="+mn-lt"/>
              </a:rPr>
              <a:t>Sr</a:t>
            </a:r>
            <a:r>
              <a:rPr lang="en-US" b="1" u="sng" dirty="0" smtClean="0">
                <a:latin typeface="+mn-lt"/>
              </a:rPr>
              <a:t> Kindergarten</a:t>
            </a:r>
            <a:endParaRPr lang="en-US" b="1" u="sng" dirty="0">
              <a:latin typeface="+mn-lt"/>
            </a:endParaRPr>
          </a:p>
        </p:txBody>
      </p:sp>
      <p:sp>
        <p:nvSpPr>
          <p:cNvPr id="3" name="Content Placeholder 2"/>
          <p:cNvSpPr>
            <a:spLocks noGrp="1"/>
          </p:cNvSpPr>
          <p:nvPr>
            <p:ph idx="1"/>
          </p:nvPr>
        </p:nvSpPr>
        <p:spPr>
          <a:xfrm>
            <a:off x="838200" y="1234440"/>
            <a:ext cx="10515600" cy="5492037"/>
          </a:xfrm>
        </p:spPr>
        <p:txBody>
          <a:bodyPr>
            <a:normAutofit fontScale="70000" lnSpcReduction="20000"/>
          </a:bodyPr>
          <a:lstStyle/>
          <a:p>
            <a:endParaRPr lang="en-US" dirty="0" smtClean="0"/>
          </a:p>
          <a:p>
            <a:r>
              <a:rPr lang="en-US" sz="3100" b="1" dirty="0" smtClean="0"/>
              <a:t>STEADY BEAT-</a:t>
            </a:r>
            <a:r>
              <a:rPr lang="en-US" sz="3100" b="1" dirty="0" err="1" smtClean="0"/>
              <a:t>patsching</a:t>
            </a:r>
            <a:r>
              <a:rPr lang="en-US" sz="3100" b="1" dirty="0" smtClean="0"/>
              <a:t>, tapping, movement</a:t>
            </a:r>
          </a:p>
          <a:p>
            <a:r>
              <a:rPr lang="en-US" sz="3100" b="1" dirty="0" smtClean="0"/>
              <a:t>RHYTHM-clapping the syllables of the words of a song</a:t>
            </a:r>
          </a:p>
          <a:p>
            <a:r>
              <a:rPr lang="en-US" sz="3100" b="1" dirty="0" smtClean="0"/>
              <a:t>IN-TUNE SINGING-INNER HEARING to develop their singing voice</a:t>
            </a:r>
          </a:p>
          <a:p>
            <a:r>
              <a:rPr lang="en-US" sz="3100" b="1" dirty="0" smtClean="0"/>
              <a:t>Working on melodic and </a:t>
            </a:r>
            <a:r>
              <a:rPr lang="en-US" sz="3100" b="1" dirty="0"/>
              <a:t>r</a:t>
            </a:r>
            <a:r>
              <a:rPr lang="en-US" sz="3100" b="1" dirty="0" smtClean="0"/>
              <a:t>hythmic preparedness</a:t>
            </a:r>
          </a:p>
          <a:p>
            <a:r>
              <a:rPr lang="en-US" sz="3100" b="1" dirty="0" smtClean="0"/>
              <a:t>TEMPO-fast, faster, slow, slower</a:t>
            </a:r>
          </a:p>
          <a:p>
            <a:r>
              <a:rPr lang="en-US" sz="3100" b="1" dirty="0" smtClean="0"/>
              <a:t>VOLUME-soft, softer, loud, louder</a:t>
            </a:r>
          </a:p>
          <a:p>
            <a:r>
              <a:rPr lang="en-US" sz="3100" b="1" dirty="0" smtClean="0"/>
              <a:t>EXPRESSION-sad (minor), happy (major), using movement</a:t>
            </a:r>
          </a:p>
          <a:p>
            <a:r>
              <a:rPr lang="en-US" sz="3100" b="1" dirty="0" smtClean="0"/>
              <a:t>MOST IMPORTANTLY, we work on the LOVE OF MUSIC</a:t>
            </a:r>
          </a:p>
          <a:p>
            <a:r>
              <a:rPr lang="en-US" sz="3100" b="1" dirty="0" smtClean="0"/>
              <a:t>“</a:t>
            </a:r>
            <a:r>
              <a:rPr lang="en-US" sz="3100" b="1" dirty="0" err="1" smtClean="0"/>
              <a:t>Beatful</a:t>
            </a:r>
            <a:r>
              <a:rPr lang="en-US" sz="3100" b="1" dirty="0" smtClean="0"/>
              <a:t>, Tuneful, Artful”  John </a:t>
            </a:r>
            <a:r>
              <a:rPr lang="en-US" sz="3100" b="1" dirty="0" err="1" smtClean="0"/>
              <a:t>Feierabend</a:t>
            </a:r>
            <a:r>
              <a:rPr lang="en-US" sz="3100" b="1" dirty="0" smtClean="0"/>
              <a:t> saying</a:t>
            </a:r>
          </a:p>
          <a:p>
            <a:endParaRPr lang="en-US" sz="3100" b="1" dirty="0" smtClean="0"/>
          </a:p>
          <a:p>
            <a:r>
              <a:rPr lang="en-US" sz="3100" b="1" dirty="0" smtClean="0"/>
              <a:t>BE READY THAT ONLY YOU AND THE ECE WILL BE THE ONLY ONES DOING THE SINGING AT THE BEGINNING OF THE YEAR AND IF SOME CHILDREN READILY ENGAGE IN YOUR LESSON, THAT IS GREAT.  DO NOT FORCE CHILDREN TO PARTICIPATE, ENTICE THEM WITH FINGERPLAYS AND ACTIIONS AND SOMETHING TO ANTICPATE WHETHER IS IT A SINGING GAME OR USING RHYTHM INSTRUMENTS.  I BEGIN WITH FINGERPLAYS AND GRAVITATE TO THE STUDENTS WHO SING OUT LOUD.  THE OTHERS WILL JOIN IN LATER.</a:t>
            </a:r>
          </a:p>
          <a:p>
            <a:endParaRPr lang="en-US" sz="3100" b="1" dirty="0" smtClean="0"/>
          </a:p>
          <a:p>
            <a:endParaRPr lang="en-US" sz="3100" dirty="0"/>
          </a:p>
        </p:txBody>
      </p:sp>
    </p:spTree>
    <p:extLst>
      <p:ext uri="{BB962C8B-B14F-4D97-AF65-F5344CB8AC3E}">
        <p14:creationId xmlns:p14="http://schemas.microsoft.com/office/powerpoint/2010/main" val="581269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lstStyle/>
          <a:p>
            <a:r>
              <a:rPr lang="en-US" b="1" u="sng" dirty="0" smtClean="0">
                <a:latin typeface="+mn-lt"/>
              </a:rPr>
              <a:t>EARLY</a:t>
            </a:r>
            <a:r>
              <a:rPr lang="en-US" u="sng" dirty="0" smtClean="0">
                <a:latin typeface="+mn-lt"/>
              </a:rPr>
              <a:t> </a:t>
            </a:r>
            <a:r>
              <a:rPr lang="en-US" b="1" u="sng" dirty="0" smtClean="0">
                <a:latin typeface="+mn-lt"/>
              </a:rPr>
              <a:t>YEARS TEACHING SUGGESTIONS</a:t>
            </a:r>
            <a:endParaRPr lang="en-US" b="1" u="sng" dirty="0">
              <a:latin typeface="+mn-lt"/>
            </a:endParaRPr>
          </a:p>
        </p:txBody>
      </p:sp>
      <p:sp>
        <p:nvSpPr>
          <p:cNvPr id="3" name="Content Placeholder 2"/>
          <p:cNvSpPr>
            <a:spLocks noGrp="1"/>
          </p:cNvSpPr>
          <p:nvPr>
            <p:ph idx="1"/>
          </p:nvPr>
        </p:nvSpPr>
        <p:spPr>
          <a:xfrm>
            <a:off x="838200" y="1158240"/>
            <a:ext cx="10515600" cy="5587117"/>
          </a:xfrm>
        </p:spPr>
        <p:txBody>
          <a:bodyPr>
            <a:normAutofit fontScale="70000" lnSpcReduction="20000"/>
          </a:bodyPr>
          <a:lstStyle/>
          <a:p>
            <a:r>
              <a:rPr lang="en-US" b="1" dirty="0" smtClean="0"/>
              <a:t>OMEA WORKSHOP IN 2017 ON EARLY YEARS SONGS AND FINGERPLAYS UNDER OMEA RESOURCES BY BETTY LEE-DAIGLE-TYPE IN FRENCH</a:t>
            </a:r>
          </a:p>
          <a:p>
            <a:r>
              <a:rPr lang="en-US" b="1" dirty="0" smtClean="0"/>
              <a:t>SCOPE AND SEQUENCE CHART IN ENGLISH AND FRENCH ON OMEA RESOURCES</a:t>
            </a:r>
          </a:p>
          <a:p>
            <a:r>
              <a:rPr lang="en-US" b="1" dirty="0" smtClean="0"/>
              <a:t>BEGIN WITH PUTTING STUDENTS IN ROWS AND TRY TO LEARN THEIR NAMES AS QUICKLY AS YOU CAN.  THE LONGER YOU HAVE THEM AND STAY AT THE SAME SCHOOL, IT WILL GET EASIER AND THE ECE SHOULD BE ABLE TO HELP YOU. MOVE CHILDREN WHO CANNOT SIT TOGETHER.</a:t>
            </a:r>
          </a:p>
          <a:p>
            <a:r>
              <a:rPr lang="en-US" b="1" dirty="0" smtClean="0"/>
              <a:t>BEGINS WITH FINGERPLAYS-YOU WILL BE DOING MOST OF THE TALKING AT THE BEGINNING OF THE SCHOOL YEAR</a:t>
            </a:r>
          </a:p>
          <a:p>
            <a:r>
              <a:rPr lang="en-US" b="1" dirty="0" smtClean="0"/>
              <a:t>LET THE CHILDREN JOIN IN WHEN THEY FEEL COMFORTABLE.  IF THEY ARE SHY, DO NOT FORCE THEM TO PARTICIPATE BUT GIVE THEM SOMETHING TO LOOK FORWARD TO EG. GAME, PLAYING AN RHYTHM INSTRUMENT.  MOST IMPORTANT THING IS TO BOND WITH THE CHILDREN AND EARN THEIR TRUST AND THAT THEY FEEL THEY ARE IN A SAFE ENVIRONMENT</a:t>
            </a:r>
          </a:p>
          <a:p>
            <a:r>
              <a:rPr lang="en-US" b="1" dirty="0" smtClean="0"/>
              <a:t>AT THE BEGINNING OF FRENCH IMMERSION, IT IS SOMETIMES BETTER TO TEACH THE SONG AND ACTIVITIES IN ENGLISH FIRST AND THEN DO IT IN FRENCH ESPECIALLY AT THE BEGINNING OF THE YEAR.</a:t>
            </a:r>
          </a:p>
          <a:p>
            <a:r>
              <a:rPr lang="en-US" b="1" dirty="0" smtClean="0"/>
              <a:t>MODEL PARTNER GAMES WITH A STUDENT FIRST WITH YOU AS THE TEACHER WHILE THE CLASS OBSERVES.  THEN CHOOSE A NEW PARTNER AND THE ECE CAN DO THE SAME.  BREAK DOWN THE MOVEMENT ACTIVITY TO ONE PART AND THEN ADD THE NEXT PART IF NEEDED.</a:t>
            </a:r>
          </a:p>
          <a:p>
            <a:r>
              <a:rPr lang="en-US" b="1" dirty="0" smtClean="0"/>
              <a:t>DO NOT BE AFRAID TO EXPOSE THEM TO SYMPHONIC MUSIC AND WORK ON ESTABLISHING EXPECTATIONS IN THE CONCERT VENUE</a:t>
            </a:r>
            <a:endParaRPr lang="en-US" b="1" dirty="0"/>
          </a:p>
        </p:txBody>
      </p:sp>
    </p:spTree>
    <p:extLst>
      <p:ext uri="{BB962C8B-B14F-4D97-AF65-F5344CB8AC3E}">
        <p14:creationId xmlns:p14="http://schemas.microsoft.com/office/powerpoint/2010/main" val="1431638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lstStyle/>
          <a:p>
            <a:r>
              <a:rPr lang="en-US" b="1" u="sng" dirty="0" err="1" smtClean="0">
                <a:latin typeface="+mn-lt"/>
              </a:rPr>
              <a:t>Jeux</a:t>
            </a:r>
            <a:r>
              <a:rPr lang="en-US" b="1" u="sng" dirty="0" smtClean="0">
                <a:latin typeface="+mn-lt"/>
              </a:rPr>
              <a:t> de </a:t>
            </a:r>
            <a:r>
              <a:rPr lang="en-US" b="1" u="sng" dirty="0" err="1" smtClean="0">
                <a:latin typeface="+mn-lt"/>
              </a:rPr>
              <a:t>Doigts</a:t>
            </a:r>
            <a:r>
              <a:rPr lang="en-US" b="1" u="sng" dirty="0" smtClean="0">
                <a:latin typeface="+mn-lt"/>
              </a:rPr>
              <a:t> et les </a:t>
            </a:r>
            <a:r>
              <a:rPr lang="en-US" b="1" u="sng" dirty="0" err="1" smtClean="0">
                <a:latin typeface="+mn-lt"/>
              </a:rPr>
              <a:t>Comptines</a:t>
            </a:r>
            <a:endParaRPr lang="en-US" b="1" u="sng" dirty="0">
              <a:latin typeface="+mn-lt"/>
            </a:endParaRPr>
          </a:p>
        </p:txBody>
      </p:sp>
      <p:sp>
        <p:nvSpPr>
          <p:cNvPr id="3" name="Content Placeholder 2"/>
          <p:cNvSpPr>
            <a:spLocks noGrp="1"/>
          </p:cNvSpPr>
          <p:nvPr>
            <p:ph idx="1"/>
          </p:nvPr>
        </p:nvSpPr>
        <p:spPr>
          <a:xfrm>
            <a:off x="838200" y="1158240"/>
            <a:ext cx="10515600" cy="5445759"/>
          </a:xfrm>
        </p:spPr>
        <p:txBody>
          <a:bodyPr>
            <a:normAutofit fontScale="92500" lnSpcReduction="20000"/>
          </a:bodyPr>
          <a:lstStyle/>
          <a:p>
            <a:r>
              <a:rPr lang="en-US" b="1" dirty="0" smtClean="0"/>
              <a:t>Sur ma main je </a:t>
            </a:r>
            <a:r>
              <a:rPr lang="en-US" b="1" dirty="0" err="1" smtClean="0"/>
              <a:t>compte</a:t>
            </a:r>
            <a:r>
              <a:rPr lang="en-US" b="1" dirty="0" smtClean="0"/>
              <a:t> </a:t>
            </a:r>
            <a:r>
              <a:rPr lang="en-US" b="1" dirty="0" err="1" smtClean="0"/>
              <a:t>bien</a:t>
            </a:r>
            <a:r>
              <a:rPr lang="en-US" b="1" dirty="0" smtClean="0"/>
              <a:t>. 1,2,3,4,5.  </a:t>
            </a:r>
            <a:r>
              <a:rPr lang="en-US" b="1" dirty="0" err="1" smtClean="0"/>
              <a:t>Mais</a:t>
            </a:r>
            <a:r>
              <a:rPr lang="en-US" b="1" dirty="0" smtClean="0"/>
              <a:t> </a:t>
            </a:r>
            <a:r>
              <a:rPr lang="en-US" b="1" dirty="0" err="1" smtClean="0"/>
              <a:t>mes</a:t>
            </a:r>
            <a:r>
              <a:rPr lang="en-US" b="1" dirty="0" smtClean="0"/>
              <a:t> </a:t>
            </a:r>
            <a:r>
              <a:rPr lang="en-US" b="1" dirty="0" err="1" smtClean="0"/>
              <a:t>doigts</a:t>
            </a:r>
            <a:r>
              <a:rPr lang="en-US" b="1" dirty="0" smtClean="0"/>
              <a:t> font les </a:t>
            </a:r>
            <a:r>
              <a:rPr lang="en-US" b="1" dirty="0" err="1" smtClean="0"/>
              <a:t>vilains</a:t>
            </a:r>
            <a:r>
              <a:rPr lang="en-US" b="1" dirty="0" smtClean="0"/>
              <a:t>. 5,4,3,2,1</a:t>
            </a:r>
          </a:p>
          <a:p>
            <a:r>
              <a:rPr lang="en-US" b="1" dirty="0" err="1" smtClean="0"/>
              <a:t>Ouvre</a:t>
            </a:r>
            <a:r>
              <a:rPr lang="en-US" b="1" dirty="0" smtClean="0"/>
              <a:t>-les, </a:t>
            </a:r>
            <a:r>
              <a:rPr lang="en-US" b="1" dirty="0" err="1" smtClean="0"/>
              <a:t>Ferme</a:t>
            </a:r>
            <a:r>
              <a:rPr lang="en-US" b="1" dirty="0" smtClean="0"/>
              <a:t>-les (Open Them, Shut Them)-do it loud, soft, no sound, high, low, under water</a:t>
            </a:r>
          </a:p>
          <a:p>
            <a:r>
              <a:rPr lang="en-US" b="1" dirty="0" smtClean="0"/>
              <a:t>Mother Goose Canada website</a:t>
            </a:r>
          </a:p>
          <a:p>
            <a:r>
              <a:rPr lang="en-US" b="1" dirty="0" smtClean="0"/>
              <a:t>La </a:t>
            </a:r>
            <a:r>
              <a:rPr lang="en-US" b="1" dirty="0" err="1" smtClean="0"/>
              <a:t>p’tite</a:t>
            </a:r>
            <a:r>
              <a:rPr lang="en-US" b="1" dirty="0" smtClean="0"/>
              <a:t> </a:t>
            </a:r>
            <a:r>
              <a:rPr lang="en-US" b="1" dirty="0" err="1" smtClean="0"/>
              <a:t>fontaine</a:t>
            </a:r>
            <a:r>
              <a:rPr lang="en-US" b="1" dirty="0" smtClean="0"/>
              <a:t> </a:t>
            </a:r>
            <a:r>
              <a:rPr lang="en-US" b="1" dirty="0" err="1" smtClean="0"/>
              <a:t>d’Orléans</a:t>
            </a:r>
            <a:endParaRPr lang="en-US" b="1" dirty="0" smtClean="0"/>
          </a:p>
          <a:p>
            <a:r>
              <a:rPr lang="en-US" b="1" dirty="0" smtClean="0">
                <a:hlinkClick r:id="rId2"/>
              </a:rPr>
              <a:t>www.espacekid.com</a:t>
            </a:r>
            <a:endParaRPr lang="en-US" b="1" dirty="0" smtClean="0"/>
          </a:p>
          <a:p>
            <a:r>
              <a:rPr lang="en-US" b="1" dirty="0" err="1" smtClean="0"/>
              <a:t>Où</a:t>
            </a:r>
            <a:r>
              <a:rPr lang="en-US" b="1" dirty="0" smtClean="0"/>
              <a:t> </a:t>
            </a:r>
            <a:r>
              <a:rPr lang="en-US" b="1" dirty="0" err="1" smtClean="0"/>
              <a:t>est</a:t>
            </a:r>
            <a:r>
              <a:rPr lang="en-US" b="1" dirty="0" smtClean="0"/>
              <a:t> </a:t>
            </a:r>
            <a:r>
              <a:rPr lang="en-US" b="1" dirty="0" err="1" smtClean="0"/>
              <a:t>Thumbkin</a:t>
            </a:r>
            <a:r>
              <a:rPr lang="en-US" b="1" dirty="0" smtClean="0"/>
              <a:t>?, </a:t>
            </a:r>
            <a:r>
              <a:rPr lang="en-US" b="1" dirty="0" err="1" smtClean="0"/>
              <a:t>J’aime</a:t>
            </a:r>
            <a:r>
              <a:rPr lang="en-US" b="1" dirty="0" smtClean="0"/>
              <a:t> papa, </a:t>
            </a:r>
            <a:r>
              <a:rPr lang="en-US" b="1" dirty="0" err="1" smtClean="0"/>
              <a:t>Pomme</a:t>
            </a:r>
            <a:r>
              <a:rPr lang="en-US" b="1" dirty="0" smtClean="0"/>
              <a:t> de </a:t>
            </a:r>
            <a:r>
              <a:rPr lang="en-US" b="1" dirty="0" err="1" smtClean="0"/>
              <a:t>Reinette</a:t>
            </a:r>
            <a:r>
              <a:rPr lang="en-US" b="1" dirty="0" smtClean="0"/>
              <a:t>, Si </a:t>
            </a:r>
            <a:r>
              <a:rPr lang="en-US" b="1" dirty="0" err="1" smtClean="0"/>
              <a:t>tu</a:t>
            </a:r>
            <a:r>
              <a:rPr lang="en-US" b="1" dirty="0" smtClean="0"/>
              <a:t> </a:t>
            </a:r>
            <a:r>
              <a:rPr lang="en-US" b="1" dirty="0" err="1" smtClean="0"/>
              <a:t>aimes</a:t>
            </a:r>
            <a:r>
              <a:rPr lang="en-US" b="1" dirty="0" smtClean="0"/>
              <a:t> le </a:t>
            </a:r>
            <a:r>
              <a:rPr lang="en-US" b="1" dirty="0" err="1" smtClean="0"/>
              <a:t>soleil</a:t>
            </a:r>
            <a:r>
              <a:rPr lang="en-US" b="1" dirty="0"/>
              <a:t> </a:t>
            </a:r>
            <a:r>
              <a:rPr lang="en-US" b="1" dirty="0" smtClean="0"/>
              <a:t>(tape les mains), A la Claire Fontaine, 1-7, Violette, Sur le Pont </a:t>
            </a:r>
            <a:r>
              <a:rPr lang="en-US" b="1" dirty="0" err="1" smtClean="0"/>
              <a:t>d’Avignon</a:t>
            </a:r>
            <a:r>
              <a:rPr lang="en-US" b="1" dirty="0" smtClean="0"/>
              <a:t>, </a:t>
            </a:r>
            <a:r>
              <a:rPr lang="en-US" b="1" dirty="0" err="1" smtClean="0"/>
              <a:t>Ici</a:t>
            </a:r>
            <a:r>
              <a:rPr lang="en-US" b="1" dirty="0" smtClean="0"/>
              <a:t> on </a:t>
            </a:r>
            <a:r>
              <a:rPr lang="en-US" b="1" dirty="0" err="1" smtClean="0"/>
              <a:t>est</a:t>
            </a:r>
            <a:r>
              <a:rPr lang="en-US" b="1" dirty="0" smtClean="0"/>
              <a:t> ensemble, on a ____et____.  Bonjour, </a:t>
            </a:r>
            <a:r>
              <a:rPr lang="en-US" b="1" dirty="0" err="1" smtClean="0"/>
              <a:t>mes</a:t>
            </a:r>
            <a:r>
              <a:rPr lang="en-US" b="1" dirty="0" smtClean="0"/>
              <a:t> </a:t>
            </a:r>
            <a:r>
              <a:rPr lang="en-US" b="1" dirty="0" err="1" smtClean="0"/>
              <a:t>amis</a:t>
            </a:r>
            <a:r>
              <a:rPr lang="en-US" b="1" dirty="0" smtClean="0"/>
              <a:t>, Tête, </a:t>
            </a:r>
            <a:r>
              <a:rPr lang="en-US" b="1" dirty="0" err="1" smtClean="0"/>
              <a:t>épaules</a:t>
            </a:r>
            <a:r>
              <a:rPr lang="en-US" b="1" dirty="0" smtClean="0"/>
              <a:t>….</a:t>
            </a:r>
          </a:p>
          <a:p>
            <a:r>
              <a:rPr lang="en-US" b="1" dirty="0" smtClean="0"/>
              <a:t>Me voilà  Les </a:t>
            </a:r>
            <a:r>
              <a:rPr lang="en-US" b="1" dirty="0" err="1" smtClean="0"/>
              <a:t>deux</a:t>
            </a:r>
            <a:r>
              <a:rPr lang="en-US" b="1" dirty="0" smtClean="0"/>
              <a:t> </a:t>
            </a:r>
            <a:r>
              <a:rPr lang="en-US" b="1" dirty="0" err="1" smtClean="0"/>
              <a:t>pieds</a:t>
            </a:r>
            <a:r>
              <a:rPr lang="en-US" b="1" dirty="0" smtClean="0"/>
              <a:t> font tap, tap, tap, Les </a:t>
            </a:r>
            <a:r>
              <a:rPr lang="en-US" b="1" dirty="0" err="1" smtClean="0"/>
              <a:t>deux</a:t>
            </a:r>
            <a:r>
              <a:rPr lang="en-US" b="1" dirty="0" smtClean="0"/>
              <a:t> mains font </a:t>
            </a:r>
            <a:r>
              <a:rPr lang="en-US" b="1" dirty="0" err="1" smtClean="0"/>
              <a:t>clappe</a:t>
            </a:r>
            <a:r>
              <a:rPr lang="en-US" b="1" dirty="0" smtClean="0"/>
              <a:t>, </a:t>
            </a:r>
            <a:r>
              <a:rPr lang="en-US" b="1" dirty="0" err="1" smtClean="0"/>
              <a:t>clappe</a:t>
            </a:r>
            <a:r>
              <a:rPr lang="en-US" b="1" dirty="0" smtClean="0"/>
              <a:t>, </a:t>
            </a:r>
            <a:r>
              <a:rPr lang="en-US" b="1" dirty="0" err="1" smtClean="0"/>
              <a:t>clappe</a:t>
            </a:r>
            <a:r>
              <a:rPr lang="en-US" b="1" dirty="0" smtClean="0"/>
              <a:t>, un pas </a:t>
            </a:r>
            <a:r>
              <a:rPr lang="en-US" b="1" dirty="0" err="1" smtClean="0"/>
              <a:t>çi</a:t>
            </a:r>
            <a:r>
              <a:rPr lang="en-US" b="1" dirty="0" smtClean="0"/>
              <a:t>, un pas </a:t>
            </a:r>
            <a:r>
              <a:rPr lang="en-US" b="1" dirty="0" err="1" smtClean="0"/>
              <a:t>là</a:t>
            </a:r>
            <a:r>
              <a:rPr lang="en-US" b="1" dirty="0" smtClean="0"/>
              <a:t>, un petit </a:t>
            </a:r>
            <a:r>
              <a:rPr lang="en-US" b="1" dirty="0" err="1" smtClean="0"/>
              <a:t>tourne</a:t>
            </a:r>
            <a:r>
              <a:rPr lang="en-US" b="1" dirty="0" smtClean="0"/>
              <a:t> et me voilà (La petite tête fait </a:t>
            </a:r>
            <a:r>
              <a:rPr lang="en-US" b="1" dirty="0" err="1" smtClean="0"/>
              <a:t>nique</a:t>
            </a:r>
            <a:r>
              <a:rPr lang="en-US" b="1" dirty="0" smtClean="0"/>
              <a:t>, </a:t>
            </a:r>
            <a:r>
              <a:rPr lang="en-US" b="1" dirty="0" err="1" smtClean="0"/>
              <a:t>nieque</a:t>
            </a:r>
            <a:r>
              <a:rPr lang="en-US" b="1" dirty="0" smtClean="0"/>
              <a:t>, </a:t>
            </a:r>
            <a:r>
              <a:rPr lang="en-US" b="1" dirty="0" err="1" smtClean="0"/>
              <a:t>nieque</a:t>
            </a:r>
            <a:r>
              <a:rPr lang="en-US" b="1" dirty="0" smtClean="0"/>
              <a:t>, Les </a:t>
            </a:r>
            <a:r>
              <a:rPr lang="en-US" b="1" dirty="0" err="1" smtClean="0"/>
              <a:t>petits</a:t>
            </a:r>
            <a:r>
              <a:rPr lang="en-US" b="1" dirty="0" smtClean="0"/>
              <a:t> </a:t>
            </a:r>
            <a:r>
              <a:rPr lang="en-US" b="1" dirty="0" err="1" smtClean="0"/>
              <a:t>doigts</a:t>
            </a:r>
            <a:r>
              <a:rPr lang="en-US" b="1" dirty="0" smtClean="0"/>
              <a:t> font clique, clique, clique)</a:t>
            </a:r>
            <a:endParaRPr lang="en-US" b="1" dirty="0"/>
          </a:p>
        </p:txBody>
      </p:sp>
    </p:spTree>
    <p:extLst>
      <p:ext uri="{BB962C8B-B14F-4D97-AF65-F5344CB8AC3E}">
        <p14:creationId xmlns:p14="http://schemas.microsoft.com/office/powerpoint/2010/main" val="355231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4555"/>
          </a:xfrm>
        </p:spPr>
        <p:txBody>
          <a:bodyPr/>
          <a:lstStyle/>
          <a:p>
            <a:r>
              <a:rPr lang="en-US" b="1" u="sng" dirty="0" smtClean="0">
                <a:latin typeface="+mn-lt"/>
              </a:rPr>
              <a:t>Les </a:t>
            </a:r>
            <a:r>
              <a:rPr lang="en-US" b="1" u="sng" dirty="0" err="1" smtClean="0">
                <a:latin typeface="+mn-lt"/>
              </a:rPr>
              <a:t>Comptines</a:t>
            </a:r>
            <a:endParaRPr lang="en-US" b="1" u="sng" dirty="0">
              <a:latin typeface="+mn-lt"/>
            </a:endParaRPr>
          </a:p>
        </p:txBody>
      </p:sp>
      <p:sp>
        <p:nvSpPr>
          <p:cNvPr id="3" name="Content Placeholder 2"/>
          <p:cNvSpPr>
            <a:spLocks noGrp="1"/>
          </p:cNvSpPr>
          <p:nvPr>
            <p:ph idx="1"/>
          </p:nvPr>
        </p:nvSpPr>
        <p:spPr>
          <a:xfrm>
            <a:off x="838200" y="1249680"/>
            <a:ext cx="10515600" cy="4927283"/>
          </a:xfrm>
        </p:spPr>
        <p:txBody>
          <a:bodyPr>
            <a:normAutofit fontScale="92500" lnSpcReduction="10000"/>
          </a:bodyPr>
          <a:lstStyle/>
          <a:p>
            <a:r>
              <a:rPr lang="en-US" b="1" dirty="0" smtClean="0"/>
              <a:t>Ra, </a:t>
            </a:r>
            <a:r>
              <a:rPr lang="en-US" b="1" dirty="0" err="1" smtClean="0"/>
              <a:t>ra</a:t>
            </a:r>
            <a:r>
              <a:rPr lang="en-US" b="1" dirty="0" smtClean="0"/>
              <a:t>, </a:t>
            </a:r>
            <a:r>
              <a:rPr lang="en-US" b="1" dirty="0" err="1" smtClean="0"/>
              <a:t>ra</a:t>
            </a:r>
            <a:r>
              <a:rPr lang="en-US" b="1" dirty="0" smtClean="0"/>
              <a:t>, </a:t>
            </a:r>
            <a:r>
              <a:rPr lang="en-US" b="1" dirty="0" err="1" smtClean="0"/>
              <a:t>dit</a:t>
            </a:r>
            <a:r>
              <a:rPr lang="en-US" b="1" dirty="0" smtClean="0"/>
              <a:t> le tambour, Ra, </a:t>
            </a:r>
            <a:r>
              <a:rPr lang="en-US" b="1" dirty="0" err="1" smtClean="0"/>
              <a:t>ra</a:t>
            </a:r>
            <a:r>
              <a:rPr lang="en-US" b="1" dirty="0" smtClean="0"/>
              <a:t>, </a:t>
            </a:r>
            <a:r>
              <a:rPr lang="en-US" b="1" dirty="0" err="1" smtClean="0"/>
              <a:t>ra</a:t>
            </a:r>
            <a:r>
              <a:rPr lang="en-US" b="1" dirty="0" smtClean="0"/>
              <a:t>, je bats </a:t>
            </a:r>
            <a:r>
              <a:rPr lang="en-US" b="1" dirty="0" err="1" smtClean="0"/>
              <a:t>toujours</a:t>
            </a:r>
            <a:r>
              <a:rPr lang="en-US" b="1" dirty="0" smtClean="0"/>
              <a:t>, </a:t>
            </a:r>
            <a:r>
              <a:rPr lang="en-US" b="1" dirty="0"/>
              <a:t>R</a:t>
            </a:r>
            <a:r>
              <a:rPr lang="en-US" b="1" dirty="0" smtClean="0"/>
              <a:t>a, </a:t>
            </a:r>
            <a:r>
              <a:rPr lang="en-US" b="1" dirty="0" err="1" smtClean="0"/>
              <a:t>ra</a:t>
            </a:r>
            <a:r>
              <a:rPr lang="en-US" b="1" dirty="0" smtClean="0"/>
              <a:t>, </a:t>
            </a:r>
            <a:r>
              <a:rPr lang="en-US" b="1" dirty="0" err="1" smtClean="0"/>
              <a:t>ra</a:t>
            </a:r>
            <a:r>
              <a:rPr lang="en-US" b="1" dirty="0" smtClean="0"/>
              <a:t>, </a:t>
            </a:r>
            <a:r>
              <a:rPr lang="en-US" b="1" dirty="0" err="1" smtClean="0"/>
              <a:t>écoutez-moi</a:t>
            </a:r>
            <a:r>
              <a:rPr lang="en-US" b="1" dirty="0" smtClean="0"/>
              <a:t>, Ra, </a:t>
            </a:r>
            <a:r>
              <a:rPr lang="en-US" b="1" dirty="0" err="1" smtClean="0"/>
              <a:t>ra</a:t>
            </a:r>
            <a:r>
              <a:rPr lang="en-US" b="1" dirty="0" smtClean="0"/>
              <a:t>, </a:t>
            </a:r>
            <a:r>
              <a:rPr lang="en-US" b="1" dirty="0" err="1" smtClean="0"/>
              <a:t>ra</a:t>
            </a:r>
            <a:r>
              <a:rPr lang="en-US" b="1" dirty="0" smtClean="0"/>
              <a:t>, </a:t>
            </a:r>
            <a:r>
              <a:rPr lang="en-US" b="1" dirty="0" err="1" smtClean="0"/>
              <a:t>soldas</a:t>
            </a:r>
            <a:r>
              <a:rPr lang="en-US" b="1" dirty="0" smtClean="0"/>
              <a:t> du </a:t>
            </a:r>
            <a:r>
              <a:rPr lang="en-US" b="1" dirty="0" err="1" smtClean="0"/>
              <a:t>roi</a:t>
            </a:r>
            <a:endParaRPr lang="en-US" b="1" dirty="0" smtClean="0"/>
          </a:p>
          <a:p>
            <a:r>
              <a:rPr lang="en-US" b="1" dirty="0" err="1" smtClean="0"/>
              <a:t>Boum</a:t>
            </a:r>
            <a:r>
              <a:rPr lang="en-US" b="1" dirty="0" smtClean="0"/>
              <a:t>, </a:t>
            </a:r>
            <a:r>
              <a:rPr lang="en-US" b="1" dirty="0" err="1" smtClean="0"/>
              <a:t>boum</a:t>
            </a:r>
            <a:r>
              <a:rPr lang="en-US" b="1" dirty="0" smtClean="0"/>
              <a:t>. Je </a:t>
            </a:r>
            <a:r>
              <a:rPr lang="en-US" b="1" dirty="0" err="1" smtClean="0"/>
              <a:t>suis</a:t>
            </a:r>
            <a:r>
              <a:rPr lang="en-US" b="1" dirty="0" smtClean="0"/>
              <a:t> le </a:t>
            </a:r>
            <a:r>
              <a:rPr lang="en-US" b="1" dirty="0" err="1" smtClean="0"/>
              <a:t>ballon</a:t>
            </a:r>
            <a:r>
              <a:rPr lang="en-US" b="1" dirty="0" smtClean="0"/>
              <a:t> tout </a:t>
            </a:r>
            <a:r>
              <a:rPr lang="en-US" b="1" dirty="0" err="1" smtClean="0"/>
              <a:t>rond</a:t>
            </a:r>
            <a:r>
              <a:rPr lang="en-US" b="1" dirty="0" smtClean="0"/>
              <a:t>, Qui fait des bonds, Du </a:t>
            </a:r>
            <a:r>
              <a:rPr lang="en-US" b="1" dirty="0" err="1" smtClean="0"/>
              <a:t>plancher</a:t>
            </a:r>
            <a:r>
              <a:rPr lang="en-US" b="1" dirty="0" smtClean="0"/>
              <a:t> </a:t>
            </a:r>
            <a:r>
              <a:rPr lang="en-US" b="1" dirty="0" err="1" smtClean="0"/>
              <a:t>jusqu’au</a:t>
            </a:r>
            <a:r>
              <a:rPr lang="en-US" b="1" dirty="0" smtClean="0"/>
              <a:t> plafond.</a:t>
            </a:r>
          </a:p>
          <a:p>
            <a:r>
              <a:rPr lang="en-US" b="1" dirty="0" smtClean="0"/>
              <a:t>Hiver  La </a:t>
            </a:r>
            <a:r>
              <a:rPr lang="en-US" b="1" dirty="0" err="1" smtClean="0"/>
              <a:t>neige</a:t>
            </a:r>
            <a:r>
              <a:rPr lang="en-US" b="1" dirty="0" smtClean="0"/>
              <a:t> a tout </a:t>
            </a:r>
            <a:r>
              <a:rPr lang="en-US" b="1" dirty="0" err="1" smtClean="0"/>
              <a:t>recouvert</a:t>
            </a:r>
            <a:r>
              <a:rPr lang="en-US" b="1" dirty="0" smtClean="0"/>
              <a:t>. On ne </a:t>
            </a:r>
            <a:r>
              <a:rPr lang="en-US" b="1" dirty="0" err="1" smtClean="0"/>
              <a:t>voit</a:t>
            </a:r>
            <a:r>
              <a:rPr lang="en-US" b="1" dirty="0" smtClean="0"/>
              <a:t> plus </a:t>
            </a:r>
            <a:r>
              <a:rPr lang="en-US" b="1" dirty="0" err="1" smtClean="0"/>
              <a:t>rien</a:t>
            </a:r>
            <a:r>
              <a:rPr lang="en-US" b="1" dirty="0" smtClean="0"/>
              <a:t> de vert. Que de </a:t>
            </a:r>
            <a:r>
              <a:rPr lang="en-US" b="1" dirty="0" err="1" smtClean="0"/>
              <a:t>gris</a:t>
            </a:r>
            <a:r>
              <a:rPr lang="en-US" b="1" dirty="0" smtClean="0"/>
              <a:t>! Que de blanc! Au </a:t>
            </a:r>
            <a:r>
              <a:rPr lang="en-US" b="1" dirty="0" err="1" smtClean="0"/>
              <a:t>ciel</a:t>
            </a:r>
            <a:r>
              <a:rPr lang="en-US" b="1" dirty="0" smtClean="0"/>
              <a:t> et sur la </a:t>
            </a:r>
            <a:r>
              <a:rPr lang="en-US" b="1" dirty="0" err="1" smtClean="0"/>
              <a:t>terre</a:t>
            </a:r>
            <a:r>
              <a:rPr lang="en-US" b="1" dirty="0" smtClean="0"/>
              <a:t>.</a:t>
            </a:r>
          </a:p>
          <a:p>
            <a:r>
              <a:rPr lang="en-US" b="1" dirty="0" smtClean="0"/>
              <a:t>Cinq </a:t>
            </a:r>
            <a:r>
              <a:rPr lang="en-US" b="1" dirty="0" err="1" smtClean="0"/>
              <a:t>bonhommes</a:t>
            </a:r>
            <a:r>
              <a:rPr lang="en-US" b="1" dirty="0" smtClean="0"/>
              <a:t> de </a:t>
            </a:r>
            <a:r>
              <a:rPr lang="en-US" b="1" dirty="0" err="1" smtClean="0"/>
              <a:t>neige</a:t>
            </a:r>
            <a:r>
              <a:rPr lang="en-US" b="1" dirty="0" smtClean="0"/>
              <a:t>, Tout </a:t>
            </a:r>
            <a:r>
              <a:rPr lang="en-US" b="1" dirty="0" err="1" smtClean="0"/>
              <a:t>joyeux</a:t>
            </a:r>
            <a:r>
              <a:rPr lang="en-US" b="1" dirty="0" smtClean="0"/>
              <a:t>. </a:t>
            </a:r>
            <a:r>
              <a:rPr lang="en-US" b="1" dirty="0" err="1" smtClean="0"/>
              <a:t>Dansent</a:t>
            </a:r>
            <a:r>
              <a:rPr lang="en-US" b="1" dirty="0" smtClean="0"/>
              <a:t> </a:t>
            </a:r>
            <a:r>
              <a:rPr lang="en-US" b="1" dirty="0" err="1" smtClean="0"/>
              <a:t>en</a:t>
            </a:r>
            <a:r>
              <a:rPr lang="en-US" b="1" dirty="0" smtClean="0"/>
              <a:t> </a:t>
            </a:r>
            <a:r>
              <a:rPr lang="en-US" b="1" dirty="0" err="1" smtClean="0"/>
              <a:t>rond</a:t>
            </a:r>
            <a:r>
              <a:rPr lang="en-US" b="1" dirty="0" smtClean="0"/>
              <a:t>, </a:t>
            </a:r>
            <a:r>
              <a:rPr lang="en-US" b="1" dirty="0" err="1" smtClean="0"/>
              <a:t>Dansent</a:t>
            </a:r>
            <a:r>
              <a:rPr lang="en-US" b="1" dirty="0" smtClean="0"/>
              <a:t> partout. Le </a:t>
            </a:r>
            <a:r>
              <a:rPr lang="en-US" b="1" dirty="0" err="1" smtClean="0"/>
              <a:t>soleil</a:t>
            </a:r>
            <a:r>
              <a:rPr lang="en-US" b="1" dirty="0" smtClean="0"/>
              <a:t> se </a:t>
            </a:r>
            <a:r>
              <a:rPr lang="en-US" b="1" dirty="0" err="1" smtClean="0"/>
              <a:t>lève</a:t>
            </a:r>
            <a:r>
              <a:rPr lang="en-US" b="1" dirty="0" smtClean="0"/>
              <a:t>. Un </a:t>
            </a:r>
            <a:r>
              <a:rPr lang="en-US" b="1" dirty="0" err="1" smtClean="0"/>
              <a:t>bonhomme</a:t>
            </a:r>
            <a:r>
              <a:rPr lang="en-US" b="1" dirty="0" smtClean="0"/>
              <a:t> de </a:t>
            </a:r>
            <a:r>
              <a:rPr lang="en-US" b="1" dirty="0" err="1" smtClean="0"/>
              <a:t>neige</a:t>
            </a:r>
            <a:r>
              <a:rPr lang="en-US" b="1" dirty="0" smtClean="0"/>
              <a:t> </a:t>
            </a:r>
            <a:r>
              <a:rPr lang="en-US" b="1" dirty="0" err="1" smtClean="0"/>
              <a:t>Disparaît</a:t>
            </a:r>
            <a:r>
              <a:rPr lang="en-US" b="1" dirty="0" smtClean="0"/>
              <a:t>! (</a:t>
            </a:r>
            <a:r>
              <a:rPr lang="en-US" b="1" dirty="0" err="1" smtClean="0"/>
              <a:t>disparaît</a:t>
            </a:r>
            <a:r>
              <a:rPr lang="en-US" b="1" dirty="0" smtClean="0"/>
              <a:t> –whisper), 4 </a:t>
            </a:r>
            <a:r>
              <a:rPr lang="en-US" b="1" dirty="0" err="1" smtClean="0"/>
              <a:t>bonhomme</a:t>
            </a:r>
            <a:r>
              <a:rPr lang="en-US" b="1" dirty="0" smtClean="0"/>
              <a:t>…., 3, 2, 1 </a:t>
            </a:r>
            <a:r>
              <a:rPr lang="en-US" b="1" dirty="0" err="1" smtClean="0"/>
              <a:t>bonhomme</a:t>
            </a:r>
            <a:r>
              <a:rPr lang="en-US" b="1" dirty="0" smtClean="0"/>
              <a:t>…. PAS D’BONHOMME!!!!!</a:t>
            </a:r>
          </a:p>
          <a:p>
            <a:r>
              <a:rPr lang="en-US" b="1" dirty="0" smtClean="0"/>
              <a:t>Il </a:t>
            </a:r>
            <a:r>
              <a:rPr lang="en-US" b="1" dirty="0" err="1" smtClean="0"/>
              <a:t>neig</a:t>
            </a:r>
            <a:r>
              <a:rPr lang="en-US" b="1" dirty="0" smtClean="0"/>
              <a:t>’, </a:t>
            </a:r>
            <a:r>
              <a:rPr lang="en-US" b="1" dirty="0" err="1" smtClean="0"/>
              <a:t>neig</a:t>
            </a:r>
            <a:r>
              <a:rPr lang="en-US" b="1" dirty="0" smtClean="0"/>
              <a:t>’, </a:t>
            </a:r>
            <a:r>
              <a:rPr lang="en-US" b="1" dirty="0" err="1" smtClean="0"/>
              <a:t>neige</a:t>
            </a:r>
            <a:r>
              <a:rPr lang="en-US" b="1" dirty="0" smtClean="0"/>
              <a:t> Et </a:t>
            </a:r>
            <a:r>
              <a:rPr lang="en-US" b="1" dirty="0" err="1" smtClean="0"/>
              <a:t>ron</a:t>
            </a:r>
            <a:r>
              <a:rPr lang="en-US" b="1" dirty="0" smtClean="0"/>
              <a:t>, </a:t>
            </a:r>
            <a:r>
              <a:rPr lang="en-US" b="1" dirty="0" err="1" smtClean="0"/>
              <a:t>ron</a:t>
            </a:r>
            <a:r>
              <a:rPr lang="en-US" b="1" dirty="0" smtClean="0"/>
              <a:t>, </a:t>
            </a:r>
            <a:r>
              <a:rPr lang="en-US" b="1" dirty="0" err="1" smtClean="0"/>
              <a:t>ron</a:t>
            </a:r>
            <a:r>
              <a:rPr lang="en-US" b="1" dirty="0" smtClean="0"/>
              <a:t>, Des </a:t>
            </a:r>
            <a:r>
              <a:rPr lang="en-US" b="1" dirty="0" err="1" smtClean="0"/>
              <a:t>flocons</a:t>
            </a:r>
            <a:r>
              <a:rPr lang="en-US" b="1" dirty="0" smtClean="0"/>
              <a:t> tout </a:t>
            </a:r>
            <a:r>
              <a:rPr lang="en-US" b="1" dirty="0" err="1" smtClean="0"/>
              <a:t>ronds</a:t>
            </a:r>
            <a:r>
              <a:rPr lang="en-US" b="1" dirty="0" smtClean="0"/>
              <a:t>.  Il </a:t>
            </a:r>
            <a:r>
              <a:rPr lang="en-US" b="1" dirty="0" err="1" smtClean="0"/>
              <a:t>neig</a:t>
            </a:r>
            <a:r>
              <a:rPr lang="en-US" b="1" dirty="0" smtClean="0"/>
              <a:t>’ (3X), Des </a:t>
            </a:r>
            <a:r>
              <a:rPr lang="en-US" b="1" dirty="0" err="1" smtClean="0"/>
              <a:t>p’tits</a:t>
            </a:r>
            <a:r>
              <a:rPr lang="en-US" b="1" dirty="0" smtClean="0"/>
              <a:t> </a:t>
            </a:r>
            <a:r>
              <a:rPr lang="en-US" b="1" dirty="0" err="1" smtClean="0"/>
              <a:t>flocons</a:t>
            </a:r>
            <a:r>
              <a:rPr lang="en-US" b="1" dirty="0" smtClean="0"/>
              <a:t> tout </a:t>
            </a:r>
            <a:r>
              <a:rPr lang="en-US" b="1" dirty="0" err="1" smtClean="0"/>
              <a:t>ronds</a:t>
            </a:r>
            <a:r>
              <a:rPr lang="en-US" b="1" dirty="0" smtClean="0"/>
              <a:t>, </a:t>
            </a:r>
            <a:r>
              <a:rPr lang="en-US" b="1" dirty="0" err="1" smtClean="0"/>
              <a:t>ronds</a:t>
            </a:r>
            <a:r>
              <a:rPr lang="en-US" b="1" dirty="0" smtClean="0"/>
              <a:t>, </a:t>
            </a:r>
            <a:r>
              <a:rPr lang="en-US" b="1" dirty="0" err="1" smtClean="0"/>
              <a:t>ronds</a:t>
            </a:r>
            <a:r>
              <a:rPr lang="en-US" b="1" dirty="0" smtClean="0"/>
              <a:t>, Des </a:t>
            </a:r>
            <a:r>
              <a:rPr lang="en-US" b="1" dirty="0" err="1" smtClean="0"/>
              <a:t>p’tits</a:t>
            </a:r>
            <a:r>
              <a:rPr lang="en-US" b="1" dirty="0" smtClean="0"/>
              <a:t> </a:t>
            </a:r>
            <a:r>
              <a:rPr lang="en-US" b="1" dirty="0" err="1" smtClean="0"/>
              <a:t>flocons</a:t>
            </a:r>
            <a:r>
              <a:rPr lang="en-US" b="1" dirty="0" smtClean="0"/>
              <a:t> tout </a:t>
            </a:r>
            <a:r>
              <a:rPr lang="en-US" b="1" dirty="0" err="1" smtClean="0"/>
              <a:t>ronds</a:t>
            </a:r>
            <a:r>
              <a:rPr lang="en-US" b="1" dirty="0" smtClean="0"/>
              <a:t>.</a:t>
            </a:r>
          </a:p>
          <a:p>
            <a:r>
              <a:rPr lang="en-US" b="1" dirty="0"/>
              <a:t>L</a:t>
            </a:r>
            <a:r>
              <a:rPr lang="en-US" b="1" dirty="0" smtClean="0"/>
              <a:t>a </a:t>
            </a:r>
            <a:r>
              <a:rPr lang="en-US" b="1" dirty="0" err="1" smtClean="0"/>
              <a:t>neige</a:t>
            </a:r>
            <a:r>
              <a:rPr lang="en-US" b="1" dirty="0" smtClean="0"/>
              <a:t> </a:t>
            </a:r>
            <a:r>
              <a:rPr lang="en-US" b="1" dirty="0" err="1" smtClean="0"/>
              <a:t>tombe</a:t>
            </a:r>
            <a:r>
              <a:rPr lang="en-US" b="1" dirty="0" smtClean="0"/>
              <a:t>…, ….vole, ….</a:t>
            </a:r>
            <a:r>
              <a:rPr lang="en-US" b="1" dirty="0" err="1" smtClean="0"/>
              <a:t>danse</a:t>
            </a:r>
            <a:r>
              <a:rPr lang="en-US" b="1" dirty="0" smtClean="0"/>
              <a:t>, ….</a:t>
            </a:r>
            <a:r>
              <a:rPr lang="en-US" b="1" dirty="0" err="1" smtClean="0"/>
              <a:t>tourne</a:t>
            </a:r>
            <a:r>
              <a:rPr lang="en-US" b="1" dirty="0" smtClean="0"/>
              <a:t>)</a:t>
            </a:r>
          </a:p>
        </p:txBody>
      </p:sp>
    </p:spTree>
    <p:extLst>
      <p:ext uri="{BB962C8B-B14F-4D97-AF65-F5344CB8AC3E}">
        <p14:creationId xmlns:p14="http://schemas.microsoft.com/office/powerpoint/2010/main" val="1014864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6915"/>
          </a:xfrm>
        </p:spPr>
        <p:txBody>
          <a:bodyPr/>
          <a:lstStyle/>
          <a:p>
            <a:r>
              <a:rPr lang="en-US" b="1" u="sng" dirty="0" smtClean="0">
                <a:latin typeface="+mn-lt"/>
              </a:rPr>
              <a:t>Les </a:t>
            </a:r>
            <a:r>
              <a:rPr lang="en-US" b="1" u="sng" dirty="0" err="1" smtClean="0">
                <a:latin typeface="+mn-lt"/>
              </a:rPr>
              <a:t>Jeux</a:t>
            </a:r>
            <a:r>
              <a:rPr lang="en-US" b="1" u="sng" dirty="0" smtClean="0">
                <a:latin typeface="+mn-lt"/>
              </a:rPr>
              <a:t>, Les Actions et Les </a:t>
            </a:r>
            <a:r>
              <a:rPr lang="en-US" b="1" u="sng" dirty="0" err="1">
                <a:latin typeface="+mn-lt"/>
              </a:rPr>
              <a:t>D</a:t>
            </a:r>
            <a:r>
              <a:rPr lang="en-US" b="1" u="sng" dirty="0" err="1" smtClean="0">
                <a:latin typeface="+mn-lt"/>
              </a:rPr>
              <a:t>anses</a:t>
            </a:r>
            <a:endParaRPr lang="en-US" b="1" u="sng" dirty="0">
              <a:latin typeface="+mn-lt"/>
            </a:endParaRPr>
          </a:p>
        </p:txBody>
      </p:sp>
      <p:sp>
        <p:nvSpPr>
          <p:cNvPr id="3" name="Content Placeholder 2"/>
          <p:cNvSpPr>
            <a:spLocks noGrp="1"/>
          </p:cNvSpPr>
          <p:nvPr>
            <p:ph idx="1"/>
          </p:nvPr>
        </p:nvSpPr>
        <p:spPr>
          <a:xfrm>
            <a:off x="838200" y="1188720"/>
            <a:ext cx="10515600" cy="5449147"/>
          </a:xfrm>
        </p:spPr>
        <p:txBody>
          <a:bodyPr>
            <a:normAutofit fontScale="70000" lnSpcReduction="20000"/>
          </a:bodyPr>
          <a:lstStyle/>
          <a:p>
            <a:r>
              <a:rPr lang="en-US" b="1" dirty="0" smtClean="0"/>
              <a:t>Sur le Pont </a:t>
            </a:r>
            <a:r>
              <a:rPr lang="en-US" b="1" dirty="0" err="1" smtClean="0"/>
              <a:t>d’Avignon</a:t>
            </a:r>
            <a:endParaRPr lang="en-US" b="1" dirty="0" smtClean="0"/>
          </a:p>
          <a:p>
            <a:r>
              <a:rPr lang="en-US" b="1" dirty="0" err="1" smtClean="0"/>
              <a:t>Autour</a:t>
            </a:r>
            <a:r>
              <a:rPr lang="en-US" b="1" dirty="0" smtClean="0"/>
              <a:t> de </a:t>
            </a:r>
            <a:r>
              <a:rPr lang="en-US" b="1" dirty="0" err="1" smtClean="0"/>
              <a:t>Zéro</a:t>
            </a:r>
            <a:endParaRPr lang="en-US" b="1" dirty="0" smtClean="0"/>
          </a:p>
          <a:p>
            <a:r>
              <a:rPr lang="en-US" b="1" dirty="0" err="1" smtClean="0"/>
              <a:t>L’Araignée</a:t>
            </a:r>
            <a:r>
              <a:rPr lang="en-US" b="1" dirty="0" smtClean="0"/>
              <a:t> </a:t>
            </a:r>
            <a:r>
              <a:rPr lang="en-US" b="1" dirty="0" err="1" smtClean="0"/>
              <a:t>Tiké</a:t>
            </a:r>
            <a:r>
              <a:rPr lang="en-US" b="1" dirty="0" smtClean="0"/>
              <a:t> (Gypsy)</a:t>
            </a:r>
          </a:p>
          <a:p>
            <a:r>
              <a:rPr lang="en-US" b="1" dirty="0" smtClean="0"/>
              <a:t>Round and Round the Garden (</a:t>
            </a:r>
            <a:r>
              <a:rPr lang="en-US" b="1" dirty="0" err="1" smtClean="0"/>
              <a:t>Tourne</a:t>
            </a:r>
            <a:r>
              <a:rPr lang="en-US" b="1" dirty="0" smtClean="0"/>
              <a:t> et </a:t>
            </a:r>
            <a:r>
              <a:rPr lang="en-US" b="1" dirty="0" err="1" smtClean="0"/>
              <a:t>tourne</a:t>
            </a:r>
            <a:r>
              <a:rPr lang="en-US" b="1" dirty="0" smtClean="0"/>
              <a:t> </a:t>
            </a:r>
            <a:r>
              <a:rPr lang="en-US" b="1" dirty="0" err="1" smtClean="0"/>
              <a:t>autour</a:t>
            </a:r>
            <a:r>
              <a:rPr lang="en-US" b="1" dirty="0" smtClean="0"/>
              <a:t> le </a:t>
            </a:r>
            <a:r>
              <a:rPr lang="en-US" b="1" dirty="0" err="1" smtClean="0"/>
              <a:t>jardin</a:t>
            </a:r>
            <a:r>
              <a:rPr lang="en-US" b="1" dirty="0" smtClean="0"/>
              <a:t>.  </a:t>
            </a:r>
            <a:r>
              <a:rPr lang="en-US" b="1" dirty="0" err="1" smtClean="0"/>
              <a:t>Comme</a:t>
            </a:r>
            <a:r>
              <a:rPr lang="en-US" b="1" dirty="0" smtClean="0"/>
              <a:t> un petit </a:t>
            </a:r>
            <a:r>
              <a:rPr lang="en-US" b="1" dirty="0" err="1" smtClean="0"/>
              <a:t>ourson</a:t>
            </a:r>
            <a:r>
              <a:rPr lang="en-US" b="1" dirty="0" smtClean="0"/>
              <a:t>, Un pas! </a:t>
            </a:r>
            <a:r>
              <a:rPr lang="en-US" b="1" dirty="0" err="1" smtClean="0"/>
              <a:t>Deux</a:t>
            </a:r>
            <a:r>
              <a:rPr lang="en-US" b="1" dirty="0" smtClean="0"/>
              <a:t> pas! </a:t>
            </a:r>
            <a:r>
              <a:rPr lang="en-US" b="1" dirty="0" err="1" smtClean="0"/>
              <a:t>Chatouille</a:t>
            </a:r>
            <a:r>
              <a:rPr lang="en-US" b="1" dirty="0" smtClean="0"/>
              <a:t> sous ton bras!</a:t>
            </a:r>
          </a:p>
          <a:p>
            <a:r>
              <a:rPr lang="en-US" b="1" dirty="0" err="1" smtClean="0"/>
              <a:t>Criss</a:t>
            </a:r>
            <a:r>
              <a:rPr lang="en-US" b="1" dirty="0" smtClean="0"/>
              <a:t>, Cross, Sauce au </a:t>
            </a:r>
            <a:r>
              <a:rPr lang="en-US" b="1" dirty="0" err="1"/>
              <a:t>P</a:t>
            </a:r>
            <a:r>
              <a:rPr lang="en-US" b="1" dirty="0" err="1" smtClean="0"/>
              <a:t>omme</a:t>
            </a:r>
            <a:r>
              <a:rPr lang="en-US" b="1" dirty="0" smtClean="0"/>
              <a:t>.</a:t>
            </a:r>
          </a:p>
          <a:p>
            <a:r>
              <a:rPr lang="en-US" b="1" dirty="0" err="1" smtClean="0"/>
              <a:t>Citrouille</a:t>
            </a:r>
            <a:r>
              <a:rPr lang="en-US" b="1" dirty="0" smtClean="0"/>
              <a:t>, </a:t>
            </a:r>
            <a:r>
              <a:rPr lang="en-US" b="1" dirty="0" err="1" smtClean="0"/>
              <a:t>Citrouille</a:t>
            </a:r>
            <a:r>
              <a:rPr lang="en-US" b="1" dirty="0" smtClean="0"/>
              <a:t>, </a:t>
            </a:r>
            <a:r>
              <a:rPr lang="en-US" b="1" dirty="0" err="1" smtClean="0"/>
              <a:t>Rond</a:t>
            </a:r>
            <a:r>
              <a:rPr lang="en-US" b="1" dirty="0" smtClean="0"/>
              <a:t> et </a:t>
            </a:r>
            <a:r>
              <a:rPr lang="en-US" b="1" dirty="0" err="1" smtClean="0"/>
              <a:t>rond</a:t>
            </a:r>
            <a:r>
              <a:rPr lang="en-US" b="1" dirty="0" smtClean="0"/>
              <a:t>, </a:t>
            </a:r>
            <a:r>
              <a:rPr lang="en-US" b="1" dirty="0" err="1" smtClean="0"/>
              <a:t>Changez</a:t>
            </a:r>
            <a:r>
              <a:rPr lang="en-US" b="1" dirty="0" smtClean="0"/>
              <a:t> </a:t>
            </a:r>
            <a:r>
              <a:rPr lang="en-US" b="1" dirty="0" err="1" smtClean="0"/>
              <a:t>dans</a:t>
            </a:r>
            <a:r>
              <a:rPr lang="en-US" b="1" dirty="0" smtClean="0"/>
              <a:t> un feu </a:t>
            </a:r>
            <a:r>
              <a:rPr lang="en-US" b="1" dirty="0" err="1" smtClean="0"/>
              <a:t>follet</a:t>
            </a:r>
            <a:r>
              <a:rPr lang="en-US" b="1" dirty="0" smtClean="0"/>
              <a:t>, </a:t>
            </a:r>
            <a:r>
              <a:rPr lang="en-US" b="1" dirty="0" err="1" smtClean="0"/>
              <a:t>juste</a:t>
            </a:r>
            <a:r>
              <a:rPr lang="en-US" b="1" dirty="0" smtClean="0"/>
              <a:t> </a:t>
            </a:r>
            <a:r>
              <a:rPr lang="en-US" b="1" dirty="0" err="1" smtClean="0"/>
              <a:t>comme</a:t>
            </a:r>
            <a:r>
              <a:rPr lang="en-US" b="1" dirty="0" smtClean="0"/>
              <a:t> </a:t>
            </a:r>
            <a:r>
              <a:rPr lang="en-US" b="1" dirty="0" err="1" smtClean="0"/>
              <a:t>ça</a:t>
            </a:r>
            <a:r>
              <a:rPr lang="en-US" b="1" dirty="0" smtClean="0"/>
              <a:t>!</a:t>
            </a:r>
          </a:p>
          <a:p>
            <a:r>
              <a:rPr lang="en-US" b="1" dirty="0" err="1" smtClean="0"/>
              <a:t>Ouvre</a:t>
            </a:r>
            <a:r>
              <a:rPr lang="en-US" b="1" dirty="0" smtClean="0"/>
              <a:t>-les, </a:t>
            </a:r>
            <a:r>
              <a:rPr lang="en-US" b="1" dirty="0" err="1" smtClean="0"/>
              <a:t>Ferme</a:t>
            </a:r>
            <a:r>
              <a:rPr lang="en-US" b="1" dirty="0" smtClean="0"/>
              <a:t>-les</a:t>
            </a:r>
          </a:p>
          <a:p>
            <a:r>
              <a:rPr lang="en-US" b="1" dirty="0" err="1" smtClean="0"/>
              <a:t>Sauvez-vous</a:t>
            </a:r>
            <a:r>
              <a:rPr lang="en-US" b="1" dirty="0" smtClean="0"/>
              <a:t> </a:t>
            </a:r>
            <a:r>
              <a:rPr lang="en-US" b="1" dirty="0" err="1" smtClean="0"/>
              <a:t>plantez</a:t>
            </a:r>
            <a:r>
              <a:rPr lang="en-US" b="1" dirty="0" smtClean="0"/>
              <a:t> des choux?</a:t>
            </a:r>
          </a:p>
          <a:p>
            <a:r>
              <a:rPr lang="en-US" b="1" dirty="0" smtClean="0"/>
              <a:t>Frère Jacques (dance in a round)</a:t>
            </a:r>
          </a:p>
          <a:p>
            <a:r>
              <a:rPr lang="en-US" b="1" dirty="0" smtClean="0"/>
              <a:t>!-7, Violette </a:t>
            </a:r>
            <a:r>
              <a:rPr lang="en-US" b="1" dirty="0" err="1" smtClean="0"/>
              <a:t>Bicyclette</a:t>
            </a:r>
            <a:r>
              <a:rPr lang="en-US" b="1" dirty="0" smtClean="0"/>
              <a:t>!-Stella Ella</a:t>
            </a:r>
          </a:p>
          <a:p>
            <a:r>
              <a:rPr lang="en-US" b="1" dirty="0" smtClean="0"/>
              <a:t>Qui frappe sur la </a:t>
            </a:r>
            <a:r>
              <a:rPr lang="en-US" b="1" dirty="0" err="1" smtClean="0"/>
              <a:t>fenêtre</a:t>
            </a:r>
            <a:r>
              <a:rPr lang="en-US" b="1" dirty="0" smtClean="0"/>
              <a:t>? </a:t>
            </a:r>
            <a:r>
              <a:rPr lang="en-US" b="1" dirty="0" err="1" smtClean="0"/>
              <a:t>À</a:t>
            </a:r>
            <a:r>
              <a:rPr lang="en-US" b="1" dirty="0" smtClean="0"/>
              <a:t> la </a:t>
            </a:r>
            <a:r>
              <a:rPr lang="en-US" b="1" dirty="0" err="1" smtClean="0"/>
              <a:t>porte</a:t>
            </a:r>
            <a:r>
              <a:rPr lang="en-US" b="1" dirty="0" smtClean="0"/>
              <a:t>.  Je frappe…</a:t>
            </a:r>
          </a:p>
          <a:p>
            <a:r>
              <a:rPr lang="en-US" b="1" dirty="0" smtClean="0"/>
              <a:t>Am </a:t>
            </a:r>
            <a:r>
              <a:rPr lang="en-US" b="1" dirty="0" err="1" smtClean="0"/>
              <a:t>stram</a:t>
            </a:r>
            <a:r>
              <a:rPr lang="en-US" b="1" dirty="0" smtClean="0"/>
              <a:t> gram (Bow Wow Wow)</a:t>
            </a:r>
          </a:p>
          <a:p>
            <a:r>
              <a:rPr lang="en-US" b="1" dirty="0" err="1" smtClean="0"/>
              <a:t>Jouez</a:t>
            </a:r>
            <a:r>
              <a:rPr lang="en-US" b="1" dirty="0" smtClean="0"/>
              <a:t> au Hockey (</a:t>
            </a:r>
            <a:r>
              <a:rPr lang="en-US" b="1" dirty="0" err="1" smtClean="0"/>
              <a:t>Jacquot</a:t>
            </a:r>
            <a:r>
              <a:rPr lang="en-US" b="1" dirty="0" smtClean="0"/>
              <a:t>) –on YouTube</a:t>
            </a:r>
          </a:p>
          <a:p>
            <a:r>
              <a:rPr lang="en-US" b="1" dirty="0" smtClean="0"/>
              <a:t>Nous </a:t>
            </a:r>
            <a:r>
              <a:rPr lang="en-US" b="1" dirty="0" err="1" smtClean="0"/>
              <a:t>Sommes</a:t>
            </a:r>
            <a:r>
              <a:rPr lang="en-US" b="1" dirty="0" smtClean="0"/>
              <a:t> </a:t>
            </a:r>
            <a:r>
              <a:rPr lang="en-US" b="1" dirty="0" err="1" smtClean="0"/>
              <a:t>sLes</a:t>
            </a:r>
            <a:r>
              <a:rPr lang="en-US" b="1" dirty="0" smtClean="0"/>
              <a:t> </a:t>
            </a:r>
            <a:r>
              <a:rPr lang="en-US" b="1" dirty="0" err="1" smtClean="0"/>
              <a:t>Musiciens</a:t>
            </a:r>
            <a:r>
              <a:rPr lang="en-US" b="1" dirty="0" smtClean="0"/>
              <a:t> –on YouTube</a:t>
            </a:r>
          </a:p>
          <a:p>
            <a:r>
              <a:rPr lang="en-US" b="1" dirty="0" smtClean="0"/>
              <a:t>Je </a:t>
            </a:r>
            <a:r>
              <a:rPr lang="en-US" b="1" dirty="0" err="1" smtClean="0"/>
              <a:t>suis</a:t>
            </a:r>
            <a:r>
              <a:rPr lang="en-US" b="1" dirty="0" smtClean="0"/>
              <a:t> un lapin (Bunny Hop)</a:t>
            </a:r>
          </a:p>
          <a:p>
            <a:endParaRPr lang="en-US" dirty="0"/>
          </a:p>
        </p:txBody>
      </p:sp>
    </p:spTree>
    <p:extLst>
      <p:ext uri="{BB962C8B-B14F-4D97-AF65-F5344CB8AC3E}">
        <p14:creationId xmlns:p14="http://schemas.microsoft.com/office/powerpoint/2010/main" val="1810500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US" b="1" u="sng" smtClean="0">
                <a:latin typeface="+mn-lt"/>
              </a:rPr>
              <a:t>Folksong Usage</a:t>
            </a:r>
            <a:endParaRPr lang="en-US" b="1" u="sng" dirty="0">
              <a:latin typeface="+mn-lt"/>
            </a:endParaRPr>
          </a:p>
        </p:txBody>
      </p:sp>
      <p:sp>
        <p:nvSpPr>
          <p:cNvPr id="3" name="Content Placeholder 2"/>
          <p:cNvSpPr>
            <a:spLocks noGrp="1"/>
          </p:cNvSpPr>
          <p:nvPr>
            <p:ph idx="1"/>
          </p:nvPr>
        </p:nvSpPr>
        <p:spPr>
          <a:xfrm>
            <a:off x="838200" y="1825624"/>
            <a:ext cx="10515600" cy="4734201"/>
          </a:xfrm>
        </p:spPr>
        <p:txBody>
          <a:bodyPr>
            <a:normAutofit fontScale="85000" lnSpcReduction="20000"/>
          </a:bodyPr>
          <a:lstStyle/>
          <a:p>
            <a:r>
              <a:rPr lang="en-US" b="1" dirty="0" smtClean="0"/>
              <a:t>Frère Jacques in Folk Songs of Quebec Chansons </a:t>
            </a:r>
            <a:r>
              <a:rPr lang="en-US" b="1" dirty="0" err="1"/>
              <a:t>P</a:t>
            </a:r>
            <a:r>
              <a:rPr lang="en-US" b="1" dirty="0" err="1" smtClean="0"/>
              <a:t>opulairs</a:t>
            </a:r>
            <a:r>
              <a:rPr lang="en-US" b="1" dirty="0" smtClean="0"/>
              <a:t> du Canada </a:t>
            </a:r>
            <a:r>
              <a:rPr lang="en-US" b="1" dirty="0" err="1"/>
              <a:t>F</a:t>
            </a:r>
            <a:r>
              <a:rPr lang="en-US" b="1" dirty="0" err="1" smtClean="0"/>
              <a:t>rançais</a:t>
            </a:r>
            <a:r>
              <a:rPr lang="en-US" b="1" dirty="0" smtClean="0"/>
              <a:t>  Waterloo Music Company </a:t>
            </a:r>
            <a:r>
              <a:rPr lang="en-US" b="1" dirty="0"/>
              <a:t>L</a:t>
            </a:r>
            <a:r>
              <a:rPr lang="en-US" b="1" dirty="0" smtClean="0"/>
              <a:t>imited by Edith Fulton-</a:t>
            </a:r>
            <a:r>
              <a:rPr lang="en-US" b="1" dirty="0" err="1" smtClean="0"/>
              <a:t>Fowke</a:t>
            </a:r>
            <a:r>
              <a:rPr lang="en-US" b="1" dirty="0" smtClean="0"/>
              <a:t> and Richard Johnson Copyrighted 1957 p. 11</a:t>
            </a:r>
          </a:p>
          <a:p>
            <a:r>
              <a:rPr lang="en-US" b="1" dirty="0" smtClean="0"/>
              <a:t>ta=quarter note </a:t>
            </a:r>
            <a:r>
              <a:rPr lang="en-US" b="1" dirty="0" err="1" smtClean="0"/>
              <a:t>titi</a:t>
            </a:r>
            <a:r>
              <a:rPr lang="en-US" b="1" dirty="0" smtClean="0"/>
              <a:t>= eighth notes </a:t>
            </a:r>
            <a:r>
              <a:rPr lang="en-US" b="1" dirty="0" err="1" smtClean="0"/>
              <a:t>tu</a:t>
            </a:r>
            <a:r>
              <a:rPr lang="en-US" b="1" dirty="0" smtClean="0"/>
              <a:t>-u=half note –use bag of popsicle sticks for ta, </a:t>
            </a:r>
            <a:r>
              <a:rPr lang="en-US" b="1" dirty="0" err="1" smtClean="0"/>
              <a:t>titi</a:t>
            </a:r>
            <a:r>
              <a:rPr lang="en-US" b="1" dirty="0" smtClean="0"/>
              <a:t> and </a:t>
            </a:r>
            <a:r>
              <a:rPr lang="en-US" b="1" dirty="0" err="1" smtClean="0"/>
              <a:t>zah</a:t>
            </a:r>
            <a:r>
              <a:rPr lang="en-US" b="1" dirty="0" smtClean="0"/>
              <a:t> (rest)</a:t>
            </a:r>
          </a:p>
          <a:p>
            <a:r>
              <a:rPr lang="en-US" b="1" dirty="0" err="1" smtClean="0"/>
              <a:t>Entendez-vous</a:t>
            </a:r>
            <a:r>
              <a:rPr lang="en-US" b="1" dirty="0" smtClean="0"/>
              <a:t> sur </a:t>
            </a:r>
            <a:r>
              <a:rPr lang="en-US" b="1" dirty="0" err="1" smtClean="0"/>
              <a:t>l’Ormeau</a:t>
            </a:r>
            <a:r>
              <a:rPr lang="en-US" b="1" dirty="0" smtClean="0"/>
              <a:t> uses ta, </a:t>
            </a:r>
            <a:r>
              <a:rPr lang="en-US" b="1" dirty="0" err="1" smtClean="0"/>
              <a:t>titi</a:t>
            </a:r>
            <a:r>
              <a:rPr lang="en-US" b="1" dirty="0" smtClean="0"/>
              <a:t> and </a:t>
            </a:r>
            <a:r>
              <a:rPr lang="en-US" b="1" dirty="0" err="1" smtClean="0"/>
              <a:t>tu</a:t>
            </a:r>
            <a:r>
              <a:rPr lang="en-US" b="1" dirty="0" smtClean="0"/>
              <a:t>-u in 4/4 time and is in 4 parts.  It can be sung with Frère Jacques as partner songs to prepare for two-part singing p. 57</a:t>
            </a:r>
          </a:p>
          <a:p>
            <a:r>
              <a:rPr lang="en-US" b="1" dirty="0" smtClean="0"/>
              <a:t>Le </a:t>
            </a:r>
            <a:r>
              <a:rPr lang="en-US" b="1" dirty="0" err="1" smtClean="0"/>
              <a:t>Forgeron</a:t>
            </a:r>
            <a:r>
              <a:rPr lang="en-US" b="1" dirty="0" smtClean="0"/>
              <a:t> (The Blacksmith) is a 3-part round that is in 2/4 time and has </a:t>
            </a:r>
            <a:r>
              <a:rPr lang="en-US" b="1" dirty="0" err="1" smtClean="0"/>
              <a:t>titi</a:t>
            </a:r>
            <a:r>
              <a:rPr lang="en-US" b="1" dirty="0" smtClean="0"/>
              <a:t>, ta and </a:t>
            </a:r>
            <a:r>
              <a:rPr lang="en-US" b="1" dirty="0" err="1" smtClean="0"/>
              <a:t>tu</a:t>
            </a:r>
            <a:r>
              <a:rPr lang="en-US" b="1" dirty="0" smtClean="0"/>
              <a:t>-u in it p. 15</a:t>
            </a:r>
          </a:p>
          <a:p>
            <a:r>
              <a:rPr lang="en-US" b="1" dirty="0" smtClean="0"/>
              <a:t>Un </a:t>
            </a:r>
            <a:r>
              <a:rPr lang="en-US" b="1" dirty="0" err="1" smtClean="0"/>
              <a:t>Canadien</a:t>
            </a:r>
            <a:r>
              <a:rPr lang="en-US" b="1" dirty="0" smtClean="0"/>
              <a:t> Errant is in ¾ time and uses ta, </a:t>
            </a:r>
            <a:r>
              <a:rPr lang="en-US" b="1" dirty="0" err="1" smtClean="0"/>
              <a:t>tu</a:t>
            </a:r>
            <a:r>
              <a:rPr lang="en-US" b="1" dirty="0" smtClean="0"/>
              <a:t>=u and ta-a-a p.16</a:t>
            </a:r>
          </a:p>
          <a:p>
            <a:r>
              <a:rPr lang="en-US" b="1" dirty="0" err="1" smtClean="0"/>
              <a:t>D’où</a:t>
            </a:r>
            <a:r>
              <a:rPr lang="en-US" b="1" dirty="0" smtClean="0"/>
              <a:t> </a:t>
            </a:r>
            <a:r>
              <a:rPr lang="en-US" b="1" dirty="0" err="1" smtClean="0"/>
              <a:t>Viens-tu</a:t>
            </a:r>
            <a:r>
              <a:rPr lang="en-US" b="1" dirty="0" smtClean="0"/>
              <a:t>, </a:t>
            </a:r>
            <a:r>
              <a:rPr lang="en-US" b="1" dirty="0" err="1" smtClean="0"/>
              <a:t>Bergère</a:t>
            </a:r>
            <a:r>
              <a:rPr lang="en-US" b="1" dirty="0" smtClean="0"/>
              <a:t>? (Whence Come You Shepherd Maiden?) uses ta, </a:t>
            </a:r>
            <a:r>
              <a:rPr lang="en-US" b="1" dirty="0" err="1" smtClean="0"/>
              <a:t>titi</a:t>
            </a:r>
            <a:r>
              <a:rPr lang="en-US" b="1" dirty="0" smtClean="0"/>
              <a:t>, </a:t>
            </a:r>
            <a:r>
              <a:rPr lang="en-US" b="1" dirty="0" err="1" smtClean="0"/>
              <a:t>tu</a:t>
            </a:r>
            <a:r>
              <a:rPr lang="en-US" b="1" dirty="0" smtClean="0"/>
              <a:t>-u and uses </a:t>
            </a:r>
            <a:r>
              <a:rPr lang="en-US" b="1" dirty="0" err="1" smtClean="0"/>
              <a:t>dmrt,ds,s,l,t,d</a:t>
            </a:r>
            <a:r>
              <a:rPr lang="en-US" b="1" dirty="0" smtClean="0"/>
              <a:t> in 2/4 time p. 92 or FSCL p. 20</a:t>
            </a:r>
          </a:p>
          <a:p>
            <a:r>
              <a:rPr lang="en-US" b="1" dirty="0" smtClean="0"/>
              <a:t>Il </a:t>
            </a:r>
            <a:r>
              <a:rPr lang="en-US" b="1" dirty="0" err="1" smtClean="0"/>
              <a:t>est</a:t>
            </a:r>
            <a:r>
              <a:rPr lang="en-US" b="1" dirty="0" smtClean="0"/>
              <a:t> né, le </a:t>
            </a:r>
            <a:r>
              <a:rPr lang="en-US" b="1" dirty="0" err="1" smtClean="0"/>
              <a:t>Divin</a:t>
            </a:r>
            <a:r>
              <a:rPr lang="en-US" b="1" dirty="0" smtClean="0"/>
              <a:t> Enfant from FSCL p. 21 uses ta, </a:t>
            </a:r>
            <a:r>
              <a:rPr lang="en-US" b="1" dirty="0" err="1" smtClean="0"/>
              <a:t>ti</a:t>
            </a:r>
            <a:r>
              <a:rPr lang="en-US" b="1" dirty="0" smtClean="0"/>
              <a:t>, </a:t>
            </a:r>
            <a:r>
              <a:rPr lang="en-US" b="1" dirty="0" err="1" smtClean="0"/>
              <a:t>tu</a:t>
            </a:r>
            <a:r>
              <a:rPr lang="en-US" b="1" dirty="0" smtClean="0"/>
              <a:t>-u in 4/4 time</a:t>
            </a:r>
            <a:endParaRPr lang="en-US" b="1" dirty="0"/>
          </a:p>
        </p:txBody>
      </p:sp>
    </p:spTree>
    <p:extLst>
      <p:ext uri="{BB962C8B-B14F-4D97-AF65-F5344CB8AC3E}">
        <p14:creationId xmlns:p14="http://schemas.microsoft.com/office/powerpoint/2010/main" val="134981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8355"/>
          </a:xfrm>
        </p:spPr>
        <p:txBody>
          <a:bodyPr/>
          <a:lstStyle/>
          <a:p>
            <a:r>
              <a:rPr lang="en-US" b="1" u="sng" dirty="0">
                <a:latin typeface="+mn-lt"/>
              </a:rPr>
              <a:t>Folksong Usage</a:t>
            </a:r>
          </a:p>
        </p:txBody>
      </p:sp>
      <p:sp>
        <p:nvSpPr>
          <p:cNvPr id="3" name="Content Placeholder 2"/>
          <p:cNvSpPr>
            <a:spLocks noGrp="1"/>
          </p:cNvSpPr>
          <p:nvPr>
            <p:ph idx="1"/>
          </p:nvPr>
        </p:nvSpPr>
        <p:spPr>
          <a:xfrm>
            <a:off x="838200" y="1173480"/>
            <a:ext cx="10515600" cy="5003483"/>
          </a:xfrm>
        </p:spPr>
        <p:txBody>
          <a:bodyPr>
            <a:normAutofit fontScale="92500" lnSpcReduction="10000"/>
          </a:bodyPr>
          <a:lstStyle/>
          <a:p>
            <a:r>
              <a:rPr lang="en-US" b="1" dirty="0" err="1" smtClean="0"/>
              <a:t>Savez-vous</a:t>
            </a:r>
            <a:r>
              <a:rPr lang="en-US" b="1" dirty="0" smtClean="0"/>
              <a:t> Planter Des Choux (Can You Plant Your Cabbage So?) uses </a:t>
            </a:r>
            <a:r>
              <a:rPr lang="en-US" b="1" dirty="0" err="1" smtClean="0"/>
              <a:t>titi</a:t>
            </a:r>
            <a:r>
              <a:rPr lang="en-US" b="1" dirty="0" smtClean="0"/>
              <a:t>, ta, pick up and </a:t>
            </a:r>
            <a:r>
              <a:rPr lang="en-US" b="1" dirty="0" err="1" smtClean="0"/>
              <a:t>drmfs</a:t>
            </a:r>
            <a:r>
              <a:rPr lang="en-US" b="1" dirty="0" smtClean="0"/>
              <a:t> in 2/4 time</a:t>
            </a:r>
          </a:p>
          <a:p>
            <a:r>
              <a:rPr lang="en-US" b="1" dirty="0" err="1" smtClean="0"/>
              <a:t>Dans</a:t>
            </a:r>
            <a:r>
              <a:rPr lang="en-US" b="1" dirty="0" smtClean="0"/>
              <a:t> </a:t>
            </a:r>
            <a:r>
              <a:rPr lang="en-US" b="1" dirty="0" err="1" smtClean="0"/>
              <a:t>Tous</a:t>
            </a:r>
            <a:r>
              <a:rPr lang="en-US" b="1" dirty="0" smtClean="0"/>
              <a:t> Les Cantons (Through All the Country ‘Round) uses </a:t>
            </a:r>
            <a:r>
              <a:rPr lang="en-US" b="1" dirty="0" err="1" smtClean="0"/>
              <a:t>titi</a:t>
            </a:r>
            <a:r>
              <a:rPr lang="en-US" b="1" dirty="0" smtClean="0"/>
              <a:t>, ta, tam-</a:t>
            </a:r>
            <a:r>
              <a:rPr lang="en-US" b="1" dirty="0" err="1" smtClean="0"/>
              <a:t>ti</a:t>
            </a:r>
            <a:r>
              <a:rPr lang="en-US" b="1" dirty="0" smtClean="0"/>
              <a:t>, </a:t>
            </a:r>
            <a:r>
              <a:rPr lang="en-US" b="1" dirty="0" err="1" smtClean="0"/>
              <a:t>s,drmfsl</a:t>
            </a:r>
            <a:r>
              <a:rPr lang="en-US" b="1" dirty="0" smtClean="0"/>
              <a:t> (</a:t>
            </a:r>
            <a:r>
              <a:rPr lang="en-US" b="1" dirty="0" err="1" smtClean="0"/>
              <a:t>smd</a:t>
            </a:r>
            <a:r>
              <a:rPr lang="en-US" b="1" dirty="0" smtClean="0"/>
              <a:t>)l as well in 2/4 time p. 83</a:t>
            </a:r>
          </a:p>
          <a:p>
            <a:r>
              <a:rPr lang="en-US" b="1" dirty="0" err="1" smtClean="0"/>
              <a:t>J’Entends</a:t>
            </a:r>
            <a:r>
              <a:rPr lang="en-US" b="1" dirty="0" smtClean="0"/>
              <a:t> le Moulin (I Hear the Mill-Wheel) uses </a:t>
            </a:r>
            <a:r>
              <a:rPr lang="en-US" b="1" dirty="0" err="1" smtClean="0"/>
              <a:t>ti-tiri</a:t>
            </a:r>
            <a:r>
              <a:rPr lang="en-US" b="1" dirty="0" smtClean="0"/>
              <a:t>, </a:t>
            </a:r>
            <a:r>
              <a:rPr lang="en-US" b="1" dirty="0" err="1" smtClean="0"/>
              <a:t>tiri-tiri</a:t>
            </a:r>
            <a:r>
              <a:rPr lang="en-US" b="1" dirty="0" smtClean="0"/>
              <a:t>, </a:t>
            </a:r>
            <a:r>
              <a:rPr lang="en-US" b="1" dirty="0" err="1" smtClean="0"/>
              <a:t>titi</a:t>
            </a:r>
            <a:r>
              <a:rPr lang="en-US" b="1" dirty="0" smtClean="0"/>
              <a:t>, ta, </a:t>
            </a:r>
            <a:r>
              <a:rPr lang="en-US" b="1" dirty="0" err="1" smtClean="0"/>
              <a:t>m,l,td</a:t>
            </a:r>
            <a:r>
              <a:rPr lang="en-US" b="1" dirty="0" smtClean="0"/>
              <a:t> in G minor in 2/4 time p. 86 or FSCL p. 15 with DS al Fine using a </a:t>
            </a:r>
            <a:r>
              <a:rPr lang="en-US" b="1" dirty="0" err="1" smtClean="0"/>
              <a:t>dt,l,m</a:t>
            </a:r>
            <a:r>
              <a:rPr lang="en-US" b="1" dirty="0" smtClean="0"/>
              <a:t>, and </a:t>
            </a:r>
            <a:r>
              <a:rPr lang="en-US" b="1" dirty="0" err="1" smtClean="0"/>
              <a:t>l,t,d</a:t>
            </a:r>
            <a:r>
              <a:rPr lang="en-US" b="1" dirty="0" smtClean="0"/>
              <a:t> patterns in G minor</a:t>
            </a:r>
          </a:p>
          <a:p>
            <a:r>
              <a:rPr lang="en-US" b="1" dirty="0" smtClean="0"/>
              <a:t>Le </a:t>
            </a:r>
            <a:r>
              <a:rPr lang="en-US" b="1" dirty="0" err="1" smtClean="0"/>
              <a:t>Marchand</a:t>
            </a:r>
            <a:r>
              <a:rPr lang="en-US" b="1" dirty="0" smtClean="0"/>
              <a:t> de </a:t>
            </a:r>
            <a:r>
              <a:rPr lang="en-US" b="1" dirty="0" err="1" smtClean="0"/>
              <a:t>Velours</a:t>
            </a:r>
            <a:r>
              <a:rPr lang="en-US" b="1" dirty="0" smtClean="0"/>
              <a:t> (the Merchant I Married) uses </a:t>
            </a:r>
            <a:r>
              <a:rPr lang="en-US" b="1" dirty="0" err="1" smtClean="0"/>
              <a:t>titi</a:t>
            </a:r>
            <a:r>
              <a:rPr lang="en-US" b="1" dirty="0" smtClean="0"/>
              <a:t>, </a:t>
            </a:r>
            <a:r>
              <a:rPr lang="en-US" b="1" dirty="0" err="1" smtClean="0"/>
              <a:t>tim-ri</a:t>
            </a:r>
            <a:r>
              <a:rPr lang="en-US" b="1" dirty="0" smtClean="0"/>
              <a:t>, tam-</a:t>
            </a:r>
            <a:r>
              <a:rPr lang="en-US" b="1" dirty="0" err="1" smtClean="0"/>
              <a:t>ti</a:t>
            </a:r>
            <a:r>
              <a:rPr lang="en-US" b="1" dirty="0" smtClean="0"/>
              <a:t>, ta, </a:t>
            </a:r>
            <a:r>
              <a:rPr lang="en-US" b="1" dirty="0" err="1" smtClean="0"/>
              <a:t>ti-tiri</a:t>
            </a:r>
            <a:r>
              <a:rPr lang="en-US" b="1" dirty="0" smtClean="0"/>
              <a:t> in Dorian with a refrain and a pick up p. 88</a:t>
            </a:r>
          </a:p>
          <a:p>
            <a:r>
              <a:rPr lang="en-US" b="1" dirty="0" err="1" smtClean="0"/>
              <a:t>Alouette</a:t>
            </a:r>
            <a:r>
              <a:rPr lang="en-US" b="1" dirty="0" smtClean="0"/>
              <a:t> p. 10 in French Songs Children Love has toe-o-o-o, </a:t>
            </a:r>
            <a:r>
              <a:rPr lang="en-US" b="1" dirty="0" err="1" smtClean="0"/>
              <a:t>tim-ri</a:t>
            </a:r>
            <a:r>
              <a:rPr lang="en-US" b="1" dirty="0" smtClean="0"/>
              <a:t> </a:t>
            </a:r>
            <a:r>
              <a:rPr lang="en-US" b="1" dirty="0" err="1" smtClean="0"/>
              <a:t>tu</a:t>
            </a:r>
            <a:r>
              <a:rPr lang="en-US" b="1" dirty="0" smtClean="0"/>
              <a:t>-u and tam-</a:t>
            </a:r>
            <a:r>
              <a:rPr lang="en-US" b="1" dirty="0" err="1" smtClean="0"/>
              <a:t>ti</a:t>
            </a:r>
            <a:r>
              <a:rPr lang="en-US" b="1" dirty="0" smtClean="0"/>
              <a:t> in 4/4 time with repeat signs.</a:t>
            </a:r>
          </a:p>
          <a:p>
            <a:r>
              <a:rPr lang="en-US" b="1" dirty="0" err="1" smtClean="0"/>
              <a:t>J’ai</a:t>
            </a:r>
            <a:r>
              <a:rPr lang="en-US" b="1" dirty="0" smtClean="0"/>
              <a:t> des </a:t>
            </a:r>
            <a:r>
              <a:rPr lang="en-US" b="1" dirty="0" err="1"/>
              <a:t>R</a:t>
            </a:r>
            <a:r>
              <a:rPr lang="en-US" b="1" dirty="0" err="1" smtClean="0"/>
              <a:t>ubans</a:t>
            </a:r>
            <a:r>
              <a:rPr lang="en-US" b="1" dirty="0" smtClean="0"/>
              <a:t> sur </a:t>
            </a:r>
            <a:r>
              <a:rPr lang="en-US" b="1" dirty="0" err="1"/>
              <a:t>M</a:t>
            </a:r>
            <a:r>
              <a:rPr lang="en-US" b="1" dirty="0" err="1" smtClean="0"/>
              <a:t>es</a:t>
            </a:r>
            <a:r>
              <a:rPr lang="en-US" b="1" dirty="0" smtClean="0"/>
              <a:t> </a:t>
            </a:r>
            <a:r>
              <a:rPr lang="en-US" b="1" dirty="0" err="1"/>
              <a:t>S</a:t>
            </a:r>
            <a:r>
              <a:rPr lang="en-US" b="1" dirty="0" err="1" smtClean="0"/>
              <a:t>ouliers</a:t>
            </a:r>
            <a:r>
              <a:rPr lang="en-US" b="1" dirty="0" smtClean="0"/>
              <a:t> uses </a:t>
            </a:r>
            <a:r>
              <a:rPr lang="en-US" b="1" dirty="0" err="1" smtClean="0"/>
              <a:t>ti-ti</a:t>
            </a:r>
            <a:r>
              <a:rPr lang="en-US" b="1" dirty="0" smtClean="0"/>
              <a:t>, ta, </a:t>
            </a:r>
            <a:r>
              <a:rPr lang="en-US" b="1" dirty="0" err="1" smtClean="0"/>
              <a:t>ti-tiri</a:t>
            </a:r>
            <a:r>
              <a:rPr lang="en-US" b="1" dirty="0" smtClean="0"/>
              <a:t> and pick up in 2/4 time. P. 13 in FSCL</a:t>
            </a:r>
          </a:p>
        </p:txBody>
      </p:sp>
    </p:spTree>
    <p:extLst>
      <p:ext uri="{BB962C8B-B14F-4D97-AF65-F5344CB8AC3E}">
        <p14:creationId xmlns:p14="http://schemas.microsoft.com/office/powerpoint/2010/main" val="1890568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smtClean="0">
                <a:latin typeface="+mn-lt"/>
              </a:rPr>
              <a:t>Description of Workshop Session </a:t>
            </a:r>
            <a:r>
              <a:rPr lang="en-US" sz="3600" b="1" dirty="0" smtClean="0">
                <a:latin typeface="+mn-lt"/>
              </a:rPr>
              <a:t>1: 10:15-11:30 am Aurora Room at the Delta Hotel Toronto Airport &amp;  </a:t>
            </a:r>
            <a:br>
              <a:rPr lang="en-US" sz="3600" b="1" dirty="0" smtClean="0">
                <a:latin typeface="+mn-lt"/>
              </a:rPr>
            </a:br>
            <a:r>
              <a:rPr lang="en-US" sz="3600" b="1" dirty="0">
                <a:latin typeface="+mn-lt"/>
              </a:rPr>
              <a:t> </a:t>
            </a:r>
            <a:r>
              <a:rPr lang="en-US" sz="3600" b="1" dirty="0" smtClean="0">
                <a:latin typeface="+mn-lt"/>
              </a:rPr>
              <a:t>          Conference Centre November 8, 2019</a:t>
            </a:r>
            <a:endParaRPr lang="en-US" sz="3600" b="1" dirty="0">
              <a:latin typeface="+mn-lt"/>
            </a:endParaRPr>
          </a:p>
        </p:txBody>
      </p:sp>
      <p:sp>
        <p:nvSpPr>
          <p:cNvPr id="3" name="Content Placeholder 2"/>
          <p:cNvSpPr>
            <a:spLocks noGrp="1"/>
          </p:cNvSpPr>
          <p:nvPr>
            <p:ph idx="1"/>
          </p:nvPr>
        </p:nvSpPr>
        <p:spPr/>
        <p:txBody>
          <a:bodyPr>
            <a:normAutofit/>
          </a:bodyPr>
          <a:lstStyle/>
          <a:p>
            <a:endParaRPr lang="en-US" sz="3600" dirty="0"/>
          </a:p>
          <a:p>
            <a:r>
              <a:rPr lang="en-US" sz="3600" b="1" dirty="0" smtClean="0"/>
              <a:t>Using </a:t>
            </a:r>
            <a:r>
              <a:rPr lang="en-US" sz="3600" b="1" dirty="0"/>
              <a:t>only French songs and games, ideas will be shared on how to teach musical concepts!  We will be using </a:t>
            </a:r>
            <a:r>
              <a:rPr lang="en-US" sz="3600" b="1" dirty="0" err="1"/>
              <a:t>fingerplays</a:t>
            </a:r>
            <a:r>
              <a:rPr lang="en-US" sz="3600" b="1" dirty="0"/>
              <a:t>, songs and </a:t>
            </a:r>
            <a:r>
              <a:rPr lang="en-US" sz="3600" b="1" dirty="0" smtClean="0"/>
              <a:t>singing games and activities </a:t>
            </a:r>
            <a:r>
              <a:rPr lang="en-US" sz="3600" b="1" dirty="0"/>
              <a:t>to show how one prepares in the Early Years, identify the concept and practice with the students in the Primary/Junior years</a:t>
            </a:r>
          </a:p>
        </p:txBody>
      </p:sp>
    </p:spTree>
    <p:extLst>
      <p:ext uri="{BB962C8B-B14F-4D97-AF65-F5344CB8AC3E}">
        <p14:creationId xmlns:p14="http://schemas.microsoft.com/office/powerpoint/2010/main" val="1452644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lstStyle/>
          <a:p>
            <a:r>
              <a:rPr lang="en-US" b="1" u="sng" dirty="0" smtClean="0">
                <a:latin typeface="+mn-lt"/>
              </a:rPr>
              <a:t>Folksong Usage</a:t>
            </a:r>
            <a:endParaRPr lang="en-US" b="1" u="sng" dirty="0">
              <a:latin typeface="+mn-lt"/>
            </a:endParaRPr>
          </a:p>
        </p:txBody>
      </p:sp>
      <p:sp>
        <p:nvSpPr>
          <p:cNvPr id="3" name="Content Placeholder 2"/>
          <p:cNvSpPr>
            <a:spLocks noGrp="1"/>
          </p:cNvSpPr>
          <p:nvPr>
            <p:ph idx="1"/>
          </p:nvPr>
        </p:nvSpPr>
        <p:spPr>
          <a:xfrm>
            <a:off x="838200" y="1188720"/>
            <a:ext cx="10515600" cy="5487653"/>
          </a:xfrm>
        </p:spPr>
        <p:txBody>
          <a:bodyPr>
            <a:normAutofit lnSpcReduction="10000"/>
          </a:bodyPr>
          <a:lstStyle/>
          <a:p>
            <a:r>
              <a:rPr lang="en-US" b="1" dirty="0" err="1" smtClean="0"/>
              <a:t>À</a:t>
            </a:r>
            <a:r>
              <a:rPr lang="en-US" b="1" dirty="0" smtClean="0"/>
              <a:t> la Claire Fontaine uses ta, </a:t>
            </a:r>
            <a:r>
              <a:rPr lang="en-US" b="1" dirty="0" err="1" smtClean="0"/>
              <a:t>titi</a:t>
            </a:r>
            <a:r>
              <a:rPr lang="en-US" b="1" dirty="0" smtClean="0"/>
              <a:t>, </a:t>
            </a:r>
            <a:r>
              <a:rPr lang="en-US" b="1" dirty="0" err="1" smtClean="0"/>
              <a:t>ti-tiri</a:t>
            </a:r>
            <a:r>
              <a:rPr lang="en-US" b="1" dirty="0" smtClean="0"/>
              <a:t> in 2/4 time p. 62</a:t>
            </a:r>
          </a:p>
          <a:p>
            <a:r>
              <a:rPr lang="en-US" b="1" dirty="0" err="1" smtClean="0"/>
              <a:t>À</a:t>
            </a:r>
            <a:r>
              <a:rPr lang="en-US" b="1" dirty="0" smtClean="0"/>
              <a:t> Saint-Malo, Beau Port de </a:t>
            </a:r>
            <a:r>
              <a:rPr lang="en-US" b="1" dirty="0" err="1" smtClean="0"/>
              <a:t>Mer</a:t>
            </a:r>
            <a:r>
              <a:rPr lang="en-US" b="1" dirty="0" smtClean="0"/>
              <a:t> (At St. </a:t>
            </a:r>
            <a:r>
              <a:rPr lang="en-US" b="1" dirty="0" err="1" smtClean="0"/>
              <a:t>Malo</a:t>
            </a:r>
            <a:r>
              <a:rPr lang="en-US" b="1" dirty="0" smtClean="0"/>
              <a:t> Beside the Sea) uses </a:t>
            </a:r>
            <a:r>
              <a:rPr lang="en-US" b="1" dirty="0" err="1" smtClean="0"/>
              <a:t>ti-tiri</a:t>
            </a:r>
            <a:r>
              <a:rPr lang="en-US" b="1" dirty="0" smtClean="0"/>
              <a:t>, </a:t>
            </a:r>
            <a:r>
              <a:rPr lang="en-US" b="1" dirty="0" err="1" smtClean="0"/>
              <a:t>titi</a:t>
            </a:r>
            <a:r>
              <a:rPr lang="en-US" b="1" dirty="0" smtClean="0"/>
              <a:t>, ta, </a:t>
            </a:r>
            <a:r>
              <a:rPr lang="en-US" b="1" dirty="0" err="1" smtClean="0"/>
              <a:t>tu</a:t>
            </a:r>
            <a:r>
              <a:rPr lang="en-US" b="1" dirty="0" smtClean="0"/>
              <a:t>-u in 2/4 time p. 70</a:t>
            </a:r>
          </a:p>
          <a:p>
            <a:r>
              <a:rPr lang="en-US" b="1" dirty="0" err="1" smtClean="0"/>
              <a:t>C’est</a:t>
            </a:r>
            <a:r>
              <a:rPr lang="en-US" b="1" dirty="0" smtClean="0"/>
              <a:t> </a:t>
            </a:r>
            <a:r>
              <a:rPr lang="en-US" b="1" dirty="0" err="1" smtClean="0"/>
              <a:t>L’Aviron</a:t>
            </a:r>
            <a:r>
              <a:rPr lang="en-US" b="1" dirty="0" smtClean="0"/>
              <a:t> (Pull on the Oars) uses ta, </a:t>
            </a:r>
            <a:r>
              <a:rPr lang="en-US" b="1" dirty="0" err="1" smtClean="0"/>
              <a:t>titi</a:t>
            </a:r>
            <a:r>
              <a:rPr lang="en-US" b="1" dirty="0" smtClean="0"/>
              <a:t>, tam-</a:t>
            </a:r>
            <a:r>
              <a:rPr lang="en-US" b="1" dirty="0" err="1" smtClean="0"/>
              <a:t>ti</a:t>
            </a:r>
            <a:r>
              <a:rPr lang="en-US" b="1" dirty="0"/>
              <a:t> </a:t>
            </a:r>
            <a:r>
              <a:rPr lang="en-US" b="1" dirty="0" smtClean="0"/>
              <a:t>in 2/4 time p. 72 and with FSCL p. 17 using </a:t>
            </a:r>
            <a:r>
              <a:rPr lang="en-US" b="1" dirty="0" err="1" smtClean="0"/>
              <a:t>tu</a:t>
            </a:r>
            <a:r>
              <a:rPr lang="en-US" b="1" dirty="0" smtClean="0"/>
              <a:t>-u.</a:t>
            </a:r>
          </a:p>
          <a:p>
            <a:r>
              <a:rPr lang="en-US" b="1" dirty="0" err="1" smtClean="0"/>
              <a:t>J’ai</a:t>
            </a:r>
            <a:r>
              <a:rPr lang="en-US" b="1" dirty="0" smtClean="0"/>
              <a:t> </a:t>
            </a:r>
            <a:r>
              <a:rPr lang="en-US" b="1" dirty="0" err="1" smtClean="0"/>
              <a:t>Tant</a:t>
            </a:r>
            <a:r>
              <a:rPr lang="en-US" b="1" dirty="0" smtClean="0"/>
              <a:t> </a:t>
            </a:r>
            <a:r>
              <a:rPr lang="en-US" b="1" dirty="0" err="1" smtClean="0"/>
              <a:t>Dansé</a:t>
            </a:r>
            <a:r>
              <a:rPr lang="en-US" b="1" dirty="0" smtClean="0"/>
              <a:t>, </a:t>
            </a:r>
            <a:r>
              <a:rPr lang="en-US" b="1" dirty="0" err="1" smtClean="0"/>
              <a:t>J’ai</a:t>
            </a:r>
            <a:r>
              <a:rPr lang="en-US" b="1" dirty="0" smtClean="0"/>
              <a:t> </a:t>
            </a:r>
            <a:r>
              <a:rPr lang="en-US" b="1" dirty="0" err="1"/>
              <a:t>T</a:t>
            </a:r>
            <a:r>
              <a:rPr lang="en-US" b="1" dirty="0" err="1" smtClean="0"/>
              <a:t>ant</a:t>
            </a:r>
            <a:r>
              <a:rPr lang="en-US" b="1" dirty="0" smtClean="0"/>
              <a:t> Sauté (I’ve Danced and Danced the Livelong Day) uses </a:t>
            </a:r>
            <a:r>
              <a:rPr lang="en-US" b="1" dirty="0" err="1" smtClean="0"/>
              <a:t>titi</a:t>
            </a:r>
            <a:r>
              <a:rPr lang="en-US" b="1" dirty="0" smtClean="0"/>
              <a:t>, ta, </a:t>
            </a:r>
            <a:r>
              <a:rPr lang="en-US" b="1" dirty="0" err="1" smtClean="0"/>
              <a:t>tim-ri</a:t>
            </a:r>
            <a:r>
              <a:rPr lang="en-US" b="1" dirty="0" smtClean="0"/>
              <a:t>, </a:t>
            </a:r>
            <a:r>
              <a:rPr lang="en-US" b="1" dirty="0" err="1" smtClean="0"/>
              <a:t>ti-tiri</a:t>
            </a:r>
            <a:r>
              <a:rPr lang="en-US" b="1" dirty="0" smtClean="0"/>
              <a:t>, </a:t>
            </a:r>
            <a:r>
              <a:rPr lang="en-US" b="1" dirty="0" err="1" smtClean="0"/>
              <a:t>tu</a:t>
            </a:r>
            <a:r>
              <a:rPr lang="en-US" b="1" dirty="0" smtClean="0"/>
              <a:t>-u, pick up, repeat sign, D.C. al Fine, refrain, in 2/4 time p. 76</a:t>
            </a:r>
          </a:p>
          <a:p>
            <a:r>
              <a:rPr lang="en-US" b="1" dirty="0" smtClean="0"/>
              <a:t>Ah! Si Mon </a:t>
            </a:r>
            <a:r>
              <a:rPr lang="en-US" b="1" dirty="0" err="1" smtClean="0"/>
              <a:t>Moine</a:t>
            </a:r>
            <a:r>
              <a:rPr lang="en-US" b="1" dirty="0" smtClean="0"/>
              <a:t> </a:t>
            </a:r>
            <a:r>
              <a:rPr lang="en-US" b="1" dirty="0" err="1" smtClean="0"/>
              <a:t>Voulait</a:t>
            </a:r>
            <a:r>
              <a:rPr lang="en-US" b="1" dirty="0" smtClean="0"/>
              <a:t> </a:t>
            </a:r>
            <a:r>
              <a:rPr lang="en-US" b="1" dirty="0" err="1" smtClean="0"/>
              <a:t>Danser</a:t>
            </a:r>
            <a:r>
              <a:rPr lang="en-US" b="1" dirty="0" smtClean="0"/>
              <a:t>!  (Come and Dance with Me!) uses </a:t>
            </a:r>
            <a:r>
              <a:rPr lang="en-US" b="1" dirty="0" err="1" smtClean="0"/>
              <a:t>titi</a:t>
            </a:r>
            <a:r>
              <a:rPr lang="en-US" b="1" dirty="0" smtClean="0"/>
              <a:t>, ta, </a:t>
            </a:r>
            <a:r>
              <a:rPr lang="en-US" b="1" dirty="0" err="1" smtClean="0"/>
              <a:t>ti-tiri</a:t>
            </a:r>
            <a:r>
              <a:rPr lang="en-US" b="1" dirty="0" smtClean="0"/>
              <a:t>, </a:t>
            </a:r>
            <a:r>
              <a:rPr lang="en-US" b="1" dirty="0" err="1" smtClean="0"/>
              <a:t>tim-ri</a:t>
            </a:r>
            <a:r>
              <a:rPr lang="en-US" b="1" dirty="0" smtClean="0"/>
              <a:t>, pick up in 2/4 time p. 80</a:t>
            </a:r>
          </a:p>
          <a:p>
            <a:r>
              <a:rPr lang="en-US" b="1" dirty="0" smtClean="0"/>
              <a:t>Au Clair de la Lune p. 11 in French Songs Children Love has </a:t>
            </a:r>
            <a:r>
              <a:rPr lang="en-US" b="1" dirty="0" err="1" smtClean="0"/>
              <a:t>tu</a:t>
            </a:r>
            <a:r>
              <a:rPr lang="en-US" b="1" dirty="0" smtClean="0"/>
              <a:t>-u, toe-o-o-o and </a:t>
            </a:r>
            <a:r>
              <a:rPr lang="en-US" b="1" dirty="0" err="1" smtClean="0"/>
              <a:t>s,l,t,drm</a:t>
            </a:r>
            <a:r>
              <a:rPr lang="en-US" b="1" dirty="0" smtClean="0"/>
              <a:t> melodic range.  You can teach form AABA and </a:t>
            </a:r>
            <a:r>
              <a:rPr lang="en-US" b="1" dirty="0" err="1" smtClean="0"/>
              <a:t>rdt,l,s</a:t>
            </a:r>
            <a:r>
              <a:rPr lang="en-US" b="1" dirty="0" smtClean="0"/>
              <a:t>, as a descending pattern to teach.</a:t>
            </a:r>
          </a:p>
          <a:p>
            <a:endParaRPr lang="en-US" dirty="0"/>
          </a:p>
        </p:txBody>
      </p:sp>
    </p:spTree>
    <p:extLst>
      <p:ext uri="{BB962C8B-B14F-4D97-AF65-F5344CB8AC3E}">
        <p14:creationId xmlns:p14="http://schemas.microsoft.com/office/powerpoint/2010/main" val="1838679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2155"/>
          </a:xfrm>
        </p:spPr>
        <p:txBody>
          <a:bodyPr/>
          <a:lstStyle/>
          <a:p>
            <a:r>
              <a:rPr lang="en-US" b="1" u="sng" dirty="0" smtClean="0">
                <a:latin typeface="+mn-lt"/>
              </a:rPr>
              <a:t>3/8, 6/8 Time </a:t>
            </a:r>
            <a:r>
              <a:rPr lang="en-US" b="1" u="sng" dirty="0">
                <a:latin typeface="+mn-lt"/>
              </a:rPr>
              <a:t>S</a:t>
            </a:r>
            <a:r>
              <a:rPr lang="en-US" b="1" u="sng" dirty="0" smtClean="0">
                <a:latin typeface="+mn-lt"/>
              </a:rPr>
              <a:t>ignatures</a:t>
            </a:r>
            <a:endParaRPr lang="en-US" b="1" u="sng" dirty="0">
              <a:latin typeface="+mn-lt"/>
            </a:endParaRPr>
          </a:p>
        </p:txBody>
      </p:sp>
      <p:sp>
        <p:nvSpPr>
          <p:cNvPr id="3" name="Content Placeholder 2"/>
          <p:cNvSpPr>
            <a:spLocks noGrp="1"/>
          </p:cNvSpPr>
          <p:nvPr>
            <p:ph idx="1"/>
          </p:nvPr>
        </p:nvSpPr>
        <p:spPr>
          <a:xfrm>
            <a:off x="838200" y="1280160"/>
            <a:ext cx="10515600" cy="4896803"/>
          </a:xfrm>
        </p:spPr>
        <p:txBody>
          <a:bodyPr/>
          <a:lstStyle/>
          <a:p>
            <a:r>
              <a:rPr lang="en-US" b="1" dirty="0" smtClean="0"/>
              <a:t>6/8 time </a:t>
            </a:r>
            <a:r>
              <a:rPr lang="en-US" b="1" dirty="0" err="1" smtClean="0"/>
              <a:t>Bonhomme</a:t>
            </a:r>
            <a:r>
              <a:rPr lang="en-US" b="1" dirty="0" smtClean="0"/>
              <a:t>!  </a:t>
            </a:r>
            <a:r>
              <a:rPr lang="en-US" b="1" dirty="0" err="1" smtClean="0"/>
              <a:t>Bonhomme</a:t>
            </a:r>
            <a:r>
              <a:rPr lang="en-US" b="1" dirty="0" smtClean="0"/>
              <a:t>!  (My Friend! My Friend!) p. 90</a:t>
            </a:r>
          </a:p>
          <a:p>
            <a:r>
              <a:rPr lang="en-US" b="1" dirty="0" smtClean="0"/>
              <a:t>6/8 time Vive la </a:t>
            </a:r>
            <a:r>
              <a:rPr lang="en-US" b="1" dirty="0" err="1" smtClean="0"/>
              <a:t>Compagnie</a:t>
            </a:r>
            <a:r>
              <a:rPr lang="en-US" b="1" dirty="0" smtClean="0"/>
              <a:t> p. 12</a:t>
            </a:r>
          </a:p>
          <a:p>
            <a:r>
              <a:rPr lang="en-US" b="1" dirty="0" smtClean="0"/>
              <a:t>6/8 time Gens du Pays FSCL p. 13</a:t>
            </a:r>
          </a:p>
          <a:p>
            <a:r>
              <a:rPr lang="en-US" b="1" dirty="0" smtClean="0"/>
              <a:t>6/8 time </a:t>
            </a:r>
            <a:r>
              <a:rPr lang="en-US" b="1" dirty="0" err="1" smtClean="0"/>
              <a:t>En</a:t>
            </a:r>
            <a:r>
              <a:rPr lang="en-US" b="1" dirty="0" smtClean="0"/>
              <a:t> </a:t>
            </a:r>
            <a:r>
              <a:rPr lang="en-US" b="1" dirty="0" err="1" smtClean="0"/>
              <a:t>Roulant</a:t>
            </a:r>
            <a:r>
              <a:rPr lang="en-US" b="1" dirty="0" smtClean="0"/>
              <a:t> FSCL p. 16</a:t>
            </a:r>
          </a:p>
          <a:p>
            <a:r>
              <a:rPr lang="en-US" b="1" dirty="0" err="1" smtClean="0"/>
              <a:t>Bonhomme</a:t>
            </a:r>
            <a:r>
              <a:rPr lang="en-US" b="1" dirty="0" smtClean="0"/>
              <a:t>!  </a:t>
            </a:r>
            <a:r>
              <a:rPr lang="en-US" b="1" dirty="0" err="1" smtClean="0"/>
              <a:t>Bonhomme</a:t>
            </a:r>
            <a:r>
              <a:rPr lang="en-US" b="1" dirty="0" smtClean="0"/>
              <a:t>!  FSCL p. 14 change of time signatures</a:t>
            </a:r>
          </a:p>
          <a:p>
            <a:endParaRPr lang="en-US" dirty="0"/>
          </a:p>
        </p:txBody>
      </p:sp>
    </p:spTree>
    <p:extLst>
      <p:ext uri="{BB962C8B-B14F-4D97-AF65-F5344CB8AC3E}">
        <p14:creationId xmlns:p14="http://schemas.microsoft.com/office/powerpoint/2010/main" val="657852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lstStyle/>
          <a:p>
            <a:r>
              <a:rPr lang="en-US" b="1" u="sng" dirty="0" smtClean="0">
                <a:latin typeface="+mn-lt"/>
              </a:rPr>
              <a:t>How to Teach a New </a:t>
            </a:r>
            <a:r>
              <a:rPr lang="en-US" b="1" u="sng" dirty="0">
                <a:latin typeface="+mn-lt"/>
              </a:rPr>
              <a:t>R</a:t>
            </a:r>
            <a:r>
              <a:rPr lang="en-US" b="1" u="sng" dirty="0" smtClean="0">
                <a:latin typeface="+mn-lt"/>
              </a:rPr>
              <a:t>hythm</a:t>
            </a:r>
            <a:endParaRPr lang="en-US" b="1" u="sng" dirty="0">
              <a:latin typeface="+mn-lt"/>
            </a:endParaRPr>
          </a:p>
        </p:txBody>
      </p:sp>
      <p:sp>
        <p:nvSpPr>
          <p:cNvPr id="3" name="Content Placeholder 2"/>
          <p:cNvSpPr>
            <a:spLocks noGrp="1"/>
          </p:cNvSpPr>
          <p:nvPr>
            <p:ph idx="1"/>
          </p:nvPr>
        </p:nvSpPr>
        <p:spPr>
          <a:xfrm>
            <a:off x="838200" y="1341120"/>
            <a:ext cx="10515600" cy="4835843"/>
          </a:xfrm>
        </p:spPr>
        <p:txBody>
          <a:bodyPr>
            <a:normAutofit fontScale="92500" lnSpcReduction="10000"/>
          </a:bodyPr>
          <a:lstStyle/>
          <a:p>
            <a:r>
              <a:rPr lang="en-US" b="1" dirty="0" err="1" smtClean="0"/>
              <a:t>Savez-vous</a:t>
            </a:r>
            <a:r>
              <a:rPr lang="en-US" b="1" dirty="0" smtClean="0"/>
              <a:t> planter les choux p. 2 from French Songs Children Love Compiled by Kim Kum Published by Themes &amp; Variations Ltd. Copyrighted 2000 and Reprinted in 2009 ISBN # 1-894096-03-7</a:t>
            </a:r>
          </a:p>
          <a:p>
            <a:r>
              <a:rPr lang="en-US" b="1" dirty="0" smtClean="0"/>
              <a:t>-uses </a:t>
            </a:r>
            <a:r>
              <a:rPr lang="en-US" b="1" dirty="0" err="1" smtClean="0"/>
              <a:t>titi</a:t>
            </a:r>
            <a:r>
              <a:rPr lang="en-US" b="1" dirty="0" smtClean="0"/>
              <a:t> and ta in 2/4 time –clap the rhythm of a song and </a:t>
            </a:r>
            <a:r>
              <a:rPr lang="en-US" b="1" dirty="0" err="1" smtClean="0"/>
              <a:t>patsch</a:t>
            </a:r>
            <a:r>
              <a:rPr lang="en-US" b="1" dirty="0" smtClean="0"/>
              <a:t> or tap beat on the thigh-make sure they can tell the difference of the rhythm vs beat-switch back and forth by dividing the class in half to tap beat or clap the rhythm of the song</a:t>
            </a:r>
          </a:p>
          <a:p>
            <a:r>
              <a:rPr lang="en-US" b="1" dirty="0" smtClean="0"/>
              <a:t>Tête, </a:t>
            </a:r>
            <a:r>
              <a:rPr lang="en-US" b="1" dirty="0" err="1" smtClean="0"/>
              <a:t>épaules</a:t>
            </a:r>
            <a:r>
              <a:rPr lang="en-US" b="1" dirty="0" smtClean="0"/>
              <a:t>, </a:t>
            </a:r>
            <a:r>
              <a:rPr lang="en-US" b="1" dirty="0" err="1" smtClean="0"/>
              <a:t>genoux</a:t>
            </a:r>
            <a:r>
              <a:rPr lang="en-US" b="1" dirty="0" smtClean="0"/>
              <a:t> et </a:t>
            </a:r>
            <a:r>
              <a:rPr lang="en-US" b="1" dirty="0" err="1" smtClean="0"/>
              <a:t>orteils</a:t>
            </a:r>
            <a:r>
              <a:rPr lang="en-US" b="1" dirty="0" smtClean="0"/>
              <a:t> –introduce song, game in Kindergarten and new rhythm is </a:t>
            </a:r>
            <a:r>
              <a:rPr lang="en-US" b="1" dirty="0" err="1" smtClean="0"/>
              <a:t>tim-ri</a:t>
            </a:r>
            <a:r>
              <a:rPr lang="en-US" b="1" dirty="0" smtClean="0"/>
              <a:t> in the later grades which is in 2/4 time .  Figure out as a class all of the rhythms except </a:t>
            </a:r>
            <a:r>
              <a:rPr lang="en-US" b="1" dirty="0" err="1" smtClean="0"/>
              <a:t>tim-ri</a:t>
            </a:r>
            <a:r>
              <a:rPr lang="en-US" b="1" dirty="0" smtClean="0"/>
              <a:t> and introduce the new rhythm.  Have the children speed up the tempo and introduce the terms adagio (slow), moderato (medium) and allegro (fast).  You can also use this song for inner hearing and improve in-tune singing. P. 3</a:t>
            </a:r>
            <a:endParaRPr lang="en-US" b="1" dirty="0"/>
          </a:p>
        </p:txBody>
      </p:sp>
    </p:spTree>
    <p:extLst>
      <p:ext uri="{BB962C8B-B14F-4D97-AF65-F5344CB8AC3E}">
        <p14:creationId xmlns:p14="http://schemas.microsoft.com/office/powerpoint/2010/main" val="1282430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6915"/>
          </a:xfrm>
        </p:spPr>
        <p:txBody>
          <a:bodyPr/>
          <a:lstStyle/>
          <a:p>
            <a:r>
              <a:rPr lang="en-US" b="1" u="sng" dirty="0" smtClean="0">
                <a:latin typeface="+mn-lt"/>
              </a:rPr>
              <a:t>Use of Time Signatures and </a:t>
            </a:r>
            <a:r>
              <a:rPr lang="en-US" b="1" u="sng" dirty="0" err="1" smtClean="0">
                <a:latin typeface="+mn-lt"/>
              </a:rPr>
              <a:t>Solfège</a:t>
            </a:r>
            <a:endParaRPr lang="en-US" b="1" u="sng" dirty="0">
              <a:latin typeface="+mn-lt"/>
            </a:endParaRPr>
          </a:p>
        </p:txBody>
      </p:sp>
      <p:sp>
        <p:nvSpPr>
          <p:cNvPr id="3" name="Content Placeholder 2"/>
          <p:cNvSpPr>
            <a:spLocks noGrp="1"/>
          </p:cNvSpPr>
          <p:nvPr>
            <p:ph idx="1"/>
          </p:nvPr>
        </p:nvSpPr>
        <p:spPr>
          <a:xfrm>
            <a:off x="838200" y="1082040"/>
            <a:ext cx="10515600" cy="5531701"/>
          </a:xfrm>
        </p:spPr>
        <p:txBody>
          <a:bodyPr>
            <a:normAutofit/>
          </a:bodyPr>
          <a:lstStyle/>
          <a:p>
            <a:r>
              <a:rPr lang="en-US" b="1" dirty="0" err="1" smtClean="0"/>
              <a:t>Fais</a:t>
            </a:r>
            <a:r>
              <a:rPr lang="en-US" b="1" dirty="0" smtClean="0"/>
              <a:t> Do Do is in ¾ time and one can the book suggests to add an ostinato pattern of pat, clap, snap while they sing and then ask ”How are the beats grouped?”  Then it asked how should it be sung?  Loud or soft?  Fast or slow?  Introduce this song as a lullaby. p. 5</a:t>
            </a:r>
          </a:p>
          <a:p>
            <a:r>
              <a:rPr lang="en-US" b="1" dirty="0" smtClean="0"/>
              <a:t>Napoléon introduces toe-o-o-o (Whole note)  Make conscious this new musical element by having the students figure out the other rhythms of the song and the time signature 4/4 time</a:t>
            </a:r>
          </a:p>
          <a:p>
            <a:r>
              <a:rPr lang="en-US" b="1" dirty="0" smtClean="0"/>
              <a:t>Frère Jacques is in 2/4 time and has </a:t>
            </a:r>
            <a:r>
              <a:rPr lang="en-US" b="1" dirty="0" err="1" smtClean="0"/>
              <a:t>s,drmfsl</a:t>
            </a:r>
            <a:r>
              <a:rPr lang="en-US" b="1" dirty="0" smtClean="0"/>
              <a:t> range and </a:t>
            </a:r>
            <a:r>
              <a:rPr lang="en-US" b="1" dirty="0" err="1" smtClean="0"/>
              <a:t>tu</a:t>
            </a:r>
            <a:r>
              <a:rPr lang="en-US" b="1" dirty="0" smtClean="0"/>
              <a:t>-u (half note) p.7</a:t>
            </a:r>
          </a:p>
          <a:p>
            <a:r>
              <a:rPr lang="en-US" b="1" dirty="0" err="1" smtClean="0"/>
              <a:t>Scie</a:t>
            </a:r>
            <a:r>
              <a:rPr lang="en-US" b="1" dirty="0" smtClean="0"/>
              <a:t> le bois p. 9 has </a:t>
            </a:r>
            <a:r>
              <a:rPr lang="en-US" b="1" dirty="0" err="1" smtClean="0"/>
              <a:t>dmsl</a:t>
            </a:r>
            <a:r>
              <a:rPr lang="en-US" b="1" dirty="0" smtClean="0"/>
              <a:t> melodic analysis to introduce the pattern </a:t>
            </a:r>
            <a:r>
              <a:rPr lang="en-US" b="1" dirty="0" err="1" smtClean="0"/>
              <a:t>dms</a:t>
            </a:r>
            <a:endParaRPr lang="en-US" b="1" dirty="0" smtClean="0"/>
          </a:p>
          <a:p>
            <a:r>
              <a:rPr lang="en-US" b="1" dirty="0" smtClean="0"/>
              <a:t>Mon Beau </a:t>
            </a:r>
            <a:r>
              <a:rPr lang="en-US" b="1" dirty="0" err="1" smtClean="0"/>
              <a:t>Sapin</a:t>
            </a:r>
            <a:r>
              <a:rPr lang="en-US" b="1" dirty="0" smtClean="0"/>
              <a:t> FSCL p. 18 is in ¾ time and uses ta, </a:t>
            </a:r>
            <a:r>
              <a:rPr lang="en-US" b="1" dirty="0" err="1" smtClean="0"/>
              <a:t>tim-ri</a:t>
            </a:r>
            <a:r>
              <a:rPr lang="en-US" b="1" dirty="0" smtClean="0"/>
              <a:t>, tam-</a:t>
            </a:r>
            <a:r>
              <a:rPr lang="en-US" b="1" dirty="0" err="1" smtClean="0"/>
              <a:t>ti</a:t>
            </a:r>
            <a:endParaRPr lang="en-US" b="1" dirty="0" smtClean="0"/>
          </a:p>
          <a:p>
            <a:endParaRPr lang="en-US" dirty="0"/>
          </a:p>
        </p:txBody>
      </p:sp>
    </p:spTree>
    <p:extLst>
      <p:ext uri="{BB962C8B-B14F-4D97-AF65-F5344CB8AC3E}">
        <p14:creationId xmlns:p14="http://schemas.microsoft.com/office/powerpoint/2010/main" val="755711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0235"/>
          </a:xfrm>
        </p:spPr>
        <p:txBody>
          <a:bodyPr>
            <a:normAutofit fontScale="90000"/>
          </a:bodyPr>
          <a:lstStyle/>
          <a:p>
            <a:r>
              <a:rPr lang="en-US" b="1" u="sng" dirty="0" smtClean="0">
                <a:latin typeface="+mn-lt"/>
              </a:rPr>
              <a:t>Folksong Analysis</a:t>
            </a:r>
            <a:endParaRPr lang="en-US" b="1" u="sng" dirty="0">
              <a:latin typeface="+mn-lt"/>
            </a:endParaRPr>
          </a:p>
        </p:txBody>
      </p:sp>
      <p:sp>
        <p:nvSpPr>
          <p:cNvPr id="3" name="Content Placeholder 2"/>
          <p:cNvSpPr>
            <a:spLocks noGrp="1"/>
          </p:cNvSpPr>
          <p:nvPr>
            <p:ph idx="1"/>
          </p:nvPr>
        </p:nvSpPr>
        <p:spPr>
          <a:xfrm>
            <a:off x="838200" y="1143000"/>
            <a:ext cx="10515600" cy="5483087"/>
          </a:xfrm>
        </p:spPr>
        <p:txBody>
          <a:bodyPr/>
          <a:lstStyle/>
          <a:p>
            <a:r>
              <a:rPr lang="en-US" b="1" dirty="0" err="1" smtClean="0"/>
              <a:t>Dans</a:t>
            </a:r>
            <a:r>
              <a:rPr lang="en-US" b="1" dirty="0" smtClean="0"/>
              <a:t> Paris Y a-t-</a:t>
            </a:r>
            <a:r>
              <a:rPr lang="en-US" b="1" dirty="0" err="1" smtClean="0"/>
              <a:t>une</a:t>
            </a:r>
            <a:r>
              <a:rPr lang="en-US" b="1" dirty="0" smtClean="0"/>
              <a:t> </a:t>
            </a:r>
            <a:r>
              <a:rPr lang="en-US" b="1" dirty="0" err="1" smtClean="0"/>
              <a:t>Brune</a:t>
            </a:r>
            <a:r>
              <a:rPr lang="en-US" b="1" dirty="0" smtClean="0"/>
              <a:t> (Now in Paris Lives a Maiden) uses </a:t>
            </a:r>
            <a:r>
              <a:rPr lang="en-US" b="1" dirty="0" err="1" smtClean="0"/>
              <a:t>titi</a:t>
            </a:r>
            <a:r>
              <a:rPr lang="en-US" b="1" dirty="0" smtClean="0"/>
              <a:t>, ta, </a:t>
            </a:r>
            <a:r>
              <a:rPr lang="en-US" b="1" dirty="0" err="1" smtClean="0"/>
              <a:t>ti-tiri</a:t>
            </a:r>
            <a:r>
              <a:rPr lang="en-US" b="1" dirty="0" smtClean="0"/>
              <a:t>, </a:t>
            </a:r>
            <a:r>
              <a:rPr lang="en-US" b="1" dirty="0" err="1" smtClean="0"/>
              <a:t>tim-ri</a:t>
            </a:r>
            <a:r>
              <a:rPr lang="en-US" b="1" dirty="0" smtClean="0"/>
              <a:t>, </a:t>
            </a:r>
            <a:r>
              <a:rPr lang="en-US" b="1" dirty="0" err="1" smtClean="0"/>
              <a:t>tu</a:t>
            </a:r>
            <a:r>
              <a:rPr lang="en-US" b="1" dirty="0" smtClean="0"/>
              <a:t>-u and a pick up in 2/4 time p.22</a:t>
            </a:r>
          </a:p>
          <a:p>
            <a:r>
              <a:rPr lang="en-US" b="1" dirty="0" smtClean="0"/>
              <a:t>Vive le </a:t>
            </a:r>
            <a:r>
              <a:rPr lang="en-US" b="1" dirty="0" err="1" smtClean="0"/>
              <a:t>Canadienne</a:t>
            </a:r>
            <a:r>
              <a:rPr lang="en-US" b="1" dirty="0" smtClean="0"/>
              <a:t>!  (Of My Canadian Girl I Sing) uses </a:t>
            </a:r>
            <a:r>
              <a:rPr lang="en-US" b="1" dirty="0" err="1" smtClean="0"/>
              <a:t>ti-tiri</a:t>
            </a:r>
            <a:r>
              <a:rPr lang="en-US" b="1" dirty="0" smtClean="0"/>
              <a:t>, </a:t>
            </a:r>
            <a:r>
              <a:rPr lang="en-US" b="1" dirty="0" err="1" smtClean="0"/>
              <a:t>tim-ri</a:t>
            </a:r>
            <a:r>
              <a:rPr lang="en-US" b="1" dirty="0" smtClean="0"/>
              <a:t>, </a:t>
            </a:r>
            <a:r>
              <a:rPr lang="en-US" b="1" dirty="0" err="1" smtClean="0"/>
              <a:t>tiri-tiri</a:t>
            </a:r>
            <a:r>
              <a:rPr lang="en-US" b="1" dirty="0" smtClean="0"/>
              <a:t>, tam-</a:t>
            </a:r>
            <a:r>
              <a:rPr lang="en-US" b="1" dirty="0" err="1" smtClean="0"/>
              <a:t>ti</a:t>
            </a:r>
            <a:r>
              <a:rPr lang="en-US" b="1" dirty="0" smtClean="0"/>
              <a:t> in 2/4 time p. 28 and has a D.C al Fine</a:t>
            </a:r>
          </a:p>
          <a:p>
            <a:r>
              <a:rPr lang="en-US" b="1" dirty="0" smtClean="0"/>
              <a:t>Au Bois du </a:t>
            </a:r>
            <a:r>
              <a:rPr lang="en-US" b="1" dirty="0" err="1" smtClean="0"/>
              <a:t>Rossignolet</a:t>
            </a:r>
            <a:r>
              <a:rPr lang="en-US" b="1" dirty="0" smtClean="0"/>
              <a:t> (In the Wood of the Nightingale) p. 52 uses </a:t>
            </a:r>
            <a:r>
              <a:rPr lang="en-US" b="1" dirty="0" err="1" smtClean="0"/>
              <a:t>tiri-tiri</a:t>
            </a:r>
            <a:r>
              <a:rPr lang="en-US" b="1" dirty="0" smtClean="0"/>
              <a:t>, </a:t>
            </a:r>
            <a:r>
              <a:rPr lang="en-US" b="1" dirty="0" err="1" smtClean="0"/>
              <a:t>ti-tiri</a:t>
            </a:r>
            <a:r>
              <a:rPr lang="en-US" b="1" dirty="0" smtClean="0"/>
              <a:t>, </a:t>
            </a:r>
            <a:r>
              <a:rPr lang="en-US" b="1" dirty="0" err="1" smtClean="0"/>
              <a:t>ti-ti</a:t>
            </a:r>
            <a:r>
              <a:rPr lang="en-US" b="1" dirty="0" smtClean="0"/>
              <a:t>, ta and a pick up in 2/4 time</a:t>
            </a:r>
          </a:p>
          <a:p>
            <a:r>
              <a:rPr lang="en-US" b="1" dirty="0" err="1" smtClean="0"/>
              <a:t>Alouette</a:t>
            </a:r>
            <a:r>
              <a:rPr lang="en-US" b="1" dirty="0" smtClean="0"/>
              <a:t>!  p.60  in 4/4 time uses toe-o-o-o, tam-</a:t>
            </a:r>
            <a:r>
              <a:rPr lang="en-US" b="1" dirty="0" err="1" smtClean="0"/>
              <a:t>ti</a:t>
            </a:r>
            <a:r>
              <a:rPr lang="en-US" b="1" dirty="0" smtClean="0"/>
              <a:t>, ta, </a:t>
            </a:r>
            <a:r>
              <a:rPr lang="en-US" b="1" dirty="0" err="1" smtClean="0"/>
              <a:t>tim-ri</a:t>
            </a:r>
            <a:r>
              <a:rPr lang="en-US" b="1" dirty="0" smtClean="0"/>
              <a:t>, </a:t>
            </a:r>
            <a:r>
              <a:rPr lang="en-US" b="1" dirty="0" err="1" smtClean="0"/>
              <a:t>tu</a:t>
            </a:r>
            <a:r>
              <a:rPr lang="en-US" b="1" dirty="0" smtClean="0"/>
              <a:t>-u, </a:t>
            </a:r>
            <a:r>
              <a:rPr lang="en-US" b="1" dirty="0" err="1" smtClean="0"/>
              <a:t>titi</a:t>
            </a:r>
            <a:r>
              <a:rPr lang="en-US" b="1" dirty="0" smtClean="0"/>
              <a:t>, repeat sign and D.C al Fine</a:t>
            </a:r>
          </a:p>
          <a:p>
            <a:r>
              <a:rPr lang="en-US" b="1" dirty="0" smtClean="0"/>
              <a:t>Il </a:t>
            </a:r>
            <a:r>
              <a:rPr lang="en-US" b="1" dirty="0" err="1" smtClean="0"/>
              <a:t>Était</a:t>
            </a:r>
            <a:r>
              <a:rPr lang="en-US" b="1" dirty="0" smtClean="0"/>
              <a:t> un Petit </a:t>
            </a:r>
            <a:r>
              <a:rPr lang="en-US" b="1" dirty="0" err="1" smtClean="0"/>
              <a:t>Navire</a:t>
            </a:r>
            <a:r>
              <a:rPr lang="en-US" b="1" dirty="0" smtClean="0"/>
              <a:t> (There was Once a Little Ship) in ¾ time uses ta, </a:t>
            </a:r>
            <a:r>
              <a:rPr lang="en-US" b="1" dirty="0" err="1" smtClean="0"/>
              <a:t>titi</a:t>
            </a:r>
            <a:r>
              <a:rPr lang="en-US" b="1" dirty="0" smtClean="0"/>
              <a:t>, tam-</a:t>
            </a:r>
            <a:r>
              <a:rPr lang="en-US" b="1" dirty="0" err="1" smtClean="0"/>
              <a:t>ti</a:t>
            </a:r>
            <a:r>
              <a:rPr lang="en-US" b="1" dirty="0" smtClean="0"/>
              <a:t> p.68</a:t>
            </a:r>
          </a:p>
          <a:p>
            <a:endParaRPr lang="en-US" dirty="0"/>
          </a:p>
        </p:txBody>
      </p:sp>
    </p:spTree>
    <p:extLst>
      <p:ext uri="{BB962C8B-B14F-4D97-AF65-F5344CB8AC3E}">
        <p14:creationId xmlns:p14="http://schemas.microsoft.com/office/powerpoint/2010/main" val="1656406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mn-lt"/>
              </a:rPr>
              <a:t>Folksong Analysis</a:t>
            </a:r>
            <a:endParaRPr lang="en-US" b="1" u="sng" dirty="0">
              <a:latin typeface="+mn-lt"/>
            </a:endParaRPr>
          </a:p>
        </p:txBody>
      </p:sp>
      <p:sp>
        <p:nvSpPr>
          <p:cNvPr id="3" name="Content Placeholder 2"/>
          <p:cNvSpPr>
            <a:spLocks noGrp="1"/>
          </p:cNvSpPr>
          <p:nvPr>
            <p:ph idx="1"/>
          </p:nvPr>
        </p:nvSpPr>
        <p:spPr/>
        <p:txBody>
          <a:bodyPr/>
          <a:lstStyle/>
          <a:p>
            <a:r>
              <a:rPr lang="en-US" b="1" dirty="0" smtClean="0"/>
              <a:t>Vive le Vent uses 4/4 time with ta, </a:t>
            </a:r>
            <a:r>
              <a:rPr lang="en-US" b="1" dirty="0" err="1" smtClean="0"/>
              <a:t>tu</a:t>
            </a:r>
            <a:r>
              <a:rPr lang="en-US" b="1" dirty="0" smtClean="0"/>
              <a:t>-u, tam-</a:t>
            </a:r>
            <a:r>
              <a:rPr lang="en-US" b="1" dirty="0" err="1" smtClean="0"/>
              <a:t>ti</a:t>
            </a:r>
            <a:r>
              <a:rPr lang="en-US" b="1" dirty="0" smtClean="0"/>
              <a:t>, toe-o-o-o, </a:t>
            </a:r>
            <a:r>
              <a:rPr lang="en-US" b="1" dirty="0" err="1" smtClean="0"/>
              <a:t>tu</a:t>
            </a:r>
            <a:r>
              <a:rPr lang="en-US" b="1" dirty="0" smtClean="0"/>
              <a:t>-u-u from FSCL p. 19</a:t>
            </a:r>
          </a:p>
          <a:p>
            <a:endParaRPr lang="en-US" dirty="0" smtClean="0"/>
          </a:p>
          <a:p>
            <a:r>
              <a:rPr lang="en-US" b="1" dirty="0" smtClean="0"/>
              <a:t>Look at music </a:t>
            </a:r>
            <a:r>
              <a:rPr lang="en-US" b="1" dirty="0" smtClean="0"/>
              <a:t>of </a:t>
            </a:r>
            <a:r>
              <a:rPr lang="en-US" b="1" dirty="0" smtClean="0"/>
              <a:t>folksongs</a:t>
            </a:r>
            <a:endParaRPr lang="en-US" b="1" dirty="0"/>
          </a:p>
        </p:txBody>
      </p:sp>
    </p:spTree>
    <p:extLst>
      <p:ext uri="{BB962C8B-B14F-4D97-AF65-F5344CB8AC3E}">
        <p14:creationId xmlns:p14="http://schemas.microsoft.com/office/powerpoint/2010/main" val="1006689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mn-lt"/>
              </a:rPr>
              <a:t>Expectations for </a:t>
            </a:r>
            <a:r>
              <a:rPr lang="en-US" b="1" u="sng" dirty="0" err="1" smtClean="0">
                <a:latin typeface="+mn-lt"/>
              </a:rPr>
              <a:t>Maternelle</a:t>
            </a:r>
            <a:r>
              <a:rPr lang="en-US" b="1" u="sng" dirty="0" smtClean="0">
                <a:latin typeface="+mn-lt"/>
              </a:rPr>
              <a:t> and Music</a:t>
            </a:r>
            <a:r>
              <a:rPr lang="en-US" b="1" dirty="0" smtClean="0">
                <a:latin typeface="+mn-lt"/>
              </a:rPr>
              <a:t>					 </a:t>
            </a:r>
            <a:r>
              <a:rPr lang="en-US" b="1" u="sng" dirty="0" smtClean="0">
                <a:latin typeface="+mn-lt"/>
              </a:rPr>
              <a:t>Grade 1-6</a:t>
            </a:r>
            <a:endParaRPr lang="en-US" dirty="0">
              <a:latin typeface="+mn-lt"/>
            </a:endParaRPr>
          </a:p>
        </p:txBody>
      </p:sp>
      <p:sp>
        <p:nvSpPr>
          <p:cNvPr id="3" name="Content Placeholder 2"/>
          <p:cNvSpPr>
            <a:spLocks noGrp="1"/>
          </p:cNvSpPr>
          <p:nvPr>
            <p:ph idx="1"/>
          </p:nvPr>
        </p:nvSpPr>
        <p:spPr/>
        <p:txBody>
          <a:bodyPr/>
          <a:lstStyle/>
          <a:p>
            <a:endParaRPr lang="en-US" dirty="0" smtClean="0">
              <a:hlinkClick r:id="rId2"/>
            </a:endParaRPr>
          </a:p>
          <a:p>
            <a:endParaRPr lang="en-US" dirty="0">
              <a:hlinkClick r:id="rId2"/>
            </a:endParaRPr>
          </a:p>
          <a:p>
            <a:r>
              <a:rPr lang="en-US" dirty="0" smtClean="0">
                <a:hlinkClick r:id="rId2"/>
              </a:rPr>
              <a:t>https://</a:t>
            </a:r>
            <a:r>
              <a:rPr lang="en-US" dirty="0" smtClean="0">
                <a:hlinkClick r:id="rId2"/>
              </a:rPr>
              <a:t>www.gov.nl.ca/eecd/files/k12_french_languepremiere_musique_musique_m_24_aout_2015.pdf</a:t>
            </a:r>
            <a:endParaRPr lang="en-US" dirty="0" smtClean="0"/>
          </a:p>
        </p:txBody>
      </p:sp>
    </p:spTree>
    <p:extLst>
      <p:ext uri="{BB962C8B-B14F-4D97-AF65-F5344CB8AC3E}">
        <p14:creationId xmlns:p14="http://schemas.microsoft.com/office/powerpoint/2010/main" val="1446317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4555"/>
          </a:xfrm>
        </p:spPr>
        <p:txBody>
          <a:bodyPr/>
          <a:lstStyle/>
          <a:p>
            <a:r>
              <a:rPr lang="en-US" b="1" u="sng" dirty="0" smtClean="0">
                <a:latin typeface="+mn-lt"/>
              </a:rPr>
              <a:t>Late Beginners</a:t>
            </a:r>
            <a:endParaRPr lang="en-US" b="1" u="sng" dirty="0">
              <a:latin typeface="+mn-lt"/>
            </a:endParaRPr>
          </a:p>
        </p:txBody>
      </p:sp>
      <p:sp>
        <p:nvSpPr>
          <p:cNvPr id="3" name="Content Placeholder 2"/>
          <p:cNvSpPr>
            <a:spLocks noGrp="1"/>
          </p:cNvSpPr>
          <p:nvPr>
            <p:ph idx="1"/>
          </p:nvPr>
        </p:nvSpPr>
        <p:spPr>
          <a:xfrm>
            <a:off x="838200" y="1249680"/>
            <a:ext cx="10515600" cy="4927283"/>
          </a:xfrm>
        </p:spPr>
        <p:txBody>
          <a:bodyPr>
            <a:normAutofit fontScale="62500" lnSpcReduction="20000"/>
          </a:bodyPr>
          <a:lstStyle/>
          <a:p>
            <a:r>
              <a:rPr lang="en-US" b="1" dirty="0" smtClean="0"/>
              <a:t>Begin with grades 1-3 concepts quickly and introduce rhythm names together beginning with ta, </a:t>
            </a:r>
            <a:r>
              <a:rPr lang="en-US" b="1" dirty="0" err="1" smtClean="0"/>
              <a:t>titi</a:t>
            </a:r>
            <a:r>
              <a:rPr lang="en-US" b="1" dirty="0" smtClean="0"/>
              <a:t> and rest(</a:t>
            </a:r>
            <a:r>
              <a:rPr lang="en-US" b="1" dirty="0" err="1" smtClean="0"/>
              <a:t>zah</a:t>
            </a:r>
            <a:r>
              <a:rPr lang="en-US" b="1" dirty="0" smtClean="0"/>
              <a:t>) if students are in grade 4 and up.  If they have never had any music training, you cannot begin with the concepts expected right away at their grade level.  Teach all grades from 1-6 the same concept at the beginning to see what they know and go from there.  When I moved schools, I would basically teach different songs to see what musical elements they would know and introduce the same rhythm elements of ta, </a:t>
            </a:r>
            <a:r>
              <a:rPr lang="en-US" b="1" dirty="0" err="1" smtClean="0"/>
              <a:t>titi</a:t>
            </a:r>
            <a:r>
              <a:rPr lang="en-US" b="1" dirty="0" smtClean="0"/>
              <a:t> and </a:t>
            </a:r>
            <a:r>
              <a:rPr lang="en-US" b="1" dirty="0" err="1" smtClean="0"/>
              <a:t>zah</a:t>
            </a:r>
            <a:r>
              <a:rPr lang="en-US" b="1" dirty="0" smtClean="0"/>
              <a:t> and add others with a new song.   </a:t>
            </a:r>
          </a:p>
          <a:p>
            <a:r>
              <a:rPr lang="en-US" b="1" dirty="0" smtClean="0"/>
              <a:t>If you teach 50/50 English and French, choose English songs to teach concepts if you must.  I usually introduce Rocky Mountain as a beginning song for grade 4 if they never have had music and then I incorporate a French folksong that they can learn quickly like Gens du Pays which is in ¾ time and has ta, </a:t>
            </a:r>
            <a:r>
              <a:rPr lang="en-US" b="1" dirty="0" err="1" smtClean="0"/>
              <a:t>tu</a:t>
            </a:r>
            <a:r>
              <a:rPr lang="en-US" b="1" dirty="0" smtClean="0"/>
              <a:t>-u-u, etc.</a:t>
            </a:r>
          </a:p>
          <a:p>
            <a:r>
              <a:rPr lang="en-US" b="1" dirty="0" smtClean="0"/>
              <a:t>Depending on how long you have them for, teach them the </a:t>
            </a:r>
            <a:r>
              <a:rPr lang="en-US" b="1" dirty="0" err="1" smtClean="0"/>
              <a:t>handsigns</a:t>
            </a:r>
            <a:r>
              <a:rPr lang="en-US" b="1" dirty="0" smtClean="0"/>
              <a:t> of the tone ladder or scale from d to d’ and the intervals.  Use the </a:t>
            </a:r>
            <a:r>
              <a:rPr lang="en-US" b="1" dirty="0" err="1" smtClean="0"/>
              <a:t>boomwhackers</a:t>
            </a:r>
            <a:r>
              <a:rPr lang="en-US" b="1" dirty="0" smtClean="0"/>
              <a:t> to show the scale and do interval training.  I also do this with the recorder.  I still continue introducing the solfege patterns in writing and reading and so they know that music is built on a scale and within the scale is the patterns.</a:t>
            </a:r>
          </a:p>
          <a:p>
            <a:r>
              <a:rPr lang="en-US" b="1" dirty="0" smtClean="0"/>
              <a:t>Tell them that music is built on the scale which has 8 (full) tones and that there are semi-tones between each full tone and that there are two semitones between m f and t d’ if you want to create major scales.  Try to explain to them the Circle of Fifths which is why there so many major scales but they all begins on different letters of the musical alphabet that begins on A and after G, it begins on A again but higher or lower sounding or in a new octave.</a:t>
            </a:r>
            <a:endParaRPr lang="en-US" b="1" dirty="0"/>
          </a:p>
        </p:txBody>
      </p:sp>
    </p:spTree>
    <p:extLst>
      <p:ext uri="{BB962C8B-B14F-4D97-AF65-F5344CB8AC3E}">
        <p14:creationId xmlns:p14="http://schemas.microsoft.com/office/powerpoint/2010/main" val="896872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lstStyle/>
          <a:p>
            <a:r>
              <a:rPr lang="en-US" b="1" u="sng" dirty="0" smtClean="0">
                <a:latin typeface="+mn-lt"/>
              </a:rPr>
              <a:t>Les </a:t>
            </a:r>
            <a:r>
              <a:rPr lang="en-US" b="1" u="sng" dirty="0" err="1" smtClean="0">
                <a:latin typeface="+mn-lt"/>
              </a:rPr>
              <a:t>Danses</a:t>
            </a:r>
            <a:r>
              <a:rPr lang="en-US" b="1" u="sng" dirty="0" smtClean="0">
                <a:latin typeface="+mn-lt"/>
              </a:rPr>
              <a:t> </a:t>
            </a:r>
            <a:r>
              <a:rPr lang="en-US" b="1" u="sng" dirty="0" err="1" smtClean="0">
                <a:latin typeface="+mn-lt"/>
              </a:rPr>
              <a:t>Folkloriques</a:t>
            </a:r>
            <a:endParaRPr lang="en-US" b="1" u="sng" dirty="0">
              <a:latin typeface="+mn-lt"/>
            </a:endParaRPr>
          </a:p>
        </p:txBody>
      </p:sp>
      <p:sp>
        <p:nvSpPr>
          <p:cNvPr id="3" name="Content Placeholder 2"/>
          <p:cNvSpPr>
            <a:spLocks noGrp="1"/>
          </p:cNvSpPr>
          <p:nvPr>
            <p:ph idx="1"/>
          </p:nvPr>
        </p:nvSpPr>
        <p:spPr>
          <a:xfrm>
            <a:off x="838200" y="1158240"/>
            <a:ext cx="10515600" cy="5018723"/>
          </a:xfrm>
        </p:spPr>
        <p:txBody>
          <a:bodyPr>
            <a:normAutofit lnSpcReduction="10000"/>
          </a:bodyPr>
          <a:lstStyle/>
          <a:p>
            <a:r>
              <a:rPr lang="en-US" b="1" dirty="0" smtClean="0"/>
              <a:t>Simple to Complex 120 Singing Games (Model first, then with a student or ECE and then add another pair of students)</a:t>
            </a:r>
          </a:p>
          <a:p>
            <a:r>
              <a:rPr lang="en-US" b="1" dirty="0" err="1" smtClean="0"/>
              <a:t>Chantons</a:t>
            </a:r>
            <a:r>
              <a:rPr lang="en-US" b="1" dirty="0" smtClean="0"/>
              <a:t>, </a:t>
            </a:r>
            <a:r>
              <a:rPr lang="en-US" b="1" dirty="0" err="1" smtClean="0"/>
              <a:t>dansons</a:t>
            </a:r>
            <a:r>
              <a:rPr lang="en-US" b="1" dirty="0" smtClean="0"/>
              <a:t>!  By Marian Rose, 2017 and </a:t>
            </a:r>
            <a:r>
              <a:rPr lang="en-US" b="1" dirty="0" err="1" smtClean="0"/>
              <a:t>Dansez</a:t>
            </a:r>
            <a:r>
              <a:rPr lang="en-US" b="1" dirty="0" smtClean="0"/>
              <a:t> </a:t>
            </a:r>
            <a:r>
              <a:rPr lang="en-US" b="1" dirty="0" err="1" smtClean="0"/>
              <a:t>en</a:t>
            </a:r>
            <a:r>
              <a:rPr lang="en-US" b="1" dirty="0" smtClean="0"/>
              <a:t> </a:t>
            </a:r>
            <a:r>
              <a:rPr lang="en-US" b="1" dirty="0" err="1" smtClean="0"/>
              <a:t>Français</a:t>
            </a:r>
            <a:r>
              <a:rPr lang="en-US" b="1" dirty="0" smtClean="0"/>
              <a:t>: French Dances for Classroom and Community by Marian Rose 2009 Vancouver, BC</a:t>
            </a:r>
          </a:p>
          <a:p>
            <a:r>
              <a:rPr lang="en-US" b="1" dirty="0" smtClean="0"/>
              <a:t>Simple Formations in a gym or large area:  Audience, Scatter, Circle</a:t>
            </a:r>
          </a:p>
          <a:p>
            <a:r>
              <a:rPr lang="en-US" b="1" dirty="0" smtClean="0"/>
              <a:t>Face a partner and then in Circle Formation</a:t>
            </a:r>
          </a:p>
          <a:p>
            <a:r>
              <a:rPr lang="en-US" b="1" dirty="0" smtClean="0"/>
              <a:t>Mexican Hat Dance, Sur le Pont </a:t>
            </a:r>
            <a:r>
              <a:rPr lang="en-US" b="1" dirty="0" err="1" smtClean="0"/>
              <a:t>d’Avignon</a:t>
            </a:r>
            <a:r>
              <a:rPr lang="en-US" b="1" dirty="0" smtClean="0"/>
              <a:t>, </a:t>
            </a:r>
            <a:r>
              <a:rPr lang="en-US" b="1" dirty="0" err="1" smtClean="0"/>
              <a:t>J’ai</a:t>
            </a:r>
            <a:r>
              <a:rPr lang="en-US" b="1" dirty="0" smtClean="0"/>
              <a:t> </a:t>
            </a:r>
            <a:r>
              <a:rPr lang="en-US" b="1" dirty="0" err="1"/>
              <a:t>T</a:t>
            </a:r>
            <a:r>
              <a:rPr lang="en-US" b="1" dirty="0" err="1" smtClean="0"/>
              <a:t>ant</a:t>
            </a:r>
            <a:r>
              <a:rPr lang="en-US" b="1" dirty="0" smtClean="0"/>
              <a:t> </a:t>
            </a:r>
            <a:r>
              <a:rPr lang="en-US" b="1" dirty="0" err="1" smtClean="0"/>
              <a:t>Danser</a:t>
            </a:r>
            <a:r>
              <a:rPr lang="en-US" b="1" dirty="0" smtClean="0"/>
              <a:t>, Am </a:t>
            </a:r>
            <a:r>
              <a:rPr lang="en-US" b="1" dirty="0" err="1" smtClean="0"/>
              <a:t>Stram</a:t>
            </a:r>
            <a:r>
              <a:rPr lang="en-US" b="1" dirty="0" smtClean="0"/>
              <a:t> Gram, Free Dance (Monster Mash, Ghostbusters)</a:t>
            </a:r>
          </a:p>
          <a:p>
            <a:r>
              <a:rPr lang="en-US" b="1" dirty="0" smtClean="0"/>
              <a:t>Use scarves, bungee circle maker</a:t>
            </a:r>
          </a:p>
          <a:p>
            <a:r>
              <a:rPr lang="en-US" b="1" dirty="0" smtClean="0"/>
              <a:t>Violette, Am </a:t>
            </a:r>
            <a:r>
              <a:rPr lang="en-US" b="1" dirty="0" err="1" smtClean="0"/>
              <a:t>Stram</a:t>
            </a:r>
            <a:r>
              <a:rPr lang="en-US" b="1" dirty="0" smtClean="0"/>
              <a:t> Gram, French Folk Music using more complex actions</a:t>
            </a:r>
          </a:p>
          <a:p>
            <a:endParaRPr lang="en-US" dirty="0" smtClean="0"/>
          </a:p>
          <a:p>
            <a:endParaRPr lang="en-US" dirty="0"/>
          </a:p>
        </p:txBody>
      </p:sp>
    </p:spTree>
    <p:extLst>
      <p:ext uri="{BB962C8B-B14F-4D97-AF65-F5344CB8AC3E}">
        <p14:creationId xmlns:p14="http://schemas.microsoft.com/office/powerpoint/2010/main" val="907543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2635"/>
          </a:xfrm>
        </p:spPr>
        <p:txBody>
          <a:bodyPr/>
          <a:lstStyle/>
          <a:p>
            <a:r>
              <a:rPr lang="en-US" b="1" u="sng" dirty="0" smtClean="0">
                <a:latin typeface="+mn-lt"/>
              </a:rPr>
              <a:t>Les Percussions </a:t>
            </a:r>
            <a:r>
              <a:rPr lang="en-US" b="1" u="sng" dirty="0" err="1" smtClean="0">
                <a:latin typeface="+mn-lt"/>
              </a:rPr>
              <a:t>Rythmiques</a:t>
            </a:r>
            <a:endParaRPr lang="en-US" b="1" u="sng" dirty="0">
              <a:latin typeface="+mn-lt"/>
            </a:endParaRPr>
          </a:p>
        </p:txBody>
      </p:sp>
      <p:sp>
        <p:nvSpPr>
          <p:cNvPr id="3" name="Content Placeholder 2"/>
          <p:cNvSpPr>
            <a:spLocks noGrp="1"/>
          </p:cNvSpPr>
          <p:nvPr>
            <p:ph idx="1"/>
          </p:nvPr>
        </p:nvSpPr>
        <p:spPr>
          <a:xfrm>
            <a:off x="838200" y="1295400"/>
            <a:ext cx="10515600" cy="5227320"/>
          </a:xfrm>
        </p:spPr>
        <p:txBody>
          <a:bodyPr>
            <a:noAutofit/>
          </a:bodyPr>
          <a:lstStyle/>
          <a:p>
            <a:r>
              <a:rPr lang="en-US" sz="1600" b="1" u="sng" dirty="0" smtClean="0"/>
              <a:t>BOIS</a:t>
            </a:r>
          </a:p>
          <a:p>
            <a:r>
              <a:rPr lang="en-US" sz="1600" b="1" dirty="0" smtClean="0"/>
              <a:t>Les </a:t>
            </a:r>
            <a:r>
              <a:rPr lang="en-US" sz="1600" b="1" dirty="0" err="1"/>
              <a:t>c</a:t>
            </a:r>
            <a:r>
              <a:rPr lang="en-US" sz="1600" b="1" dirty="0" err="1" smtClean="0"/>
              <a:t>uillières</a:t>
            </a:r>
            <a:r>
              <a:rPr lang="en-US" sz="1600" b="1" dirty="0" smtClean="0"/>
              <a:t> –spoons-show how to play them in February to coincide with </a:t>
            </a:r>
            <a:r>
              <a:rPr lang="en-US" sz="1600" b="1" dirty="0" err="1" smtClean="0"/>
              <a:t>Carnaval</a:t>
            </a:r>
            <a:r>
              <a:rPr lang="en-US" sz="1600" b="1" dirty="0" smtClean="0"/>
              <a:t>-ta </a:t>
            </a:r>
            <a:r>
              <a:rPr lang="en-US" sz="1600" b="1" dirty="0" err="1" smtClean="0"/>
              <a:t>titi</a:t>
            </a:r>
            <a:r>
              <a:rPr lang="en-US" sz="1600" b="1" dirty="0" smtClean="0"/>
              <a:t> ta </a:t>
            </a:r>
            <a:r>
              <a:rPr lang="en-US" sz="1600" b="1" dirty="0" err="1" smtClean="0"/>
              <a:t>titi</a:t>
            </a:r>
            <a:r>
              <a:rPr lang="en-US" sz="1600" b="1" dirty="0" smtClean="0"/>
              <a:t> ta </a:t>
            </a:r>
            <a:r>
              <a:rPr lang="en-US" sz="1600" b="1" dirty="0" err="1" smtClean="0"/>
              <a:t>titi</a:t>
            </a:r>
            <a:r>
              <a:rPr lang="en-US" sz="1600" b="1" dirty="0" smtClean="0"/>
              <a:t> </a:t>
            </a:r>
            <a:r>
              <a:rPr lang="en-US" sz="1600" b="1" dirty="0" err="1" smtClean="0"/>
              <a:t>titi</a:t>
            </a:r>
            <a:r>
              <a:rPr lang="en-US" sz="1600" b="1" dirty="0" smtClean="0"/>
              <a:t> </a:t>
            </a:r>
            <a:r>
              <a:rPr lang="en-US" sz="1600" b="1" dirty="0" err="1" smtClean="0"/>
              <a:t>titi</a:t>
            </a:r>
            <a:r>
              <a:rPr lang="en-US" sz="1600" b="1" dirty="0" smtClean="0"/>
              <a:t> </a:t>
            </a:r>
            <a:r>
              <a:rPr lang="en-US" sz="1600" b="1" dirty="0" err="1" smtClean="0"/>
              <a:t>répète</a:t>
            </a:r>
            <a:r>
              <a:rPr lang="en-US" sz="1600" b="1" dirty="0" smtClean="0"/>
              <a:t>-use this with any folksong</a:t>
            </a:r>
          </a:p>
          <a:p>
            <a:r>
              <a:rPr lang="en-US" sz="1600" b="1" dirty="0" smtClean="0"/>
              <a:t>Le bloc de bois –woodblock- hold block and with the dominant hand, hit the mallet in the middle of the woodblock to get the clearest sound but not the edge of the woodblock</a:t>
            </a:r>
          </a:p>
          <a:p>
            <a:r>
              <a:rPr lang="en-US" sz="1600" b="1" dirty="0" smtClean="0"/>
              <a:t>Les </a:t>
            </a:r>
            <a:r>
              <a:rPr lang="en-US" sz="1600" b="1" dirty="0" err="1" smtClean="0"/>
              <a:t>castagnettes</a:t>
            </a:r>
            <a:r>
              <a:rPr lang="en-US" sz="1600" b="1" dirty="0" smtClean="0"/>
              <a:t> –castanets </a:t>
            </a:r>
            <a:r>
              <a:rPr lang="en-US" sz="1600" b="1" dirty="0" err="1" smtClean="0"/>
              <a:t>Ces</a:t>
            </a:r>
            <a:r>
              <a:rPr lang="en-US" sz="1600" b="1" dirty="0" smtClean="0"/>
              <a:t> coquilles </a:t>
            </a:r>
            <a:r>
              <a:rPr lang="en-US" sz="1600" b="1" dirty="0" err="1" smtClean="0"/>
              <a:t>creuses</a:t>
            </a:r>
            <a:r>
              <a:rPr lang="en-US" sz="1600" b="1" dirty="0" smtClean="0"/>
              <a:t> de bois </a:t>
            </a:r>
            <a:r>
              <a:rPr lang="en-US" sz="1600" b="1" dirty="0" err="1" smtClean="0"/>
              <a:t>dur</a:t>
            </a:r>
            <a:r>
              <a:rPr lang="en-US" sz="1600" b="1" dirty="0" smtClean="0"/>
              <a:t> </a:t>
            </a:r>
            <a:r>
              <a:rPr lang="en-US" sz="1600" b="1" dirty="0" err="1" smtClean="0"/>
              <a:t>claquent</a:t>
            </a:r>
            <a:r>
              <a:rPr lang="en-US" sz="1600" b="1" dirty="0" smtClean="0"/>
              <a:t> entre les </a:t>
            </a:r>
            <a:r>
              <a:rPr lang="en-US" sz="1600" b="1" dirty="0" err="1" smtClean="0"/>
              <a:t>doigts</a:t>
            </a:r>
            <a:endParaRPr lang="en-US" sz="1600" b="1" dirty="0" smtClean="0"/>
          </a:p>
          <a:p>
            <a:r>
              <a:rPr lang="en-US" sz="1600" b="1" dirty="0" smtClean="0"/>
              <a:t>Les claves, le wood-block, les maracas (</a:t>
            </a:r>
            <a:r>
              <a:rPr lang="en-US" sz="1600" b="1" dirty="0" err="1" smtClean="0"/>
              <a:t>elles</a:t>
            </a:r>
            <a:r>
              <a:rPr lang="en-US" sz="1600" b="1" dirty="0" smtClean="0"/>
              <a:t> </a:t>
            </a:r>
            <a:r>
              <a:rPr lang="en-US" sz="1600" b="1" dirty="0" err="1" smtClean="0"/>
              <a:t>contiennent</a:t>
            </a:r>
            <a:r>
              <a:rPr lang="en-US" sz="1600" b="1" dirty="0" smtClean="0"/>
              <a:t> des </a:t>
            </a:r>
            <a:r>
              <a:rPr lang="en-US" sz="1600" b="1" dirty="0" err="1" smtClean="0"/>
              <a:t>graines</a:t>
            </a:r>
            <a:r>
              <a:rPr lang="en-US" sz="1600" b="1" dirty="0" smtClean="0"/>
              <a:t> </a:t>
            </a:r>
            <a:r>
              <a:rPr lang="en-US" sz="1600" b="1" dirty="0" err="1" smtClean="0"/>
              <a:t>ou</a:t>
            </a:r>
            <a:r>
              <a:rPr lang="en-US" sz="1600" b="1" dirty="0" smtClean="0"/>
              <a:t> du </a:t>
            </a:r>
            <a:r>
              <a:rPr lang="en-US" sz="1600" b="1" dirty="0" err="1" smtClean="0"/>
              <a:t>gravier</a:t>
            </a:r>
            <a:r>
              <a:rPr lang="en-US" sz="1600" b="1" dirty="0" smtClean="0"/>
              <a:t>.  On les </a:t>
            </a:r>
            <a:r>
              <a:rPr lang="en-US" sz="1600" b="1" dirty="0" err="1" smtClean="0"/>
              <a:t>secoue</a:t>
            </a:r>
            <a:r>
              <a:rPr lang="en-US" sz="1600" b="1" dirty="0" smtClean="0"/>
              <a:t> pour </a:t>
            </a:r>
            <a:r>
              <a:rPr lang="en-US" sz="1600" b="1" dirty="0" err="1" smtClean="0"/>
              <a:t>marquer</a:t>
            </a:r>
            <a:r>
              <a:rPr lang="en-US" sz="1600" b="1" dirty="0" smtClean="0"/>
              <a:t> le </a:t>
            </a:r>
            <a:r>
              <a:rPr lang="en-US" sz="1600" b="1" dirty="0" err="1" smtClean="0"/>
              <a:t>rythme</a:t>
            </a:r>
            <a:endParaRPr lang="en-US" sz="1600" b="1" dirty="0" smtClean="0"/>
          </a:p>
          <a:p>
            <a:r>
              <a:rPr lang="en-US" sz="1600" b="1" dirty="0" smtClean="0"/>
              <a:t>Le guiro – guiro On </a:t>
            </a:r>
            <a:r>
              <a:rPr lang="en-US" sz="1600" b="1" dirty="0" err="1" smtClean="0"/>
              <a:t>peut</a:t>
            </a:r>
            <a:r>
              <a:rPr lang="en-US" sz="1600" b="1" dirty="0" smtClean="0"/>
              <a:t> </a:t>
            </a:r>
            <a:r>
              <a:rPr lang="en-US" sz="1600" b="1" dirty="0" err="1" smtClean="0"/>
              <a:t>créer</a:t>
            </a:r>
            <a:r>
              <a:rPr lang="en-US" sz="1600" b="1" dirty="0" smtClean="0"/>
              <a:t> un son </a:t>
            </a:r>
            <a:r>
              <a:rPr lang="en-US" sz="1600" b="1" dirty="0" err="1" smtClean="0"/>
              <a:t>rythmé</a:t>
            </a:r>
            <a:r>
              <a:rPr lang="en-US" sz="1600" b="1" dirty="0" smtClean="0"/>
              <a:t> et </a:t>
            </a:r>
            <a:r>
              <a:rPr lang="en-US" sz="1600" b="1" dirty="0" err="1" smtClean="0"/>
              <a:t>râpeux</a:t>
            </a:r>
            <a:r>
              <a:rPr lang="en-US" sz="1600" b="1" dirty="0" smtClean="0"/>
              <a:t> </a:t>
            </a:r>
            <a:r>
              <a:rPr lang="en-US" sz="1600" b="1" dirty="0" err="1" smtClean="0"/>
              <a:t>en</a:t>
            </a:r>
            <a:r>
              <a:rPr lang="en-US" sz="1600" b="1" dirty="0" smtClean="0"/>
              <a:t> </a:t>
            </a:r>
            <a:r>
              <a:rPr lang="en-US" sz="1600" b="1" dirty="0" err="1" smtClean="0"/>
              <a:t>raciant</a:t>
            </a:r>
            <a:r>
              <a:rPr lang="en-US" sz="1600" b="1" dirty="0" smtClean="0"/>
              <a:t> la surface </a:t>
            </a:r>
            <a:r>
              <a:rPr lang="en-US" sz="1600" b="1" dirty="0" err="1" smtClean="0"/>
              <a:t>crantée</a:t>
            </a:r>
            <a:r>
              <a:rPr lang="en-US" sz="1600" b="1" dirty="0" smtClean="0"/>
              <a:t> de </a:t>
            </a:r>
            <a:r>
              <a:rPr lang="en-US" sz="1600" b="1" dirty="0" err="1" smtClean="0"/>
              <a:t>cet</a:t>
            </a:r>
            <a:r>
              <a:rPr lang="en-US" sz="1600" b="1" dirty="0" smtClean="0"/>
              <a:t> instrument </a:t>
            </a:r>
            <a:r>
              <a:rPr lang="en-US" sz="1600" b="1" dirty="0" err="1" smtClean="0"/>
              <a:t>sud-américain</a:t>
            </a:r>
            <a:r>
              <a:rPr lang="en-US" sz="1600" b="1" dirty="0" smtClean="0"/>
              <a:t> avec </a:t>
            </a:r>
            <a:r>
              <a:rPr lang="en-US" sz="1600" b="1" dirty="0" err="1" smtClean="0"/>
              <a:t>une</a:t>
            </a:r>
            <a:r>
              <a:rPr lang="en-US" sz="1600" b="1" dirty="0" smtClean="0"/>
              <a:t> baguette.</a:t>
            </a:r>
            <a:endParaRPr lang="en-US" sz="1600" b="1" dirty="0"/>
          </a:p>
          <a:p>
            <a:r>
              <a:rPr lang="en-US" sz="1600" b="1" u="sng" dirty="0" smtClean="0"/>
              <a:t>PEAU</a:t>
            </a:r>
            <a:r>
              <a:rPr lang="en-US" sz="1600" b="1" dirty="0" smtClean="0"/>
              <a:t>						</a:t>
            </a:r>
            <a:r>
              <a:rPr lang="en-US" sz="1600" b="1" u="sng" dirty="0" err="1" smtClean="0"/>
              <a:t>Métal</a:t>
            </a:r>
            <a:endParaRPr lang="en-US" sz="1600" b="1" u="sng" dirty="0" smtClean="0"/>
          </a:p>
          <a:p>
            <a:r>
              <a:rPr lang="en-US" sz="1600" b="1" dirty="0"/>
              <a:t>La </a:t>
            </a:r>
            <a:r>
              <a:rPr lang="en-US" sz="1600" b="1" dirty="0" err="1"/>
              <a:t>grosse</a:t>
            </a:r>
            <a:r>
              <a:rPr lang="en-US" sz="1600" b="1" dirty="0"/>
              <a:t> </a:t>
            </a:r>
            <a:r>
              <a:rPr lang="en-US" sz="1600" b="1" dirty="0" err="1"/>
              <a:t>caisse</a:t>
            </a:r>
            <a:r>
              <a:rPr lang="en-US" sz="1600" b="1" dirty="0"/>
              <a:t>-bass </a:t>
            </a:r>
            <a:r>
              <a:rPr lang="en-US" sz="1600" b="1" dirty="0" smtClean="0"/>
              <a:t>drum			Le triangle-triangle</a:t>
            </a:r>
          </a:p>
          <a:p>
            <a:r>
              <a:rPr lang="en-US" sz="1600" b="1" dirty="0" smtClean="0"/>
              <a:t>La </a:t>
            </a:r>
            <a:r>
              <a:rPr lang="en-US" sz="1600" b="1" dirty="0" err="1" smtClean="0"/>
              <a:t>caisse</a:t>
            </a:r>
            <a:r>
              <a:rPr lang="en-US" sz="1600" b="1" dirty="0" smtClean="0"/>
              <a:t> </a:t>
            </a:r>
            <a:r>
              <a:rPr lang="en-US" sz="1600" b="1" dirty="0" err="1" smtClean="0"/>
              <a:t>claire</a:t>
            </a:r>
            <a:r>
              <a:rPr lang="en-US" sz="1600" b="1" dirty="0" smtClean="0"/>
              <a:t> –</a:t>
            </a:r>
            <a:r>
              <a:rPr lang="en-US" sz="1600" b="1" dirty="0" err="1" smtClean="0"/>
              <a:t>handdrum</a:t>
            </a:r>
            <a:r>
              <a:rPr lang="en-US" sz="1600" b="1" dirty="0" smtClean="0"/>
              <a:t>			Les </a:t>
            </a:r>
            <a:r>
              <a:rPr lang="en-US" sz="1600" b="1" dirty="0" err="1" smtClean="0"/>
              <a:t>cymbales</a:t>
            </a:r>
            <a:r>
              <a:rPr lang="en-US" sz="1600" b="1" dirty="0" smtClean="0"/>
              <a:t>-cymbals</a:t>
            </a:r>
          </a:p>
          <a:p>
            <a:r>
              <a:rPr lang="en-US" sz="1600" b="1" dirty="0" smtClean="0"/>
              <a:t>Le tam-tam  Le Tambour </a:t>
            </a:r>
            <a:r>
              <a:rPr lang="en-US" sz="1600" b="1" dirty="0" err="1" smtClean="0"/>
              <a:t>basque</a:t>
            </a:r>
            <a:r>
              <a:rPr lang="en-US" sz="1600" b="1" dirty="0" smtClean="0"/>
              <a:t> – tambourine 	La </a:t>
            </a:r>
            <a:r>
              <a:rPr lang="en-US" sz="1600" b="1" dirty="0" err="1" smtClean="0"/>
              <a:t>guimbarde</a:t>
            </a:r>
            <a:r>
              <a:rPr lang="en-US" sz="1600" b="1" dirty="0" smtClean="0"/>
              <a:t>-thumb twang</a:t>
            </a:r>
          </a:p>
          <a:p>
            <a:r>
              <a:rPr lang="en-US" sz="1600" b="1" dirty="0" smtClean="0"/>
              <a:t>Le tambour –hand drum with no metal on it	La </a:t>
            </a:r>
            <a:r>
              <a:rPr lang="en-US" sz="1600" b="1" dirty="0" err="1" smtClean="0"/>
              <a:t>cabassa</a:t>
            </a:r>
            <a:r>
              <a:rPr lang="en-US" sz="1600" b="1" dirty="0" smtClean="0"/>
              <a:t> (on </a:t>
            </a:r>
            <a:r>
              <a:rPr lang="en-US" sz="1600" b="1" dirty="0" err="1" smtClean="0"/>
              <a:t>tient</a:t>
            </a:r>
            <a:r>
              <a:rPr lang="en-US" sz="1600" b="1" dirty="0" smtClean="0"/>
              <a:t> le </a:t>
            </a:r>
            <a:r>
              <a:rPr lang="en-US" sz="1600" b="1" dirty="0" err="1" smtClean="0"/>
              <a:t>manche</a:t>
            </a:r>
            <a:r>
              <a:rPr lang="en-US" sz="1600" b="1" dirty="0" smtClean="0"/>
              <a:t> et on fait 								</a:t>
            </a:r>
            <a:r>
              <a:rPr lang="en-US" sz="1600" b="1" dirty="0" err="1" smtClean="0"/>
              <a:t>tourner</a:t>
            </a:r>
            <a:r>
              <a:rPr lang="en-US" sz="1600" b="1" dirty="0" smtClean="0"/>
              <a:t> les </a:t>
            </a:r>
            <a:r>
              <a:rPr lang="en-US" sz="1600" b="1" dirty="0" err="1" smtClean="0"/>
              <a:t>billes</a:t>
            </a:r>
            <a:r>
              <a:rPr lang="en-US" sz="1600" b="1" dirty="0" smtClean="0"/>
              <a:t> de </a:t>
            </a:r>
            <a:r>
              <a:rPr lang="en-US" sz="1600" b="1" dirty="0" err="1" smtClean="0"/>
              <a:t>métal</a:t>
            </a:r>
            <a:r>
              <a:rPr lang="en-US" sz="1600" b="1" dirty="0" smtClean="0"/>
              <a:t> </a:t>
            </a:r>
            <a:r>
              <a:rPr lang="en-US" sz="1600" b="1" dirty="0" err="1" smtClean="0"/>
              <a:t>dans</a:t>
            </a:r>
            <a:r>
              <a:rPr lang="en-US" sz="1600" b="1" dirty="0" smtClean="0"/>
              <a:t> la </a:t>
            </a:r>
            <a:r>
              <a:rPr lang="en-US" sz="1600" b="1" dirty="0" err="1" smtClean="0"/>
              <a:t>paume</a:t>
            </a:r>
            <a:r>
              <a:rPr lang="en-US" sz="1600" b="1" dirty="0" smtClean="0"/>
              <a:t> de </a:t>
            </a:r>
            <a:r>
              <a:rPr lang="en-US" sz="1600" b="1" dirty="0" err="1" smtClean="0"/>
              <a:t>l’autre</a:t>
            </a:r>
            <a:r>
              <a:rPr lang="en-US" sz="1600" b="1" dirty="0" smtClean="0"/>
              <a:t> main</a:t>
            </a:r>
          </a:p>
          <a:p>
            <a:r>
              <a:rPr lang="en-US" sz="1600" b="1" dirty="0" smtClean="0"/>
              <a:t>La timbale avec les </a:t>
            </a:r>
            <a:r>
              <a:rPr lang="en-US" sz="1600" b="1" dirty="0" err="1" smtClean="0"/>
              <a:t>mailloches</a:t>
            </a:r>
            <a:r>
              <a:rPr lang="en-US" sz="1600" b="1" dirty="0" smtClean="0"/>
              <a:t> (les baguettes)	Les </a:t>
            </a:r>
            <a:r>
              <a:rPr lang="en-US" sz="1600" b="1" dirty="0" err="1" smtClean="0"/>
              <a:t>grelots</a:t>
            </a:r>
            <a:r>
              <a:rPr lang="en-US" sz="1600" b="1" dirty="0" smtClean="0"/>
              <a:t> (bells)  Le </a:t>
            </a:r>
            <a:r>
              <a:rPr lang="en-US" sz="1600" b="1" dirty="0" err="1" smtClean="0"/>
              <a:t>sistre</a:t>
            </a:r>
            <a:r>
              <a:rPr lang="en-US" sz="1600" b="1" dirty="0" smtClean="0"/>
              <a:t>(jingle taps)</a:t>
            </a:r>
          </a:p>
        </p:txBody>
      </p:sp>
    </p:spTree>
    <p:extLst>
      <p:ext uri="{BB962C8B-B14F-4D97-AF65-F5344CB8AC3E}">
        <p14:creationId xmlns:p14="http://schemas.microsoft.com/office/powerpoint/2010/main" val="194616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7395"/>
          </a:xfrm>
        </p:spPr>
        <p:txBody>
          <a:bodyPr>
            <a:normAutofit fontScale="90000"/>
          </a:bodyPr>
          <a:lstStyle/>
          <a:p>
            <a:r>
              <a:rPr lang="en-US" sz="2800" dirty="0"/>
              <a:t> </a:t>
            </a:r>
            <a:br>
              <a:rPr lang="en-US" sz="2800" dirty="0"/>
            </a:br>
            <a:r>
              <a:rPr lang="en-US" sz="2800" dirty="0"/>
              <a:t> </a:t>
            </a:r>
            <a:r>
              <a:rPr lang="en-US" sz="4900" b="1" u="sng" dirty="0" smtClean="0">
                <a:latin typeface="+mn-lt"/>
              </a:rPr>
              <a:t>Bio of Betty Lee-Daigle</a:t>
            </a:r>
            <a:r>
              <a:rPr lang="en-US" sz="2800" dirty="0">
                <a:latin typeface="+mn-lt"/>
              </a:rPr>
              <a:t/>
            </a:r>
            <a:br>
              <a:rPr lang="en-US" sz="2800" dirty="0">
                <a:latin typeface="+mn-lt"/>
              </a:rPr>
            </a:br>
            <a:r>
              <a:rPr lang="en-US" sz="2800" dirty="0">
                <a:latin typeface="+mn-lt"/>
              </a:rPr>
              <a:t/>
            </a:r>
            <a:br>
              <a:rPr lang="en-US" sz="2800" dirty="0">
                <a:latin typeface="+mn-lt"/>
              </a:rPr>
            </a:br>
            <a:r>
              <a:rPr lang="en-US" sz="2800" dirty="0"/>
              <a:t> </a:t>
            </a:r>
            <a:br>
              <a:rPr lang="en-US" sz="2800" dirty="0"/>
            </a:br>
            <a:endParaRPr lang="en-US" sz="2800" dirty="0"/>
          </a:p>
        </p:txBody>
      </p:sp>
      <p:sp>
        <p:nvSpPr>
          <p:cNvPr id="3" name="Content Placeholder 2"/>
          <p:cNvSpPr>
            <a:spLocks noGrp="1"/>
          </p:cNvSpPr>
          <p:nvPr>
            <p:ph idx="1"/>
          </p:nvPr>
        </p:nvSpPr>
        <p:spPr>
          <a:xfrm>
            <a:off x="970721" y="762000"/>
            <a:ext cx="10515600" cy="6096000"/>
          </a:xfrm>
        </p:spPr>
        <p:txBody>
          <a:bodyPr>
            <a:noAutofit/>
          </a:bodyPr>
          <a:lstStyle/>
          <a:p>
            <a:pPr marL="0" lvl="0" indent="0">
              <a:lnSpc>
                <a:spcPct val="100000"/>
              </a:lnSpc>
              <a:spcBef>
                <a:spcPts val="0"/>
              </a:spcBef>
              <a:buNone/>
            </a:pPr>
            <a:r>
              <a:rPr lang="en-US" sz="2000" b="1" u="sng" dirty="0"/>
              <a:t>Education</a:t>
            </a:r>
            <a:r>
              <a:rPr lang="en-US" sz="2000" b="1" dirty="0"/>
              <a:t/>
            </a:r>
            <a:br>
              <a:rPr lang="en-US" sz="2000" b="1" dirty="0"/>
            </a:br>
            <a:r>
              <a:rPr lang="en-US" sz="2000" b="1" dirty="0"/>
              <a:t> </a:t>
            </a:r>
            <a:br>
              <a:rPr lang="en-US" sz="2000" b="1" dirty="0"/>
            </a:br>
            <a:r>
              <a:rPr lang="en-US" sz="2000" b="1" dirty="0"/>
              <a:t>B. </a:t>
            </a:r>
            <a:r>
              <a:rPr lang="en-US" sz="2000" b="1" dirty="0" smtClean="0"/>
              <a:t>Mus </a:t>
            </a:r>
            <a:r>
              <a:rPr lang="en-US" sz="2000" b="1" dirty="0"/>
              <a:t>Ed </a:t>
            </a:r>
            <a:r>
              <a:rPr lang="en-US" sz="2000" b="1" dirty="0" err="1"/>
              <a:t>Honours</a:t>
            </a:r>
            <a:r>
              <a:rPr lang="en-US" sz="2000" b="1" dirty="0"/>
              <a:t> , (Western U), Dean’s </a:t>
            </a:r>
            <a:r>
              <a:rPr lang="en-US" sz="2000" b="1" dirty="0" err="1"/>
              <a:t>Honours</a:t>
            </a:r>
            <a:r>
              <a:rPr lang="en-US" sz="2000" b="1" dirty="0"/>
              <a:t> List</a:t>
            </a:r>
            <a:br>
              <a:rPr lang="en-US" sz="2000" b="1" dirty="0"/>
            </a:br>
            <a:r>
              <a:rPr lang="en-US" sz="2000" b="1" dirty="0"/>
              <a:t>B. of Ed (</a:t>
            </a:r>
            <a:r>
              <a:rPr lang="en-US" sz="2000" b="1" dirty="0" err="1"/>
              <a:t>Althouse</a:t>
            </a:r>
            <a:r>
              <a:rPr lang="en-US" sz="2000" b="1" dirty="0"/>
              <a:t> College, Western U), Dean’s </a:t>
            </a:r>
            <a:r>
              <a:rPr lang="en-US" sz="2000" b="1" dirty="0" err="1"/>
              <a:t>Honours</a:t>
            </a:r>
            <a:r>
              <a:rPr lang="en-US" sz="2000" b="1" dirty="0"/>
              <a:t> List</a:t>
            </a:r>
            <a:br>
              <a:rPr lang="en-US" sz="2000" b="1" dirty="0"/>
            </a:br>
            <a:r>
              <a:rPr lang="en-US" sz="2000" b="1" dirty="0"/>
              <a:t> </a:t>
            </a:r>
            <a:br>
              <a:rPr lang="en-US" sz="2000" b="1" dirty="0"/>
            </a:br>
            <a:r>
              <a:rPr lang="en-US" sz="2000" b="1" dirty="0"/>
              <a:t>Retired from the Greater Essex County District School Board (GECDSB) (18 years) and Thames Valley District School Board (</a:t>
            </a:r>
            <a:r>
              <a:rPr lang="en-US" sz="2000" b="1" dirty="0" smtClean="0"/>
              <a:t>TVDSB and previous Middlesex County and London Boards of Education)(</a:t>
            </a:r>
            <a:r>
              <a:rPr lang="en-US" sz="2000" b="1" dirty="0"/>
              <a:t>14 years</a:t>
            </a:r>
            <a:r>
              <a:rPr lang="en-US" sz="2000" b="1" dirty="0" smtClean="0"/>
              <a:t>) -12 schools in total and in English, French Immersion and dual-track K-12 school</a:t>
            </a:r>
            <a:r>
              <a:rPr lang="en-US" sz="2000" b="1" dirty="0"/>
              <a:t/>
            </a:r>
            <a:br>
              <a:rPr lang="en-US" sz="2000" b="1" dirty="0"/>
            </a:br>
            <a:r>
              <a:rPr lang="en-US" sz="2000" b="1" dirty="0"/>
              <a:t> </a:t>
            </a:r>
            <a:br>
              <a:rPr lang="en-US" sz="2000" b="1" dirty="0"/>
            </a:br>
            <a:r>
              <a:rPr lang="en-US" sz="2000" b="1" u="sng" dirty="0"/>
              <a:t>Qualifications:</a:t>
            </a:r>
            <a:r>
              <a:rPr lang="en-US" sz="2000" b="1" dirty="0"/>
              <a:t>  P/J, Music Specialist, Special Education Specialist 			                  Instrumental Music (Pt. I), </a:t>
            </a:r>
            <a:r>
              <a:rPr lang="en-US" sz="2000" b="1" dirty="0" smtClean="0"/>
              <a:t>Basic Intermediate I/S, French </a:t>
            </a:r>
            <a:r>
              <a:rPr lang="en-US" sz="2000" b="1" dirty="0"/>
              <a:t>as a Second </a:t>
            </a:r>
            <a:r>
              <a:rPr lang="en-US" sz="2000" b="1" dirty="0" smtClean="0"/>
              <a:t>Language (Pt. 1), </a:t>
            </a:r>
          </a:p>
          <a:p>
            <a:pPr marL="0" lvl="0" indent="0">
              <a:lnSpc>
                <a:spcPct val="100000"/>
              </a:lnSpc>
              <a:spcBef>
                <a:spcPts val="0"/>
              </a:spcBef>
              <a:buNone/>
            </a:pPr>
            <a:r>
              <a:rPr lang="en-US" sz="2000" b="1" dirty="0" smtClean="0"/>
              <a:t>Principal’s </a:t>
            </a:r>
            <a:r>
              <a:rPr lang="en-US" sz="2000" b="1" dirty="0"/>
              <a:t>Part 1 and 2</a:t>
            </a:r>
            <a:br>
              <a:rPr lang="en-US" sz="2000" b="1" dirty="0"/>
            </a:br>
            <a:r>
              <a:rPr lang="en-US" sz="2000" b="1" dirty="0"/>
              <a:t> </a:t>
            </a:r>
            <a:br>
              <a:rPr lang="en-US" sz="2000" b="1" dirty="0"/>
            </a:br>
            <a:r>
              <a:rPr lang="en-US" sz="2000" b="1" u="sng" dirty="0"/>
              <a:t>Other Music Qualifications</a:t>
            </a:r>
            <a:r>
              <a:rPr lang="en-US" sz="2000" b="1" dirty="0"/>
              <a:t>:  </a:t>
            </a:r>
            <a:br>
              <a:rPr lang="en-US" sz="2000" b="1" dirty="0"/>
            </a:br>
            <a:r>
              <a:rPr lang="en-US" sz="2000" b="1" dirty="0"/>
              <a:t> </a:t>
            </a:r>
            <a:br>
              <a:rPr lang="en-US" sz="2000" b="1" dirty="0"/>
            </a:br>
            <a:r>
              <a:rPr lang="en-US" sz="2000" b="1" dirty="0"/>
              <a:t>Diploma of Fine Arts in Kodaly (all </a:t>
            </a:r>
            <a:r>
              <a:rPr lang="en-US" sz="2000" b="1" dirty="0" smtClean="0"/>
              <a:t>3 levels</a:t>
            </a:r>
            <a:r>
              <a:rPr lang="en-US" sz="2000" b="1" dirty="0"/>
              <a:t>), U of Calgary, Alberta </a:t>
            </a:r>
            <a:r>
              <a:rPr lang="en-US" sz="2000" b="1" dirty="0" smtClean="0"/>
              <a:t>with Lois </a:t>
            </a:r>
            <a:r>
              <a:rPr lang="en-US" sz="2000" b="1" dirty="0" err="1" smtClean="0"/>
              <a:t>Choksy</a:t>
            </a:r>
            <a:r>
              <a:rPr lang="en-US" sz="2000" b="1" dirty="0" smtClean="0"/>
              <a:t> and Ilona </a:t>
            </a:r>
            <a:r>
              <a:rPr lang="en-US" sz="2000" b="1" dirty="0" err="1" smtClean="0"/>
              <a:t>Bartalus</a:t>
            </a:r>
            <a:r>
              <a:rPr lang="en-US" sz="2000" b="1" dirty="0"/>
              <a:t/>
            </a:r>
            <a:br>
              <a:rPr lang="en-US" sz="2000" b="1" dirty="0"/>
            </a:br>
            <a:r>
              <a:rPr lang="en-US" sz="2000" b="1" dirty="0"/>
              <a:t>Orff Part 1, Royal Conservatory of Music (RCM), ON </a:t>
            </a:r>
            <a:r>
              <a:rPr lang="en-US" sz="2000" b="1" dirty="0" smtClean="0"/>
              <a:t>with Angela </a:t>
            </a:r>
            <a:r>
              <a:rPr lang="en-US" sz="2000" b="1" dirty="0" err="1" smtClean="0"/>
              <a:t>Elster</a:t>
            </a:r>
            <a:r>
              <a:rPr lang="en-US" sz="2000" b="1" dirty="0"/>
              <a:t/>
            </a:r>
            <a:br>
              <a:rPr lang="en-US" sz="2000" b="1" dirty="0"/>
            </a:br>
            <a:r>
              <a:rPr lang="en-US" sz="2000" b="1" dirty="0"/>
              <a:t>Music in Early Childhood </a:t>
            </a:r>
            <a:r>
              <a:rPr lang="en-US" sz="2000" b="1" dirty="0" smtClean="0"/>
              <a:t>Education certificate with </a:t>
            </a:r>
            <a:r>
              <a:rPr lang="en-US" sz="2000" b="1" dirty="0" err="1" smtClean="0"/>
              <a:t>Katai</a:t>
            </a:r>
            <a:r>
              <a:rPr lang="en-US" sz="2000" b="1" dirty="0" smtClean="0"/>
              <a:t> </a:t>
            </a:r>
            <a:r>
              <a:rPr lang="en-US" sz="2000" b="1" dirty="0" err="1" smtClean="0"/>
              <a:t>Forrai</a:t>
            </a:r>
            <a:r>
              <a:rPr lang="en-US" sz="2000" b="1" dirty="0" smtClean="0"/>
              <a:t> and Grade 9 Piano (RCM), ON</a:t>
            </a:r>
            <a:r>
              <a:rPr lang="en-US" sz="2000" b="1" dirty="0"/>
              <a:t/>
            </a:r>
            <a:br>
              <a:rPr lang="en-US" sz="2000" b="1" dirty="0"/>
            </a:br>
            <a:r>
              <a:rPr lang="en-US" sz="2000" b="1" dirty="0"/>
              <a:t>		</a:t>
            </a:r>
            <a:r>
              <a:rPr lang="en-US" sz="2000" dirty="0"/>
              <a:t>     </a:t>
            </a:r>
            <a:br>
              <a:rPr lang="en-US" sz="2000" dirty="0"/>
            </a:br>
            <a:r>
              <a:rPr lang="en-US" sz="1800" dirty="0"/>
              <a:t> </a:t>
            </a:r>
            <a:br>
              <a:rPr lang="en-US" sz="1800" dirty="0"/>
            </a:br>
            <a:endParaRPr lang="en-US" sz="1800" dirty="0"/>
          </a:p>
        </p:txBody>
      </p:sp>
    </p:spTree>
    <p:extLst>
      <p:ext uri="{BB962C8B-B14F-4D97-AF65-F5344CB8AC3E}">
        <p14:creationId xmlns:p14="http://schemas.microsoft.com/office/powerpoint/2010/main" val="265566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4555"/>
          </a:xfrm>
        </p:spPr>
        <p:txBody>
          <a:bodyPr/>
          <a:lstStyle/>
          <a:p>
            <a:r>
              <a:rPr lang="en-US" b="1" u="sng" dirty="0" smtClean="0">
                <a:latin typeface="+mn-lt"/>
              </a:rPr>
              <a:t>Les Instrument </a:t>
            </a:r>
            <a:r>
              <a:rPr lang="en-US" b="1" u="sng" dirty="0" err="1" smtClean="0">
                <a:latin typeface="+mn-lt"/>
              </a:rPr>
              <a:t>d’Orff</a:t>
            </a:r>
            <a:endParaRPr lang="en-US" b="1" u="sng" dirty="0">
              <a:latin typeface="+mn-lt"/>
            </a:endParaRPr>
          </a:p>
        </p:txBody>
      </p:sp>
      <p:sp>
        <p:nvSpPr>
          <p:cNvPr id="3" name="Content Placeholder 2"/>
          <p:cNvSpPr>
            <a:spLocks noGrp="1"/>
          </p:cNvSpPr>
          <p:nvPr>
            <p:ph idx="1"/>
          </p:nvPr>
        </p:nvSpPr>
        <p:spPr>
          <a:xfrm>
            <a:off x="838200" y="1249680"/>
            <a:ext cx="10515600" cy="5196840"/>
          </a:xfrm>
        </p:spPr>
        <p:txBody>
          <a:bodyPr>
            <a:normAutofit fontScale="92500" lnSpcReduction="10000"/>
          </a:bodyPr>
          <a:lstStyle/>
          <a:p>
            <a:endParaRPr lang="en-US" b="1" dirty="0" smtClean="0"/>
          </a:p>
          <a:p>
            <a:r>
              <a:rPr lang="en-US" b="1" dirty="0" smtClean="0"/>
              <a:t>Le xylophone </a:t>
            </a:r>
            <a:r>
              <a:rPr lang="en-US" b="1" dirty="0" err="1" smtClean="0"/>
              <a:t>à</a:t>
            </a:r>
            <a:r>
              <a:rPr lang="en-US" b="1" dirty="0" smtClean="0"/>
              <a:t> lames de bois</a:t>
            </a:r>
          </a:p>
          <a:p>
            <a:r>
              <a:rPr lang="en-US" b="1" dirty="0" smtClean="0"/>
              <a:t>Le </a:t>
            </a:r>
            <a:r>
              <a:rPr lang="en-US" b="1" dirty="0" err="1" smtClean="0"/>
              <a:t>métallophone</a:t>
            </a:r>
            <a:r>
              <a:rPr lang="en-US" b="1" dirty="0" smtClean="0"/>
              <a:t> </a:t>
            </a:r>
            <a:r>
              <a:rPr lang="en-US" b="1" dirty="0" err="1" smtClean="0"/>
              <a:t>à</a:t>
            </a:r>
            <a:r>
              <a:rPr lang="en-US" b="1" dirty="0" smtClean="0"/>
              <a:t> lames de </a:t>
            </a:r>
            <a:r>
              <a:rPr lang="en-US" b="1" dirty="0" err="1" smtClean="0"/>
              <a:t>métal</a:t>
            </a:r>
            <a:endParaRPr lang="en-US" b="1" dirty="0" smtClean="0"/>
          </a:p>
          <a:p>
            <a:r>
              <a:rPr lang="en-US" b="1" dirty="0" smtClean="0"/>
              <a:t>Le carillon (glockenspiel)</a:t>
            </a:r>
          </a:p>
          <a:p>
            <a:endParaRPr lang="en-US" b="1" dirty="0"/>
          </a:p>
          <a:p>
            <a:r>
              <a:rPr lang="en-US" b="1" dirty="0" smtClean="0"/>
              <a:t>Les percussions </a:t>
            </a:r>
            <a:r>
              <a:rPr lang="en-US" b="1" dirty="0" err="1" smtClean="0"/>
              <a:t>produisent</a:t>
            </a:r>
            <a:r>
              <a:rPr lang="en-US" b="1" dirty="0" smtClean="0"/>
              <a:t> </a:t>
            </a:r>
            <a:r>
              <a:rPr lang="en-US" b="1" dirty="0" err="1" smtClean="0"/>
              <a:t>une</a:t>
            </a:r>
            <a:r>
              <a:rPr lang="en-US" b="1" dirty="0" smtClean="0"/>
              <a:t> </a:t>
            </a:r>
            <a:r>
              <a:rPr lang="en-US" b="1" dirty="0" err="1" smtClean="0"/>
              <a:t>grande</a:t>
            </a:r>
            <a:r>
              <a:rPr lang="en-US" b="1" dirty="0" smtClean="0"/>
              <a:t> </a:t>
            </a:r>
            <a:r>
              <a:rPr lang="en-US" b="1" dirty="0" err="1" smtClean="0"/>
              <a:t>diversité</a:t>
            </a:r>
            <a:r>
              <a:rPr lang="en-US" b="1" dirty="0" smtClean="0"/>
              <a:t> de sons.  </a:t>
            </a:r>
            <a:r>
              <a:rPr lang="en-US" b="1" dirty="0" err="1" smtClean="0"/>
              <a:t>Frappées</a:t>
            </a:r>
            <a:r>
              <a:rPr lang="en-US" b="1" dirty="0" smtClean="0"/>
              <a:t>, </a:t>
            </a:r>
            <a:r>
              <a:rPr lang="en-US" b="1" dirty="0" err="1" smtClean="0"/>
              <a:t>secouées</a:t>
            </a:r>
            <a:r>
              <a:rPr lang="en-US" b="1" dirty="0" smtClean="0"/>
              <a:t>, </a:t>
            </a:r>
            <a:r>
              <a:rPr lang="en-US" b="1" dirty="0" err="1" smtClean="0"/>
              <a:t>frottées</a:t>
            </a:r>
            <a:r>
              <a:rPr lang="en-US" b="1" dirty="0" smtClean="0"/>
              <a:t>, </a:t>
            </a:r>
            <a:r>
              <a:rPr lang="en-US" b="1" dirty="0" err="1" smtClean="0"/>
              <a:t>faites</a:t>
            </a:r>
            <a:r>
              <a:rPr lang="en-US" b="1" dirty="0" smtClean="0"/>
              <a:t> de bois, de </a:t>
            </a:r>
            <a:r>
              <a:rPr lang="en-US" b="1" dirty="0" err="1" smtClean="0"/>
              <a:t>peau</a:t>
            </a:r>
            <a:r>
              <a:rPr lang="en-US" b="1" dirty="0" smtClean="0"/>
              <a:t>, de </a:t>
            </a:r>
            <a:r>
              <a:rPr lang="en-US" b="1" dirty="0" err="1" smtClean="0"/>
              <a:t>métal</a:t>
            </a:r>
            <a:r>
              <a:rPr lang="en-US" b="1" dirty="0" smtClean="0"/>
              <a:t>, </a:t>
            </a:r>
            <a:r>
              <a:rPr lang="en-US" b="1" dirty="0" err="1" smtClean="0"/>
              <a:t>elles</a:t>
            </a:r>
            <a:r>
              <a:rPr lang="en-US" b="1" dirty="0" smtClean="0"/>
              <a:t> </a:t>
            </a:r>
            <a:r>
              <a:rPr lang="en-US" b="1" dirty="0" err="1" smtClean="0"/>
              <a:t>sont</a:t>
            </a:r>
            <a:r>
              <a:rPr lang="en-US" b="1" dirty="0" smtClean="0"/>
              <a:t> </a:t>
            </a:r>
            <a:r>
              <a:rPr lang="en-US" b="1" dirty="0" err="1" smtClean="0"/>
              <a:t>utilisées</a:t>
            </a:r>
            <a:r>
              <a:rPr lang="en-US" b="1" dirty="0" smtClean="0"/>
              <a:t> pour </a:t>
            </a:r>
            <a:r>
              <a:rPr lang="en-US" b="1" dirty="0" err="1" smtClean="0"/>
              <a:t>accompagner</a:t>
            </a:r>
            <a:r>
              <a:rPr lang="en-US" b="1" dirty="0" smtClean="0"/>
              <a:t> </a:t>
            </a:r>
            <a:r>
              <a:rPr lang="en-US" b="1" dirty="0" err="1" smtClean="0"/>
              <a:t>ou</a:t>
            </a:r>
            <a:r>
              <a:rPr lang="en-US" b="1" dirty="0" smtClean="0"/>
              <a:t> </a:t>
            </a:r>
            <a:r>
              <a:rPr lang="en-US" b="1" dirty="0" err="1" smtClean="0"/>
              <a:t>créer</a:t>
            </a:r>
            <a:r>
              <a:rPr lang="en-US" b="1" dirty="0" smtClean="0"/>
              <a:t> </a:t>
            </a:r>
            <a:r>
              <a:rPr lang="en-US" b="1" dirty="0" err="1" smtClean="0"/>
              <a:t>une</a:t>
            </a:r>
            <a:r>
              <a:rPr lang="en-US" b="1" dirty="0" smtClean="0"/>
              <a:t> </a:t>
            </a:r>
            <a:r>
              <a:rPr lang="en-US" b="1" dirty="0" err="1" smtClean="0"/>
              <a:t>mélodie</a:t>
            </a:r>
            <a:r>
              <a:rPr lang="en-US" b="1" dirty="0" smtClean="0"/>
              <a:t> avec le </a:t>
            </a:r>
            <a:r>
              <a:rPr lang="en-US" b="1" dirty="0" err="1" smtClean="0"/>
              <a:t>rythme</a:t>
            </a:r>
            <a:r>
              <a:rPr lang="en-US" b="1" dirty="0" smtClean="0"/>
              <a:t> et mots de la chanson.</a:t>
            </a:r>
          </a:p>
          <a:p>
            <a:endParaRPr lang="en-US" b="1" dirty="0"/>
          </a:p>
          <a:p>
            <a:r>
              <a:rPr lang="en-US" b="1" dirty="0" smtClean="0"/>
              <a:t>* Instruments should be introduced separately and shown how to hold the mallets and rhythm instruments properly so they learn to respect the care of the instrument.  I tell them how much the Orff instruments cost.</a:t>
            </a:r>
            <a:endParaRPr lang="en-US" b="1" dirty="0"/>
          </a:p>
        </p:txBody>
      </p:sp>
    </p:spTree>
    <p:extLst>
      <p:ext uri="{BB962C8B-B14F-4D97-AF65-F5344CB8AC3E}">
        <p14:creationId xmlns:p14="http://schemas.microsoft.com/office/powerpoint/2010/main" val="1456868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0275"/>
          </a:xfrm>
        </p:spPr>
        <p:txBody>
          <a:bodyPr/>
          <a:lstStyle/>
          <a:p>
            <a:r>
              <a:rPr lang="en-US" b="1" u="sng" dirty="0" smtClean="0">
                <a:latin typeface="+mn-lt"/>
              </a:rPr>
              <a:t>La </a:t>
            </a:r>
            <a:r>
              <a:rPr lang="en-US" b="1" u="sng" dirty="0" err="1" smtClean="0">
                <a:latin typeface="+mn-lt"/>
              </a:rPr>
              <a:t>Batterie</a:t>
            </a:r>
            <a:r>
              <a:rPr lang="en-US" b="1" u="sng" dirty="0" smtClean="0">
                <a:latin typeface="+mn-lt"/>
              </a:rPr>
              <a:t> et La </a:t>
            </a:r>
            <a:r>
              <a:rPr lang="en-US" b="1" u="sng" dirty="0" err="1" smtClean="0">
                <a:latin typeface="+mn-lt"/>
              </a:rPr>
              <a:t>Famille</a:t>
            </a:r>
            <a:r>
              <a:rPr lang="en-US" b="1" u="sng" dirty="0" smtClean="0">
                <a:latin typeface="+mn-lt"/>
              </a:rPr>
              <a:t> des Tambours</a:t>
            </a:r>
            <a:endParaRPr lang="en-US" b="1" u="sng" dirty="0">
              <a:latin typeface="+mn-lt"/>
            </a:endParaRPr>
          </a:p>
        </p:txBody>
      </p:sp>
      <p:sp>
        <p:nvSpPr>
          <p:cNvPr id="3" name="Content Placeholder 2"/>
          <p:cNvSpPr>
            <a:spLocks noGrp="1"/>
          </p:cNvSpPr>
          <p:nvPr>
            <p:ph idx="1"/>
          </p:nvPr>
        </p:nvSpPr>
        <p:spPr>
          <a:xfrm>
            <a:off x="838200" y="1295400"/>
            <a:ext cx="10515600" cy="5181600"/>
          </a:xfrm>
        </p:spPr>
        <p:txBody>
          <a:bodyPr>
            <a:noAutofit/>
          </a:bodyPr>
          <a:lstStyle/>
          <a:p>
            <a:r>
              <a:rPr lang="en-US" sz="2400" b="1" dirty="0" smtClean="0"/>
              <a:t>Les instruments </a:t>
            </a:r>
            <a:r>
              <a:rPr lang="en-US" sz="2400" b="1" dirty="0" err="1" smtClean="0"/>
              <a:t>à</a:t>
            </a:r>
            <a:r>
              <a:rPr lang="en-US" sz="2400" b="1" dirty="0" smtClean="0"/>
              <a:t> percussion </a:t>
            </a:r>
            <a:r>
              <a:rPr lang="en-US" sz="2400" b="1" dirty="0" err="1" smtClean="0"/>
              <a:t>sont</a:t>
            </a:r>
            <a:r>
              <a:rPr lang="en-US" sz="2400" b="1" dirty="0" smtClean="0"/>
              <a:t> </a:t>
            </a:r>
            <a:r>
              <a:rPr lang="en-US" sz="2400" b="1" dirty="0" err="1" smtClean="0"/>
              <a:t>ceux</a:t>
            </a:r>
            <a:r>
              <a:rPr lang="en-US" sz="2400" b="1" dirty="0" smtClean="0"/>
              <a:t> que </a:t>
            </a:r>
            <a:r>
              <a:rPr lang="en-US" sz="2400" b="1" dirty="0" err="1" smtClean="0"/>
              <a:t>l’on</a:t>
            </a:r>
            <a:r>
              <a:rPr lang="en-US" sz="2400" b="1" dirty="0" smtClean="0"/>
              <a:t> frappe </a:t>
            </a:r>
            <a:r>
              <a:rPr lang="en-US" sz="2400" b="1" dirty="0" err="1" smtClean="0"/>
              <a:t>ou</a:t>
            </a:r>
            <a:r>
              <a:rPr lang="en-US" sz="2400" b="1" dirty="0" smtClean="0"/>
              <a:t> que </a:t>
            </a:r>
            <a:r>
              <a:rPr lang="en-US" sz="2400" b="1" dirty="0" err="1" smtClean="0"/>
              <a:t>l’on</a:t>
            </a:r>
            <a:r>
              <a:rPr lang="en-US" sz="2400" b="1" dirty="0" smtClean="0"/>
              <a:t> </a:t>
            </a:r>
            <a:r>
              <a:rPr lang="en-US" sz="2400" b="1" dirty="0" err="1" smtClean="0"/>
              <a:t>secoue</a:t>
            </a:r>
            <a:r>
              <a:rPr lang="en-US" sz="2400" b="1" dirty="0" smtClean="0"/>
              <a:t> pour </a:t>
            </a:r>
            <a:r>
              <a:rPr lang="en-US" sz="2400" b="1" dirty="0" err="1" smtClean="0"/>
              <a:t>marquer</a:t>
            </a:r>
            <a:r>
              <a:rPr lang="en-US" sz="2400" b="1" dirty="0" smtClean="0"/>
              <a:t> le </a:t>
            </a:r>
            <a:r>
              <a:rPr lang="en-US" sz="2400" b="1" dirty="0" err="1" smtClean="0"/>
              <a:t>rythme</a:t>
            </a:r>
            <a:r>
              <a:rPr lang="en-US" sz="2400" b="1" dirty="0" smtClean="0"/>
              <a:t>.  </a:t>
            </a:r>
            <a:r>
              <a:rPr lang="en-US" sz="2400" b="1" dirty="0" err="1" smtClean="0"/>
              <a:t>Ils</a:t>
            </a:r>
            <a:r>
              <a:rPr lang="en-US" sz="2400" b="1" dirty="0" smtClean="0"/>
              <a:t> </a:t>
            </a:r>
            <a:r>
              <a:rPr lang="en-US" sz="2400" b="1" dirty="0" err="1" smtClean="0"/>
              <a:t>sont</a:t>
            </a:r>
            <a:r>
              <a:rPr lang="en-US" sz="2400" b="1" dirty="0" smtClean="0"/>
              <a:t> </a:t>
            </a:r>
            <a:r>
              <a:rPr lang="en-US" sz="2400" b="1" dirty="0" err="1" smtClean="0"/>
              <a:t>tellement</a:t>
            </a:r>
            <a:r>
              <a:rPr lang="en-US" sz="2400" b="1" dirty="0" smtClean="0"/>
              <a:t> </a:t>
            </a:r>
            <a:r>
              <a:rPr lang="en-US" sz="2400" b="1" dirty="0" err="1" smtClean="0"/>
              <a:t>nombreux</a:t>
            </a:r>
            <a:r>
              <a:rPr lang="en-US" sz="2400" b="1" dirty="0" smtClean="0"/>
              <a:t> </a:t>
            </a:r>
            <a:r>
              <a:rPr lang="en-US" sz="2400" b="1" dirty="0" err="1" smtClean="0"/>
              <a:t>qu’il</a:t>
            </a:r>
            <a:r>
              <a:rPr lang="en-US" sz="2400" b="1" dirty="0" smtClean="0"/>
              <a:t> </a:t>
            </a:r>
            <a:r>
              <a:rPr lang="en-US" sz="2400" b="1" dirty="0" err="1" smtClean="0"/>
              <a:t>est</a:t>
            </a:r>
            <a:r>
              <a:rPr lang="en-US" sz="2400" b="1" dirty="0" smtClean="0"/>
              <a:t> impossible de les citer </a:t>
            </a:r>
            <a:r>
              <a:rPr lang="en-US" sz="2400" b="1" dirty="0" err="1" smtClean="0"/>
              <a:t>tous</a:t>
            </a:r>
            <a:r>
              <a:rPr lang="en-US" sz="2400" b="1" dirty="0" smtClean="0"/>
              <a:t>.  </a:t>
            </a:r>
            <a:r>
              <a:rPr lang="en-US" sz="2400" b="1" dirty="0" err="1" smtClean="0"/>
              <a:t>Ils</a:t>
            </a:r>
            <a:r>
              <a:rPr lang="en-US" sz="2400" b="1" dirty="0" smtClean="0"/>
              <a:t> se </a:t>
            </a:r>
            <a:r>
              <a:rPr lang="en-US" sz="2400" b="1" dirty="0" err="1" smtClean="0"/>
              <a:t>subdivisent</a:t>
            </a:r>
            <a:r>
              <a:rPr lang="en-US" sz="2400" b="1" dirty="0" smtClean="0"/>
              <a:t> </a:t>
            </a:r>
            <a:r>
              <a:rPr lang="en-US" sz="2400" b="1" dirty="0" err="1" smtClean="0"/>
              <a:t>en</a:t>
            </a:r>
            <a:r>
              <a:rPr lang="en-US" sz="2400" b="1" dirty="0" smtClean="0"/>
              <a:t> trois </a:t>
            </a:r>
            <a:r>
              <a:rPr lang="en-US" sz="2400" b="1" dirty="0" err="1" smtClean="0"/>
              <a:t>catégories</a:t>
            </a:r>
            <a:r>
              <a:rPr lang="en-US" sz="2400" b="1" dirty="0" smtClean="0"/>
              <a:t>:  les </a:t>
            </a:r>
            <a:r>
              <a:rPr lang="en-US" sz="2400" b="1" dirty="0" err="1" smtClean="0"/>
              <a:t>peaux</a:t>
            </a:r>
            <a:r>
              <a:rPr lang="en-US" sz="2400" b="1" dirty="0" smtClean="0"/>
              <a:t>, les bois et les </a:t>
            </a:r>
            <a:r>
              <a:rPr lang="en-US" sz="2400" b="1" dirty="0" err="1" smtClean="0"/>
              <a:t>métaux</a:t>
            </a:r>
            <a:r>
              <a:rPr lang="en-US" sz="2400" b="1" dirty="0" smtClean="0"/>
              <a:t>.  “Sons </a:t>
            </a:r>
            <a:r>
              <a:rPr lang="en-US" sz="2400" b="1" dirty="0" err="1" smtClean="0"/>
              <a:t>indéterminés</a:t>
            </a:r>
            <a:r>
              <a:rPr lang="en-US" sz="2400" b="1" dirty="0" smtClean="0"/>
              <a:t>” </a:t>
            </a:r>
            <a:r>
              <a:rPr lang="en-US" sz="2400" b="1" dirty="0" err="1" smtClean="0"/>
              <a:t>signifie</a:t>
            </a:r>
            <a:r>
              <a:rPr lang="en-US" sz="2400" b="1" dirty="0" smtClean="0"/>
              <a:t> </a:t>
            </a:r>
            <a:r>
              <a:rPr lang="en-US" sz="2400" b="1" dirty="0" err="1" smtClean="0"/>
              <a:t>qu’ils</a:t>
            </a:r>
            <a:r>
              <a:rPr lang="en-US" sz="2400" b="1" dirty="0" smtClean="0"/>
              <a:t> </a:t>
            </a:r>
            <a:r>
              <a:rPr lang="en-US" sz="2400" b="1" dirty="0" err="1" smtClean="0"/>
              <a:t>n’émettent</a:t>
            </a:r>
            <a:r>
              <a:rPr lang="en-US" sz="2400" b="1" dirty="0" smtClean="0"/>
              <a:t> pas de son précis.</a:t>
            </a:r>
          </a:p>
          <a:p>
            <a:r>
              <a:rPr lang="en-US" sz="2400" b="1" dirty="0" smtClean="0"/>
              <a:t>Le guiro </a:t>
            </a:r>
            <a:r>
              <a:rPr lang="en-US" sz="2400" b="1" dirty="0" err="1" smtClean="0"/>
              <a:t>est</a:t>
            </a:r>
            <a:r>
              <a:rPr lang="en-US" sz="2400" b="1" dirty="0" smtClean="0"/>
              <a:t> </a:t>
            </a:r>
            <a:r>
              <a:rPr lang="en-US" sz="2400" b="1" dirty="0" err="1" smtClean="0"/>
              <a:t>cubain</a:t>
            </a:r>
            <a:r>
              <a:rPr lang="en-US" sz="2400" b="1" dirty="0" smtClean="0"/>
              <a:t>.  Il se </a:t>
            </a:r>
            <a:r>
              <a:rPr lang="en-US" sz="2400" b="1" dirty="0" err="1" smtClean="0"/>
              <a:t>nomme</a:t>
            </a:r>
            <a:r>
              <a:rPr lang="en-US" sz="2400" b="1" dirty="0" smtClean="0"/>
              <a:t> </a:t>
            </a:r>
            <a:r>
              <a:rPr lang="en-US" sz="2400" b="1" dirty="0" err="1" smtClean="0"/>
              <a:t>en</a:t>
            </a:r>
            <a:r>
              <a:rPr lang="en-US" sz="2400" b="1" dirty="0" smtClean="0"/>
              <a:t> </a:t>
            </a:r>
            <a:r>
              <a:rPr lang="en-US" sz="2400" b="1" dirty="0" err="1" smtClean="0"/>
              <a:t>mexicain</a:t>
            </a:r>
            <a:r>
              <a:rPr lang="en-US" sz="2400" b="1" dirty="0" smtClean="0"/>
              <a:t> “gourd”; au </a:t>
            </a:r>
            <a:r>
              <a:rPr lang="en-US" sz="2400" b="1" dirty="0" err="1" smtClean="0"/>
              <a:t>Brésil</a:t>
            </a:r>
            <a:r>
              <a:rPr lang="en-US" sz="2400" b="1" dirty="0" smtClean="0"/>
              <a:t> “</a:t>
            </a:r>
            <a:r>
              <a:rPr lang="en-US" sz="2400" b="1" dirty="0" err="1" smtClean="0"/>
              <a:t>recoreco</a:t>
            </a:r>
            <a:r>
              <a:rPr lang="en-US" sz="2400" b="1" dirty="0" smtClean="0"/>
              <a:t>’; </a:t>
            </a:r>
            <a:r>
              <a:rPr lang="en-US" sz="2400" b="1" dirty="0" err="1" smtClean="0"/>
              <a:t>en</a:t>
            </a:r>
            <a:r>
              <a:rPr lang="en-US" sz="2400" b="1" dirty="0" smtClean="0"/>
              <a:t> France un “</a:t>
            </a:r>
            <a:r>
              <a:rPr lang="en-US" sz="2400" b="1" dirty="0" err="1" smtClean="0"/>
              <a:t>racloir</a:t>
            </a:r>
            <a:r>
              <a:rPr lang="en-US" sz="2400" b="1" dirty="0" smtClean="0"/>
              <a:t>”.  Il </a:t>
            </a:r>
            <a:r>
              <a:rPr lang="en-US" sz="2400" b="1" dirty="0" err="1" smtClean="0"/>
              <a:t>acompagne</a:t>
            </a:r>
            <a:r>
              <a:rPr lang="en-US" sz="2400" b="1" dirty="0" smtClean="0"/>
              <a:t> les </a:t>
            </a:r>
            <a:r>
              <a:rPr lang="en-US" sz="2400" b="1" dirty="0" err="1" smtClean="0"/>
              <a:t>danses</a:t>
            </a:r>
            <a:r>
              <a:rPr lang="en-US" sz="2400" b="1" dirty="0" smtClean="0"/>
              <a:t> </a:t>
            </a:r>
            <a:r>
              <a:rPr lang="en-US" sz="2400" b="1" dirty="0" err="1" smtClean="0"/>
              <a:t>sud-américaines</a:t>
            </a:r>
            <a:r>
              <a:rPr lang="en-US" sz="2400" b="1" dirty="0" smtClean="0"/>
              <a:t>.</a:t>
            </a:r>
          </a:p>
          <a:p>
            <a:r>
              <a:rPr lang="en-US" sz="2400" b="1" dirty="0" smtClean="0"/>
              <a:t>On frappe </a:t>
            </a:r>
            <a:r>
              <a:rPr lang="en-US" sz="2400" b="1" dirty="0" err="1" smtClean="0"/>
              <a:t>dessus</a:t>
            </a:r>
            <a:r>
              <a:rPr lang="en-US" sz="2400" b="1" dirty="0" smtClean="0"/>
              <a:t> avec des baguettes </a:t>
            </a:r>
            <a:r>
              <a:rPr lang="en-US" sz="2400" b="1" dirty="0" err="1" smtClean="0"/>
              <a:t>à</a:t>
            </a:r>
            <a:r>
              <a:rPr lang="en-US" sz="2400" b="1" dirty="0" smtClean="0"/>
              <a:t> tête de bois.</a:t>
            </a:r>
          </a:p>
          <a:p>
            <a:r>
              <a:rPr lang="en-US" sz="2400" b="1" dirty="0" smtClean="0"/>
              <a:t>La </a:t>
            </a:r>
            <a:r>
              <a:rPr lang="en-US" sz="2400" b="1" dirty="0" err="1" smtClean="0"/>
              <a:t>guimbarde</a:t>
            </a:r>
            <a:r>
              <a:rPr lang="en-US" sz="2400" b="1" dirty="0" smtClean="0"/>
              <a:t> date du </a:t>
            </a:r>
            <a:r>
              <a:rPr lang="en-US" sz="2400" b="1" dirty="0" err="1" smtClean="0"/>
              <a:t>Moyen</a:t>
            </a:r>
            <a:r>
              <a:rPr lang="en-US" sz="2400" b="1" dirty="0" smtClean="0"/>
              <a:t> –</a:t>
            </a:r>
            <a:r>
              <a:rPr lang="en-US" sz="2400" b="1" dirty="0" err="1" smtClean="0"/>
              <a:t>Âge</a:t>
            </a:r>
            <a:r>
              <a:rPr lang="en-US" sz="2400" b="1" dirty="0" smtClean="0"/>
              <a:t>.  </a:t>
            </a:r>
            <a:r>
              <a:rPr lang="en-US" sz="2400" b="1" dirty="0" err="1" smtClean="0"/>
              <a:t>Selon</a:t>
            </a:r>
            <a:r>
              <a:rPr lang="en-US" sz="2400" b="1" dirty="0" smtClean="0"/>
              <a:t> </a:t>
            </a:r>
            <a:r>
              <a:rPr lang="en-US" sz="2400" b="1" dirty="0" err="1" smtClean="0"/>
              <a:t>l’habileté</a:t>
            </a:r>
            <a:r>
              <a:rPr lang="en-US" sz="2400" b="1" dirty="0" smtClean="0"/>
              <a:t> de </a:t>
            </a:r>
            <a:r>
              <a:rPr lang="en-US" sz="2400" b="1" dirty="0" err="1" smtClean="0"/>
              <a:t>l’exécutant</a:t>
            </a:r>
            <a:r>
              <a:rPr lang="en-US" sz="2400" b="1" dirty="0" smtClean="0"/>
              <a:t>, </a:t>
            </a:r>
            <a:r>
              <a:rPr lang="en-US" sz="2400" b="1" dirty="0" err="1" smtClean="0"/>
              <a:t>il</a:t>
            </a:r>
            <a:r>
              <a:rPr lang="en-US" sz="2400" b="1" dirty="0" smtClean="0"/>
              <a:t> </a:t>
            </a:r>
            <a:r>
              <a:rPr lang="en-US" sz="2400" b="1" dirty="0" err="1" smtClean="0"/>
              <a:t>est</a:t>
            </a:r>
            <a:r>
              <a:rPr lang="en-US" sz="2400" b="1" dirty="0" smtClean="0"/>
              <a:t> possible de faire entendre </a:t>
            </a:r>
            <a:r>
              <a:rPr lang="en-US" sz="2400" b="1" dirty="0" err="1" smtClean="0"/>
              <a:t>toutes</a:t>
            </a:r>
            <a:r>
              <a:rPr lang="en-US" sz="2400" b="1" dirty="0" smtClean="0"/>
              <a:t> les notes e la </a:t>
            </a:r>
            <a:r>
              <a:rPr lang="en-US" sz="2400" b="1" dirty="0" err="1" smtClean="0"/>
              <a:t>gamme</a:t>
            </a:r>
            <a:r>
              <a:rPr lang="en-US" sz="2400" b="1" dirty="0" smtClean="0"/>
              <a:t>.  </a:t>
            </a:r>
            <a:r>
              <a:rPr lang="en-US" sz="2400" b="1" dirty="0" err="1" smtClean="0"/>
              <a:t>Exemple</a:t>
            </a:r>
            <a:r>
              <a:rPr lang="en-US" sz="2400" b="1" dirty="0" smtClean="0"/>
              <a:t> do-</a:t>
            </a:r>
            <a:r>
              <a:rPr lang="en-US" sz="2400" b="1" dirty="0" err="1" smtClean="0"/>
              <a:t>ré</a:t>
            </a:r>
            <a:r>
              <a:rPr lang="en-US" sz="2400" b="1" dirty="0" smtClean="0"/>
              <a:t>-mi-fa-sol-la-</a:t>
            </a:r>
            <a:r>
              <a:rPr lang="en-US" sz="2400" b="1" dirty="0" err="1" smtClean="0"/>
              <a:t>si</a:t>
            </a:r>
            <a:r>
              <a:rPr lang="en-US" sz="2400" b="1" dirty="0" smtClean="0"/>
              <a:t>-do’</a:t>
            </a:r>
          </a:p>
          <a:p>
            <a:r>
              <a:rPr lang="en-US" sz="2400" b="1" dirty="0" err="1" smtClean="0"/>
              <a:t>L’nstrumentiste</a:t>
            </a:r>
            <a:r>
              <a:rPr lang="en-US" sz="2400" b="1" dirty="0" smtClean="0"/>
              <a:t> qui </a:t>
            </a:r>
            <a:r>
              <a:rPr lang="en-US" sz="2400" b="1" dirty="0" err="1" smtClean="0"/>
              <a:t>joue</a:t>
            </a:r>
            <a:r>
              <a:rPr lang="en-US" sz="2400" b="1" dirty="0" smtClean="0"/>
              <a:t> des instruments de la </a:t>
            </a:r>
            <a:r>
              <a:rPr lang="en-US" sz="2400" b="1" dirty="0" err="1" smtClean="0"/>
              <a:t>batterie</a:t>
            </a:r>
            <a:r>
              <a:rPr lang="en-US" sz="2400" b="1" dirty="0" smtClean="0"/>
              <a:t> </a:t>
            </a:r>
            <a:r>
              <a:rPr lang="en-US" sz="2400" b="1" dirty="0" err="1" smtClean="0"/>
              <a:t>c’est</a:t>
            </a:r>
            <a:r>
              <a:rPr lang="en-US" sz="2400" b="1" dirty="0" smtClean="0"/>
              <a:t>-</a:t>
            </a:r>
            <a:r>
              <a:rPr lang="en-US" sz="2400" b="1" dirty="0" err="1" smtClean="0"/>
              <a:t>à</a:t>
            </a:r>
            <a:r>
              <a:rPr lang="en-US" sz="2400" b="1" dirty="0" smtClean="0"/>
              <a:t>-dire </a:t>
            </a:r>
            <a:r>
              <a:rPr lang="en-US" sz="2400" b="1" dirty="0" err="1" smtClean="0"/>
              <a:t>grosse</a:t>
            </a:r>
            <a:r>
              <a:rPr lang="en-US" sz="2400" b="1" dirty="0" smtClean="0"/>
              <a:t> </a:t>
            </a:r>
            <a:r>
              <a:rPr lang="en-US" sz="2400" b="1" dirty="0" err="1" smtClean="0"/>
              <a:t>caisse</a:t>
            </a:r>
            <a:r>
              <a:rPr lang="en-US" sz="2400" b="1" dirty="0" smtClean="0"/>
              <a:t>, </a:t>
            </a:r>
            <a:r>
              <a:rPr lang="en-US" sz="2400" b="1" dirty="0" err="1" smtClean="0"/>
              <a:t>caisse</a:t>
            </a:r>
            <a:r>
              <a:rPr lang="en-US" sz="2400" b="1" dirty="0" smtClean="0"/>
              <a:t> </a:t>
            </a:r>
            <a:r>
              <a:rPr lang="en-US" sz="2400" b="1" dirty="0" err="1" smtClean="0"/>
              <a:t>claire</a:t>
            </a:r>
            <a:r>
              <a:rPr lang="en-US" sz="2400" b="1" dirty="0" smtClean="0"/>
              <a:t>, </a:t>
            </a:r>
            <a:r>
              <a:rPr lang="en-US" sz="2400" b="1" dirty="0" err="1" smtClean="0"/>
              <a:t>cymbales</a:t>
            </a:r>
            <a:r>
              <a:rPr lang="en-US" sz="2400" b="1" dirty="0" smtClean="0"/>
              <a:t>, et… </a:t>
            </a:r>
            <a:r>
              <a:rPr lang="en-US" sz="2400" b="1" dirty="0" err="1" smtClean="0"/>
              <a:t>est</a:t>
            </a:r>
            <a:r>
              <a:rPr lang="en-US" sz="2400" b="1" dirty="0" smtClean="0"/>
              <a:t> un </a:t>
            </a:r>
            <a:r>
              <a:rPr lang="en-US" sz="2400" b="1" dirty="0" err="1" smtClean="0"/>
              <a:t>batteur</a:t>
            </a:r>
            <a:r>
              <a:rPr lang="en-US" sz="2400" b="1" dirty="0" smtClean="0"/>
              <a:t>.  </a:t>
            </a:r>
            <a:r>
              <a:rPr lang="en-US" sz="2400" b="1" dirty="0" err="1" smtClean="0"/>
              <a:t>Celui</a:t>
            </a:r>
            <a:r>
              <a:rPr lang="en-US" sz="2400" b="1" dirty="0" smtClean="0"/>
              <a:t> qui </a:t>
            </a:r>
            <a:r>
              <a:rPr lang="en-US" sz="2400" b="1" dirty="0" err="1" smtClean="0"/>
              <a:t>joue</a:t>
            </a:r>
            <a:r>
              <a:rPr lang="en-US" sz="2400" b="1" dirty="0" smtClean="0"/>
              <a:t> de </a:t>
            </a:r>
            <a:r>
              <a:rPr lang="en-US" sz="2400" b="1" dirty="0" err="1" smtClean="0"/>
              <a:t>tous</a:t>
            </a:r>
            <a:r>
              <a:rPr lang="en-US" sz="2400" b="1" dirty="0" smtClean="0"/>
              <a:t> les </a:t>
            </a:r>
            <a:r>
              <a:rPr lang="en-US" sz="2400" b="1" dirty="0" err="1" smtClean="0"/>
              <a:t>autres</a:t>
            </a:r>
            <a:r>
              <a:rPr lang="en-US" sz="2400" b="1" dirty="0" smtClean="0"/>
              <a:t> instruments </a:t>
            </a:r>
            <a:r>
              <a:rPr lang="en-US" sz="2400" b="1" dirty="0" err="1" smtClean="0"/>
              <a:t>à</a:t>
            </a:r>
            <a:r>
              <a:rPr lang="en-US" sz="2400" b="1" dirty="0" smtClean="0"/>
              <a:t> percussion, </a:t>
            </a:r>
            <a:r>
              <a:rPr lang="en-US" sz="2400" b="1" dirty="0" err="1" smtClean="0"/>
              <a:t>tels</a:t>
            </a:r>
            <a:r>
              <a:rPr lang="en-US" sz="2400" b="1" dirty="0" smtClean="0"/>
              <a:t> que guiro, bloc de bois, </a:t>
            </a:r>
            <a:r>
              <a:rPr lang="en-US" sz="2400" b="1" dirty="0" err="1" smtClean="0"/>
              <a:t>etc</a:t>
            </a:r>
            <a:r>
              <a:rPr lang="en-US" sz="2400" b="1" dirty="0" smtClean="0"/>
              <a:t>…</a:t>
            </a:r>
            <a:r>
              <a:rPr lang="en-US" sz="2400" b="1" dirty="0" err="1" smtClean="0"/>
              <a:t>est</a:t>
            </a:r>
            <a:r>
              <a:rPr lang="en-US" sz="2400" b="1" dirty="0" smtClean="0"/>
              <a:t> un </a:t>
            </a:r>
            <a:r>
              <a:rPr lang="en-US" sz="2400" b="1" dirty="0" err="1" smtClean="0"/>
              <a:t>percussioniste</a:t>
            </a:r>
            <a:r>
              <a:rPr lang="en-US" sz="2400" b="1" dirty="0" smtClean="0"/>
              <a:t>.</a:t>
            </a:r>
            <a:endParaRPr lang="en-US" sz="2400" b="1" dirty="0"/>
          </a:p>
        </p:txBody>
      </p:sp>
    </p:spTree>
    <p:extLst>
      <p:ext uri="{BB962C8B-B14F-4D97-AF65-F5344CB8AC3E}">
        <p14:creationId xmlns:p14="http://schemas.microsoft.com/office/powerpoint/2010/main" val="9466735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2635"/>
          </a:xfrm>
        </p:spPr>
        <p:txBody>
          <a:bodyPr/>
          <a:lstStyle/>
          <a:p>
            <a:r>
              <a:rPr lang="en-US" b="1" u="sng" dirty="0" smtClean="0">
                <a:latin typeface="+mn-lt"/>
              </a:rPr>
              <a:t>La </a:t>
            </a:r>
            <a:r>
              <a:rPr lang="en-US" b="1" u="sng" dirty="0" err="1" smtClean="0">
                <a:latin typeface="+mn-lt"/>
              </a:rPr>
              <a:t>Batterie</a:t>
            </a:r>
            <a:endParaRPr lang="en-US" b="1" u="sng" dirty="0">
              <a:latin typeface="+mn-lt"/>
            </a:endParaRPr>
          </a:p>
        </p:txBody>
      </p:sp>
      <p:sp>
        <p:nvSpPr>
          <p:cNvPr id="3" name="Content Placeholder 2"/>
          <p:cNvSpPr>
            <a:spLocks noGrp="1"/>
          </p:cNvSpPr>
          <p:nvPr>
            <p:ph idx="1"/>
          </p:nvPr>
        </p:nvSpPr>
        <p:spPr>
          <a:xfrm>
            <a:off x="838200" y="1127760"/>
            <a:ext cx="10515600" cy="5476240"/>
          </a:xfrm>
        </p:spPr>
        <p:txBody>
          <a:bodyPr>
            <a:normAutofit/>
          </a:bodyPr>
          <a:lstStyle/>
          <a:p>
            <a:r>
              <a:rPr lang="en-US" sz="2000" b="1" dirty="0"/>
              <a:t>L</a:t>
            </a:r>
            <a:r>
              <a:rPr lang="en-US" sz="2000" b="1" dirty="0" smtClean="0"/>
              <a:t>a </a:t>
            </a:r>
            <a:r>
              <a:rPr lang="en-US" sz="2000" b="1" dirty="0" err="1" smtClean="0"/>
              <a:t>batterie</a:t>
            </a:r>
            <a:r>
              <a:rPr lang="en-US" sz="2000" b="1" dirty="0" smtClean="0"/>
              <a:t> </a:t>
            </a:r>
            <a:r>
              <a:rPr lang="en-US" sz="2000" b="1" dirty="0" err="1" smtClean="0"/>
              <a:t>constituée</a:t>
            </a:r>
            <a:r>
              <a:rPr lang="en-US" sz="2000" b="1" dirty="0" smtClean="0"/>
              <a:t> de </a:t>
            </a:r>
            <a:r>
              <a:rPr lang="en-US" sz="2000" b="1" dirty="0" err="1" smtClean="0"/>
              <a:t>plusieurs</a:t>
            </a:r>
            <a:r>
              <a:rPr lang="en-US" sz="2000" b="1" dirty="0" smtClean="0"/>
              <a:t> </a:t>
            </a:r>
            <a:r>
              <a:rPr lang="en-US" sz="2000" b="1" dirty="0" err="1" smtClean="0"/>
              <a:t>éléments</a:t>
            </a:r>
            <a:r>
              <a:rPr lang="en-US" sz="2000" b="1" dirty="0" smtClean="0"/>
              <a:t>, la </a:t>
            </a:r>
            <a:r>
              <a:rPr lang="en-US" sz="2000" b="1" dirty="0" err="1" smtClean="0"/>
              <a:t>batterie</a:t>
            </a:r>
            <a:r>
              <a:rPr lang="en-US" sz="2000" b="1" dirty="0" smtClean="0"/>
              <a:t> a </a:t>
            </a:r>
            <a:r>
              <a:rPr lang="en-US" sz="2000" b="1" dirty="0" err="1" smtClean="0"/>
              <a:t>été</a:t>
            </a:r>
            <a:r>
              <a:rPr lang="en-US" sz="2000" b="1" dirty="0" smtClean="0"/>
              <a:t> </a:t>
            </a:r>
            <a:r>
              <a:rPr lang="en-US" sz="2000" b="1" dirty="0" err="1" smtClean="0"/>
              <a:t>assemblée</a:t>
            </a:r>
            <a:r>
              <a:rPr lang="en-US" sz="2000" b="1" dirty="0" smtClean="0"/>
              <a:t> par les premiers </a:t>
            </a:r>
            <a:r>
              <a:rPr lang="en-US" sz="2000" b="1" dirty="0" err="1" smtClean="0"/>
              <a:t>musiciens</a:t>
            </a:r>
            <a:r>
              <a:rPr lang="en-US" sz="2000" b="1" dirty="0" smtClean="0"/>
              <a:t> de jazz.</a:t>
            </a:r>
          </a:p>
          <a:p>
            <a:r>
              <a:rPr lang="en-US" sz="2000" b="1" dirty="0" smtClean="0"/>
              <a:t>La </a:t>
            </a:r>
            <a:r>
              <a:rPr lang="en-US" sz="2000" b="1" dirty="0" err="1" smtClean="0"/>
              <a:t>caisse</a:t>
            </a:r>
            <a:r>
              <a:rPr lang="en-US" sz="2000" b="1" dirty="0" smtClean="0"/>
              <a:t> </a:t>
            </a:r>
            <a:r>
              <a:rPr lang="en-US" sz="2000" b="1" dirty="0" err="1" smtClean="0"/>
              <a:t>claire</a:t>
            </a:r>
            <a:r>
              <a:rPr lang="en-US" sz="2000" b="1" dirty="0" smtClean="0"/>
              <a:t> (snare) </a:t>
            </a:r>
            <a:r>
              <a:rPr lang="en-US" sz="2000" b="1" dirty="0" err="1" smtClean="0"/>
              <a:t>est</a:t>
            </a:r>
            <a:r>
              <a:rPr lang="en-US" sz="2000" b="1" dirty="0" smtClean="0"/>
              <a:t> </a:t>
            </a:r>
            <a:r>
              <a:rPr lang="en-US" sz="2000" b="1" dirty="0" err="1" smtClean="0"/>
              <a:t>constituée</a:t>
            </a:r>
            <a:r>
              <a:rPr lang="en-US" sz="2000" b="1" dirty="0" smtClean="0"/>
              <a:t> de 2 </a:t>
            </a:r>
            <a:r>
              <a:rPr lang="en-US" sz="2000" b="1" dirty="0" err="1" smtClean="0"/>
              <a:t>peaux</a:t>
            </a:r>
            <a:r>
              <a:rPr lang="en-US" sz="2000" b="1" dirty="0" smtClean="0"/>
              <a:t> </a:t>
            </a:r>
            <a:r>
              <a:rPr lang="en-US" sz="2000" b="1" dirty="0" err="1" smtClean="0"/>
              <a:t>tendues</a:t>
            </a:r>
            <a:r>
              <a:rPr lang="en-US" sz="2000" b="1" dirty="0" smtClean="0"/>
              <a:t> aux bouts d’un </a:t>
            </a:r>
            <a:r>
              <a:rPr lang="en-US" sz="2000" b="1" dirty="0" err="1" smtClean="0"/>
              <a:t>fūt</a:t>
            </a:r>
            <a:r>
              <a:rPr lang="en-US" sz="2000" b="1" dirty="0" smtClean="0"/>
              <a:t>.  On frappe </a:t>
            </a:r>
            <a:r>
              <a:rPr lang="en-US" sz="2000" b="1" dirty="0" err="1" smtClean="0"/>
              <a:t>celle</a:t>
            </a:r>
            <a:r>
              <a:rPr lang="en-US" sz="2000" b="1" dirty="0" smtClean="0"/>
              <a:t> du </a:t>
            </a:r>
            <a:r>
              <a:rPr lang="en-US" sz="2000" b="1" dirty="0" err="1" smtClean="0"/>
              <a:t>dessus</a:t>
            </a:r>
            <a:r>
              <a:rPr lang="en-US" sz="2000" b="1" dirty="0" smtClean="0"/>
              <a:t> </a:t>
            </a:r>
            <a:r>
              <a:rPr lang="en-US" sz="2000" b="1" dirty="0" err="1" smtClean="0"/>
              <a:t>ave</a:t>
            </a:r>
            <a:r>
              <a:rPr lang="en-US" sz="2000" b="1" dirty="0" smtClean="0"/>
              <a:t> des baguettes </a:t>
            </a:r>
            <a:r>
              <a:rPr lang="en-US" sz="2000" b="1" dirty="0" err="1" smtClean="0"/>
              <a:t>métalliques</a:t>
            </a:r>
            <a:r>
              <a:rPr lang="en-US" sz="2000" b="1" dirty="0" smtClean="0"/>
              <a:t>.  Celle du </a:t>
            </a:r>
            <a:r>
              <a:rPr lang="en-US" sz="2000" b="1" dirty="0" err="1" smtClean="0"/>
              <a:t>dessous</a:t>
            </a:r>
            <a:r>
              <a:rPr lang="en-US" sz="2000" b="1" dirty="0" smtClean="0"/>
              <a:t> </a:t>
            </a:r>
            <a:r>
              <a:rPr lang="en-US" sz="2000" b="1" dirty="0" err="1" smtClean="0"/>
              <a:t>résonne</a:t>
            </a:r>
            <a:r>
              <a:rPr lang="en-US" sz="2000" b="1" dirty="0" smtClean="0"/>
              <a:t> et, </a:t>
            </a:r>
            <a:r>
              <a:rPr lang="en-US" sz="2000" b="1" dirty="0" err="1" smtClean="0"/>
              <a:t>si</a:t>
            </a:r>
            <a:r>
              <a:rPr lang="en-US" sz="2000" b="1" dirty="0" smtClean="0"/>
              <a:t> </a:t>
            </a:r>
            <a:r>
              <a:rPr lang="en-US" sz="2000" b="1" dirty="0" err="1" smtClean="0"/>
              <a:t>l’on</a:t>
            </a:r>
            <a:r>
              <a:rPr lang="en-US" sz="2000" b="1" dirty="0" smtClean="0"/>
              <a:t> tend u filet </a:t>
            </a:r>
            <a:r>
              <a:rPr lang="en-US" sz="2000" b="1" dirty="0" err="1" smtClean="0"/>
              <a:t>métallique</a:t>
            </a:r>
            <a:r>
              <a:rPr lang="en-US" sz="2000" b="1" dirty="0" smtClean="0"/>
              <a:t> </a:t>
            </a:r>
            <a:r>
              <a:rPr lang="en-US" sz="2000" b="1" dirty="0" err="1" smtClean="0"/>
              <a:t>dessus</a:t>
            </a:r>
            <a:r>
              <a:rPr lang="en-US" sz="2000" b="1" dirty="0" smtClean="0"/>
              <a:t>, son timbre </a:t>
            </a:r>
            <a:r>
              <a:rPr lang="en-US" sz="2000" b="1" dirty="0" err="1" smtClean="0"/>
              <a:t>devient</a:t>
            </a:r>
            <a:r>
              <a:rPr lang="en-US" sz="2000" b="1" dirty="0" smtClean="0"/>
              <a:t> </a:t>
            </a:r>
            <a:r>
              <a:rPr lang="en-US" sz="2000" b="1" dirty="0" err="1" smtClean="0"/>
              <a:t>crépitant</a:t>
            </a:r>
            <a:r>
              <a:rPr lang="en-US" sz="2000" b="1" dirty="0" smtClean="0"/>
              <a:t>.</a:t>
            </a:r>
          </a:p>
          <a:p>
            <a:r>
              <a:rPr lang="en-US" sz="2000" b="1" dirty="0" smtClean="0"/>
              <a:t>La </a:t>
            </a:r>
            <a:r>
              <a:rPr lang="en-US" sz="2000" b="1" dirty="0" err="1" smtClean="0"/>
              <a:t>sonoritégrave</a:t>
            </a:r>
            <a:r>
              <a:rPr lang="en-US" sz="2000" b="1" dirty="0" smtClean="0"/>
              <a:t> de la </a:t>
            </a:r>
            <a:r>
              <a:rPr lang="en-US" sz="2000" b="1" dirty="0" err="1" smtClean="0"/>
              <a:t>grosse</a:t>
            </a:r>
            <a:r>
              <a:rPr lang="en-US" sz="2000" b="1" dirty="0" smtClean="0"/>
              <a:t> </a:t>
            </a:r>
            <a:r>
              <a:rPr lang="en-US" sz="2000" b="1" dirty="0" err="1" smtClean="0"/>
              <a:t>casse</a:t>
            </a:r>
            <a:r>
              <a:rPr lang="en-US" sz="2000" b="1" dirty="0" smtClean="0"/>
              <a:t> (bass drum) marque les temps forts de la </a:t>
            </a:r>
            <a:r>
              <a:rPr lang="en-US" sz="2000" b="1" dirty="0" err="1" smtClean="0"/>
              <a:t>musique</a:t>
            </a:r>
            <a:r>
              <a:rPr lang="en-US" sz="2000" b="1" dirty="0" smtClean="0"/>
              <a:t>.  Le </a:t>
            </a:r>
            <a:r>
              <a:rPr lang="en-US" sz="2000" b="1" dirty="0" err="1" smtClean="0"/>
              <a:t>batteur</a:t>
            </a:r>
            <a:r>
              <a:rPr lang="en-US" sz="2000" b="1" dirty="0" smtClean="0"/>
              <a:t> </a:t>
            </a:r>
            <a:r>
              <a:rPr lang="en-US" sz="2000" b="1" dirty="0" err="1" smtClean="0"/>
              <a:t>appuie</a:t>
            </a:r>
            <a:r>
              <a:rPr lang="en-US" sz="2000" b="1" dirty="0" smtClean="0"/>
              <a:t> du pied droit sur </a:t>
            </a:r>
            <a:r>
              <a:rPr lang="en-US" sz="2000" b="1" dirty="0" err="1" smtClean="0"/>
              <a:t>une</a:t>
            </a:r>
            <a:r>
              <a:rPr lang="en-US" sz="2000" b="1" dirty="0" smtClean="0"/>
              <a:t> </a:t>
            </a:r>
            <a:r>
              <a:rPr lang="en-US" sz="2000" b="1" dirty="0" err="1" smtClean="0"/>
              <a:t>pédale</a:t>
            </a:r>
            <a:r>
              <a:rPr lang="en-US" sz="2000" b="1" dirty="0" smtClean="0"/>
              <a:t> </a:t>
            </a:r>
            <a:r>
              <a:rPr lang="en-US" sz="2000" b="1" dirty="0" err="1" smtClean="0"/>
              <a:t>entraïnant</a:t>
            </a:r>
            <a:r>
              <a:rPr lang="en-US" sz="2000" b="1" dirty="0" smtClean="0"/>
              <a:t> </a:t>
            </a:r>
            <a:r>
              <a:rPr lang="en-US" sz="2000" b="1" dirty="0" err="1" smtClean="0"/>
              <a:t>une</a:t>
            </a:r>
            <a:r>
              <a:rPr lang="en-US" sz="2000" b="1" dirty="0" smtClean="0"/>
              <a:t> </a:t>
            </a:r>
            <a:r>
              <a:rPr lang="en-US" sz="2000" b="1" dirty="0" err="1" smtClean="0"/>
              <a:t>batte</a:t>
            </a:r>
            <a:r>
              <a:rPr lang="en-US" sz="2000" b="1" dirty="0" smtClean="0"/>
              <a:t> que </a:t>
            </a:r>
            <a:r>
              <a:rPr lang="en-US" sz="2000" b="1" dirty="0" err="1" smtClean="0"/>
              <a:t>cogne</a:t>
            </a:r>
            <a:r>
              <a:rPr lang="en-US" sz="2000" b="1" dirty="0" smtClean="0"/>
              <a:t> la </a:t>
            </a:r>
            <a:r>
              <a:rPr lang="en-US" sz="2000" b="1" dirty="0" err="1" smtClean="0"/>
              <a:t>peau</a:t>
            </a:r>
            <a:r>
              <a:rPr lang="en-US" sz="2000" b="1" dirty="0" smtClean="0"/>
              <a:t> de frappe.</a:t>
            </a:r>
          </a:p>
          <a:p>
            <a:r>
              <a:rPr lang="en-US" sz="2000" b="1" dirty="0" smtClean="0"/>
              <a:t>Le tom </a:t>
            </a:r>
            <a:r>
              <a:rPr lang="en-US" sz="2000" b="1" dirty="0" err="1" smtClean="0"/>
              <a:t>basse</a:t>
            </a:r>
            <a:r>
              <a:rPr lang="en-US" sz="2000" b="1" dirty="0" smtClean="0"/>
              <a:t> a le son le plus grave des toms avec son </a:t>
            </a:r>
            <a:r>
              <a:rPr lang="en-US" sz="2000" b="1" dirty="0" err="1" smtClean="0"/>
              <a:t>gros</a:t>
            </a:r>
            <a:r>
              <a:rPr lang="en-US" sz="2000" b="1" dirty="0" smtClean="0"/>
              <a:t> </a:t>
            </a:r>
            <a:r>
              <a:rPr lang="en-US" sz="2000" b="1" dirty="0" err="1" smtClean="0"/>
              <a:t>fūt</a:t>
            </a:r>
            <a:r>
              <a:rPr lang="en-US" sz="2000" b="1" dirty="0" smtClean="0"/>
              <a:t> </a:t>
            </a:r>
            <a:r>
              <a:rPr lang="en-US" sz="2000" b="1" dirty="0" err="1" smtClean="0"/>
              <a:t>posé</a:t>
            </a:r>
            <a:r>
              <a:rPr lang="en-US" sz="2000" b="1" dirty="0" smtClean="0"/>
              <a:t> sur 3 pied.</a:t>
            </a:r>
          </a:p>
          <a:p>
            <a:r>
              <a:rPr lang="en-US" sz="2000" b="1" dirty="0" smtClean="0"/>
              <a:t>Les </a:t>
            </a:r>
            <a:r>
              <a:rPr lang="en-US" sz="2000" b="1" dirty="0" err="1" smtClean="0"/>
              <a:t>cymbales</a:t>
            </a:r>
            <a:r>
              <a:rPr lang="en-US" sz="2000" b="1" dirty="0" smtClean="0"/>
              <a:t> </a:t>
            </a:r>
            <a:r>
              <a:rPr lang="en-US" sz="2000" b="1" dirty="0" err="1" smtClean="0"/>
              <a:t>charleston</a:t>
            </a:r>
            <a:r>
              <a:rPr lang="en-US" sz="2000" b="1" dirty="0" smtClean="0"/>
              <a:t> </a:t>
            </a:r>
            <a:r>
              <a:rPr lang="en-US" sz="2000" b="1" dirty="0" err="1" smtClean="0"/>
              <a:t>sont</a:t>
            </a:r>
            <a:r>
              <a:rPr lang="en-US" sz="2000" b="1" dirty="0" smtClean="0"/>
              <a:t> </a:t>
            </a:r>
            <a:r>
              <a:rPr lang="en-US" sz="2000" b="1" dirty="0" err="1" smtClean="0"/>
              <a:t>constituées</a:t>
            </a:r>
            <a:r>
              <a:rPr lang="en-US" sz="2000" b="1" dirty="0" smtClean="0"/>
              <a:t> de 2 </a:t>
            </a:r>
            <a:r>
              <a:rPr lang="en-US" sz="2000" b="1" dirty="0" err="1" smtClean="0"/>
              <a:t>disques</a:t>
            </a:r>
            <a:r>
              <a:rPr lang="en-US" sz="2000" b="1" dirty="0" smtClean="0"/>
              <a:t> </a:t>
            </a:r>
            <a:r>
              <a:rPr lang="en-US" sz="2000" b="1" dirty="0" err="1" smtClean="0"/>
              <a:t>métalliques</a:t>
            </a:r>
            <a:r>
              <a:rPr lang="en-US" sz="2000" b="1" dirty="0" smtClean="0"/>
              <a:t> que </a:t>
            </a:r>
            <a:r>
              <a:rPr lang="en-US" sz="2000" b="1" dirty="0" err="1" smtClean="0"/>
              <a:t>l’on</a:t>
            </a:r>
            <a:r>
              <a:rPr lang="en-US" sz="2000" b="1" dirty="0" smtClean="0"/>
              <a:t> </a:t>
            </a:r>
            <a:r>
              <a:rPr lang="en-US" sz="2000" b="1" dirty="0" err="1" smtClean="0"/>
              <a:t>entrechoque</a:t>
            </a:r>
            <a:r>
              <a:rPr lang="en-US" sz="2000" b="1" dirty="0" smtClean="0"/>
              <a:t> grâce </a:t>
            </a:r>
            <a:r>
              <a:rPr lang="en-US" sz="2000" b="1" dirty="0" err="1" smtClean="0"/>
              <a:t>à</a:t>
            </a:r>
            <a:r>
              <a:rPr lang="en-US" sz="2000" b="1" dirty="0" smtClean="0"/>
              <a:t> </a:t>
            </a:r>
            <a:r>
              <a:rPr lang="en-US" sz="2000" b="1" dirty="0" err="1" smtClean="0"/>
              <a:t>une</a:t>
            </a:r>
            <a:r>
              <a:rPr lang="en-US" sz="2000" b="1" dirty="0" smtClean="0"/>
              <a:t> </a:t>
            </a:r>
            <a:r>
              <a:rPr lang="en-US" sz="2000" b="1" dirty="0" err="1" smtClean="0"/>
              <a:t>pédale</a:t>
            </a:r>
            <a:r>
              <a:rPr lang="en-US" sz="2000" b="1" dirty="0" smtClean="0"/>
              <a:t> </a:t>
            </a:r>
            <a:r>
              <a:rPr lang="en-US" sz="2000" b="1" dirty="0" err="1" smtClean="0"/>
              <a:t>ou</a:t>
            </a:r>
            <a:r>
              <a:rPr lang="en-US" sz="2000" b="1" dirty="0" smtClean="0"/>
              <a:t> que </a:t>
            </a:r>
            <a:r>
              <a:rPr lang="en-US" sz="2000" b="1" dirty="0" err="1" smtClean="0"/>
              <a:t>l’on</a:t>
            </a:r>
            <a:r>
              <a:rPr lang="en-US" sz="2000" b="1" dirty="0" smtClean="0"/>
              <a:t> frappe </a:t>
            </a:r>
            <a:r>
              <a:rPr lang="en-US" sz="2000" b="1" dirty="0" err="1" smtClean="0"/>
              <a:t>à</a:t>
            </a:r>
            <a:r>
              <a:rPr lang="en-US" sz="2000" b="1" dirty="0" smtClean="0"/>
              <a:t> la baguette.  </a:t>
            </a:r>
          </a:p>
          <a:p>
            <a:r>
              <a:rPr lang="en-US" sz="2000" b="1" dirty="0" smtClean="0"/>
              <a:t>Le </a:t>
            </a:r>
            <a:r>
              <a:rPr lang="en-US" sz="2000" b="1" dirty="0" err="1" smtClean="0"/>
              <a:t>cymbale</a:t>
            </a:r>
            <a:r>
              <a:rPr lang="en-US" sz="2000" b="1" dirty="0" smtClean="0"/>
              <a:t> crash </a:t>
            </a:r>
            <a:r>
              <a:rPr lang="en-US" sz="2000" b="1" dirty="0" err="1" smtClean="0"/>
              <a:t>sert</a:t>
            </a:r>
            <a:r>
              <a:rPr lang="en-US" sz="2000" b="1" dirty="0" smtClean="0"/>
              <a:t> </a:t>
            </a:r>
            <a:r>
              <a:rPr lang="en-US" sz="2000" b="1" dirty="0" err="1" smtClean="0"/>
              <a:t>à</a:t>
            </a:r>
            <a:r>
              <a:rPr lang="en-US" sz="2000" b="1" dirty="0" smtClean="0"/>
              <a:t> </a:t>
            </a:r>
            <a:r>
              <a:rPr lang="en-US" sz="2000" b="1" dirty="0" err="1" smtClean="0"/>
              <a:t>marquer</a:t>
            </a:r>
            <a:r>
              <a:rPr lang="en-US" sz="2000" b="1" dirty="0" smtClean="0"/>
              <a:t> un </a:t>
            </a:r>
            <a:r>
              <a:rPr lang="en-US" sz="2000" b="1" dirty="0" err="1" smtClean="0"/>
              <a:t>changement</a:t>
            </a:r>
            <a:r>
              <a:rPr lang="en-US" sz="2000" b="1" dirty="0" smtClean="0"/>
              <a:t> </a:t>
            </a:r>
            <a:r>
              <a:rPr lang="en-US" sz="2000" b="1" dirty="0" err="1" smtClean="0"/>
              <a:t>dans</a:t>
            </a:r>
            <a:r>
              <a:rPr lang="en-US" sz="2000" b="1" dirty="0" smtClean="0"/>
              <a:t> le </a:t>
            </a:r>
            <a:r>
              <a:rPr lang="en-US" sz="2000" b="1" dirty="0" err="1" smtClean="0"/>
              <a:t>morcequ</a:t>
            </a:r>
            <a:r>
              <a:rPr lang="en-US" sz="2000" b="1" dirty="0" smtClean="0"/>
              <a:t> avec un son </a:t>
            </a:r>
            <a:r>
              <a:rPr lang="en-US" sz="2000" b="1" dirty="0" err="1" smtClean="0"/>
              <a:t>comme</a:t>
            </a:r>
            <a:r>
              <a:rPr lang="en-US" sz="2000" b="1" dirty="0" smtClean="0"/>
              <a:t> </a:t>
            </a:r>
            <a:r>
              <a:rPr lang="en-US" sz="2000" b="1" dirty="0" err="1" smtClean="0"/>
              <a:t>celui</a:t>
            </a:r>
            <a:r>
              <a:rPr lang="en-US" sz="2000" b="1" dirty="0" smtClean="0"/>
              <a:t> du vent </a:t>
            </a:r>
            <a:r>
              <a:rPr lang="en-US" sz="2000" b="1" dirty="0" err="1" smtClean="0"/>
              <a:t>ou</a:t>
            </a:r>
            <a:r>
              <a:rPr lang="en-US" sz="2000" b="1" dirty="0" smtClean="0"/>
              <a:t> de la </a:t>
            </a:r>
            <a:r>
              <a:rPr lang="en-US" sz="2000" b="1" dirty="0" err="1" smtClean="0"/>
              <a:t>mer</a:t>
            </a:r>
            <a:endParaRPr lang="en-US" sz="2000" b="1" dirty="0" smtClean="0"/>
          </a:p>
          <a:p>
            <a:r>
              <a:rPr lang="en-US" sz="2000" b="1" dirty="0" smtClean="0"/>
              <a:t>Les toms </a:t>
            </a:r>
            <a:r>
              <a:rPr lang="en-US" sz="2000" b="1" dirty="0" err="1" smtClean="0"/>
              <a:t>peuvent</a:t>
            </a:r>
            <a:r>
              <a:rPr lang="en-US" sz="2000" b="1" dirty="0" smtClean="0"/>
              <a:t> </a:t>
            </a:r>
            <a:r>
              <a:rPr lang="en-US" sz="2000" b="1" dirty="0" err="1" smtClean="0"/>
              <a:t>être</a:t>
            </a:r>
            <a:r>
              <a:rPr lang="en-US" sz="2000" b="1" dirty="0" smtClean="0"/>
              <a:t> </a:t>
            </a:r>
            <a:r>
              <a:rPr lang="en-US" sz="2000" b="1" dirty="0" err="1" smtClean="0"/>
              <a:t>frappés</a:t>
            </a:r>
            <a:r>
              <a:rPr lang="en-US" sz="2000" b="1" dirty="0" smtClean="0"/>
              <a:t> </a:t>
            </a:r>
            <a:r>
              <a:rPr lang="en-US" sz="2000" b="1" dirty="0" err="1" smtClean="0"/>
              <a:t>à</a:t>
            </a:r>
            <a:r>
              <a:rPr lang="en-US" sz="2000" b="1" dirty="0" smtClean="0"/>
              <a:t> la main, avec des </a:t>
            </a:r>
            <a:r>
              <a:rPr lang="en-US" sz="2000" b="1" dirty="0" err="1" smtClean="0"/>
              <a:t>mailloches</a:t>
            </a:r>
            <a:r>
              <a:rPr lang="en-US" sz="2000" b="1" dirty="0" smtClean="0"/>
              <a:t> </a:t>
            </a:r>
            <a:r>
              <a:rPr lang="en-US" sz="2000" b="1" dirty="0" err="1" smtClean="0"/>
              <a:t>ou</a:t>
            </a:r>
            <a:r>
              <a:rPr lang="en-US" sz="2000" b="1" dirty="0" smtClean="0"/>
              <a:t> </a:t>
            </a:r>
            <a:r>
              <a:rPr lang="en-US" sz="2000" b="1" dirty="0" err="1" smtClean="0"/>
              <a:t>es</a:t>
            </a:r>
            <a:r>
              <a:rPr lang="en-US" sz="2000" b="1" dirty="0" smtClean="0"/>
              <a:t> baguettes pour </a:t>
            </a:r>
            <a:r>
              <a:rPr lang="en-US" sz="2000" b="1" dirty="0" err="1" smtClean="0"/>
              <a:t>varier</a:t>
            </a:r>
            <a:r>
              <a:rPr lang="en-US" sz="2000" b="1" dirty="0" smtClean="0"/>
              <a:t> le son.  Ce </a:t>
            </a:r>
            <a:r>
              <a:rPr lang="en-US" sz="2000" b="1" dirty="0" err="1" smtClean="0"/>
              <a:t>sont</a:t>
            </a:r>
            <a:r>
              <a:rPr lang="en-US" sz="2000" b="1" dirty="0" smtClean="0"/>
              <a:t> </a:t>
            </a:r>
            <a:r>
              <a:rPr lang="en-US" sz="2000" b="1" dirty="0" err="1" smtClean="0"/>
              <a:t>fixés</a:t>
            </a:r>
            <a:r>
              <a:rPr lang="en-US" sz="2000" b="1" dirty="0" smtClean="0"/>
              <a:t> </a:t>
            </a:r>
            <a:r>
              <a:rPr lang="en-US" sz="2000" b="1" dirty="0" err="1" smtClean="0"/>
              <a:t>à</a:t>
            </a:r>
            <a:r>
              <a:rPr lang="en-US" sz="2000" b="1" dirty="0" smtClean="0"/>
              <a:t> la </a:t>
            </a:r>
            <a:r>
              <a:rPr lang="en-US" sz="2000" b="1" dirty="0" err="1" smtClean="0"/>
              <a:t>grosse</a:t>
            </a:r>
            <a:r>
              <a:rPr lang="en-US" sz="2000" b="1" dirty="0" smtClean="0"/>
              <a:t> </a:t>
            </a:r>
            <a:r>
              <a:rPr lang="en-US" sz="2000" b="1" dirty="0" err="1" smtClean="0"/>
              <a:t>caisse</a:t>
            </a:r>
            <a:r>
              <a:rPr lang="en-US" sz="2000" b="1" dirty="0" smtClean="0"/>
              <a:t>.  </a:t>
            </a:r>
          </a:p>
          <a:p>
            <a:r>
              <a:rPr lang="en-US" sz="2000" b="1" dirty="0" smtClean="0"/>
              <a:t>La </a:t>
            </a:r>
            <a:r>
              <a:rPr lang="en-US" sz="2000" b="1" dirty="0" err="1" smtClean="0"/>
              <a:t>cymbale</a:t>
            </a:r>
            <a:r>
              <a:rPr lang="en-US" sz="2000" b="1" dirty="0" smtClean="0"/>
              <a:t> ride </a:t>
            </a:r>
            <a:r>
              <a:rPr lang="en-US" sz="2000" b="1" dirty="0" err="1" smtClean="0"/>
              <a:t>accompagne</a:t>
            </a:r>
            <a:r>
              <a:rPr lang="en-US" sz="2000" b="1" dirty="0" smtClean="0"/>
              <a:t> tout le </a:t>
            </a:r>
            <a:r>
              <a:rPr lang="en-US" sz="2000" b="1" dirty="0" err="1" smtClean="0"/>
              <a:t>rythme</a:t>
            </a:r>
            <a:r>
              <a:rPr lang="en-US" sz="2000" b="1" dirty="0" smtClean="0"/>
              <a:t>.  On </a:t>
            </a:r>
            <a:r>
              <a:rPr lang="en-US" sz="2000" b="1" dirty="0" err="1" smtClean="0"/>
              <a:t>en</a:t>
            </a:r>
            <a:r>
              <a:rPr lang="en-US" sz="2000" b="1" dirty="0" smtClean="0"/>
              <a:t> </a:t>
            </a:r>
            <a:r>
              <a:rPr lang="en-US" sz="2000" b="1" dirty="0" err="1" smtClean="0"/>
              <a:t>joue</a:t>
            </a:r>
            <a:r>
              <a:rPr lang="en-US" sz="2000" b="1" dirty="0" smtClean="0"/>
              <a:t> de la main </a:t>
            </a:r>
            <a:r>
              <a:rPr lang="en-US" sz="2000" b="1" dirty="0" err="1" smtClean="0"/>
              <a:t>droite</a:t>
            </a:r>
            <a:r>
              <a:rPr lang="en-US" sz="2000" b="1" dirty="0" smtClean="0"/>
              <a:t>, </a:t>
            </a:r>
            <a:r>
              <a:rPr lang="en-US" sz="2000" b="1" dirty="0" err="1" smtClean="0"/>
              <a:t>à</a:t>
            </a:r>
            <a:r>
              <a:rPr lang="en-US" sz="2000" b="1" dirty="0" smtClean="0"/>
              <a:t> la </a:t>
            </a:r>
            <a:r>
              <a:rPr lang="en-US" sz="2000" b="1" dirty="0" err="1" smtClean="0"/>
              <a:t>bagette</a:t>
            </a:r>
            <a:r>
              <a:rPr lang="en-US" sz="2000" b="1" dirty="0" smtClean="0"/>
              <a:t>.</a:t>
            </a:r>
          </a:p>
          <a:p>
            <a:endParaRPr lang="en-US" sz="2000" b="1" dirty="0" smtClean="0"/>
          </a:p>
          <a:p>
            <a:endParaRPr lang="en-US" sz="2000" b="1" dirty="0" smtClean="0"/>
          </a:p>
        </p:txBody>
      </p:sp>
    </p:spTree>
    <p:extLst>
      <p:ext uri="{BB962C8B-B14F-4D97-AF65-F5344CB8AC3E}">
        <p14:creationId xmlns:p14="http://schemas.microsoft.com/office/powerpoint/2010/main" val="117864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21"/>
            <a:ext cx="10515600" cy="853439"/>
          </a:xfrm>
        </p:spPr>
        <p:txBody>
          <a:bodyPr/>
          <a:lstStyle/>
          <a:p>
            <a:r>
              <a:rPr lang="en-US" b="1" u="sng" dirty="0" smtClean="0">
                <a:latin typeface="+mn-lt"/>
              </a:rPr>
              <a:t>La </a:t>
            </a:r>
            <a:r>
              <a:rPr lang="en-US" b="1" u="sng" dirty="0" err="1" smtClean="0">
                <a:latin typeface="+mn-lt"/>
              </a:rPr>
              <a:t>Famille</a:t>
            </a:r>
            <a:r>
              <a:rPr lang="en-US" b="1" u="sng" dirty="0" smtClean="0">
                <a:latin typeface="+mn-lt"/>
              </a:rPr>
              <a:t> des Tambours</a:t>
            </a:r>
            <a:endParaRPr lang="en-US" b="1" u="sng" dirty="0">
              <a:latin typeface="+mn-lt"/>
            </a:endParaRPr>
          </a:p>
        </p:txBody>
      </p:sp>
      <p:sp>
        <p:nvSpPr>
          <p:cNvPr id="3" name="Content Placeholder 2"/>
          <p:cNvSpPr>
            <a:spLocks noGrp="1"/>
          </p:cNvSpPr>
          <p:nvPr>
            <p:ph idx="1"/>
          </p:nvPr>
        </p:nvSpPr>
        <p:spPr>
          <a:xfrm>
            <a:off x="838200" y="807720"/>
            <a:ext cx="10515600" cy="5897879"/>
          </a:xfrm>
        </p:spPr>
        <p:txBody>
          <a:bodyPr>
            <a:noAutofit/>
          </a:bodyPr>
          <a:lstStyle/>
          <a:p>
            <a:r>
              <a:rPr lang="en-US" sz="2400" b="1" dirty="0" smtClean="0"/>
              <a:t>Les tambours </a:t>
            </a:r>
            <a:r>
              <a:rPr lang="en-US" sz="2400" b="1" dirty="0" err="1" smtClean="0"/>
              <a:t>sont</a:t>
            </a:r>
            <a:r>
              <a:rPr lang="en-US" sz="2400" b="1" dirty="0" smtClean="0"/>
              <a:t> des percussions </a:t>
            </a:r>
            <a:r>
              <a:rPr lang="en-US" sz="2400" b="1" dirty="0" err="1" smtClean="0"/>
              <a:t>à</a:t>
            </a:r>
            <a:r>
              <a:rPr lang="en-US" sz="2400" b="1" dirty="0" smtClean="0"/>
              <a:t> membrane, </a:t>
            </a:r>
            <a:r>
              <a:rPr lang="en-US" sz="2400" b="1" dirty="0" err="1" smtClean="0"/>
              <a:t>c’est</a:t>
            </a:r>
            <a:r>
              <a:rPr lang="en-US" sz="2400" b="1" dirty="0" smtClean="0"/>
              <a:t>-</a:t>
            </a:r>
            <a:r>
              <a:rPr lang="en-US" sz="2400" b="1" dirty="0" err="1" smtClean="0"/>
              <a:t>à</a:t>
            </a:r>
            <a:r>
              <a:rPr lang="en-US" sz="2400" b="1" dirty="0" smtClean="0"/>
              <a:t>-dire </a:t>
            </a:r>
            <a:r>
              <a:rPr lang="en-US" sz="2400" b="1" dirty="0" err="1" smtClean="0"/>
              <a:t>à</a:t>
            </a:r>
            <a:r>
              <a:rPr lang="en-US" sz="2400" b="1" dirty="0" smtClean="0"/>
              <a:t> </a:t>
            </a:r>
            <a:r>
              <a:rPr lang="en-US" sz="2400" b="1" dirty="0" err="1" smtClean="0"/>
              <a:t>peau</a:t>
            </a:r>
            <a:r>
              <a:rPr lang="en-US" sz="2400" b="1" dirty="0" smtClean="0"/>
              <a:t>, que </a:t>
            </a:r>
            <a:r>
              <a:rPr lang="en-US" sz="2400" b="1" dirty="0" err="1" smtClean="0"/>
              <a:t>l’on</a:t>
            </a:r>
            <a:r>
              <a:rPr lang="en-US" sz="2400" b="1" dirty="0" smtClean="0"/>
              <a:t> frappe avec la main </a:t>
            </a:r>
            <a:r>
              <a:rPr lang="en-US" sz="2400" b="1" dirty="0" err="1" smtClean="0"/>
              <a:t>ou</a:t>
            </a:r>
            <a:r>
              <a:rPr lang="en-US" sz="2400" b="1" dirty="0" smtClean="0"/>
              <a:t> avec un </a:t>
            </a:r>
            <a:r>
              <a:rPr lang="en-US" sz="2400" b="1" dirty="0" err="1" smtClean="0"/>
              <a:t>ustensile</a:t>
            </a:r>
            <a:r>
              <a:rPr lang="en-US" sz="2400" b="1" dirty="0" smtClean="0"/>
              <a:t>.</a:t>
            </a:r>
          </a:p>
          <a:p>
            <a:r>
              <a:rPr lang="en-US" sz="2400" b="1" dirty="0" smtClean="0"/>
              <a:t>Le </a:t>
            </a:r>
            <a:r>
              <a:rPr lang="en-US" sz="2400" b="1" dirty="0" err="1" smtClean="0"/>
              <a:t>tabla</a:t>
            </a:r>
            <a:r>
              <a:rPr lang="en-US" sz="2400" b="1" dirty="0" smtClean="0"/>
              <a:t> (</a:t>
            </a:r>
            <a:r>
              <a:rPr lang="en-US" sz="2400" b="1" dirty="0" err="1" smtClean="0"/>
              <a:t>indienne</a:t>
            </a:r>
            <a:r>
              <a:rPr lang="en-US" sz="2400" b="1" dirty="0" smtClean="0"/>
              <a:t>) – Avec </a:t>
            </a:r>
            <a:r>
              <a:rPr lang="en-US" sz="2400" b="1" dirty="0" err="1" smtClean="0"/>
              <a:t>cette</a:t>
            </a:r>
            <a:r>
              <a:rPr lang="en-US" sz="2400" b="1" dirty="0" smtClean="0"/>
              <a:t> </a:t>
            </a:r>
            <a:r>
              <a:rPr lang="en-US" sz="2400" b="1" dirty="0" err="1" smtClean="0"/>
              <a:t>paire</a:t>
            </a:r>
            <a:r>
              <a:rPr lang="en-US" sz="2400" b="1" dirty="0" smtClean="0"/>
              <a:t> de tambours, le grave </a:t>
            </a:r>
            <a:r>
              <a:rPr lang="en-US" sz="2400" b="1" dirty="0" err="1" smtClean="0"/>
              <a:t>est</a:t>
            </a:r>
            <a:r>
              <a:rPr lang="en-US" sz="2400" b="1" dirty="0" smtClean="0"/>
              <a:t> </a:t>
            </a:r>
            <a:r>
              <a:rPr lang="en-US" sz="2400" b="1" dirty="0" err="1" smtClean="0"/>
              <a:t>joué</a:t>
            </a:r>
            <a:r>
              <a:rPr lang="en-US" sz="2400" b="1" dirty="0" smtClean="0"/>
              <a:t> par la main gauche, </a:t>
            </a:r>
            <a:r>
              <a:rPr lang="en-US" sz="2400" b="1" dirty="0" err="1" smtClean="0"/>
              <a:t>l’aigu</a:t>
            </a:r>
            <a:r>
              <a:rPr lang="en-US" sz="2400" b="1" dirty="0" smtClean="0"/>
              <a:t> par la </a:t>
            </a:r>
            <a:r>
              <a:rPr lang="en-US" sz="2400" b="1" dirty="0" err="1" smtClean="0"/>
              <a:t>droite</a:t>
            </a:r>
            <a:r>
              <a:rPr lang="en-US" sz="2400" b="1" dirty="0" smtClean="0"/>
              <a:t>.</a:t>
            </a:r>
          </a:p>
          <a:p>
            <a:r>
              <a:rPr lang="en-US" sz="2400" b="1" dirty="0" smtClean="0"/>
              <a:t>Le bongo –Le plus petit  de la </a:t>
            </a:r>
            <a:r>
              <a:rPr lang="en-US" sz="2400" b="1" dirty="0" err="1" smtClean="0"/>
              <a:t>famille</a:t>
            </a:r>
            <a:r>
              <a:rPr lang="en-US" sz="2400" b="1" dirty="0" smtClean="0"/>
              <a:t>  </a:t>
            </a:r>
            <a:r>
              <a:rPr lang="en-US" sz="2400" b="1" dirty="0" err="1" smtClean="0"/>
              <a:t>mais</a:t>
            </a:r>
            <a:r>
              <a:rPr lang="en-US" sz="2400" b="1" dirty="0" smtClean="0"/>
              <a:t> </a:t>
            </a:r>
            <a:r>
              <a:rPr lang="en-US" sz="2400" b="1" dirty="0" err="1" smtClean="0"/>
              <a:t>il</a:t>
            </a:r>
            <a:r>
              <a:rPr lang="en-US" sz="2400" b="1" dirty="0"/>
              <a:t> </a:t>
            </a:r>
            <a:r>
              <a:rPr lang="en-US" sz="2400" b="1" dirty="0" smtClean="0"/>
              <a:t>y a le plus grand bongos </a:t>
            </a:r>
            <a:r>
              <a:rPr lang="en-US" sz="2400" b="1" dirty="0" err="1" smtClean="0"/>
              <a:t>aussi</a:t>
            </a:r>
            <a:endParaRPr lang="en-US" sz="2400" b="1" dirty="0" smtClean="0"/>
          </a:p>
          <a:p>
            <a:r>
              <a:rPr lang="en-US" sz="2400" b="1" dirty="0" smtClean="0"/>
              <a:t>Le </a:t>
            </a:r>
            <a:r>
              <a:rPr lang="en-US" sz="2400" b="1" dirty="0" err="1" smtClean="0"/>
              <a:t>djembés</a:t>
            </a:r>
            <a:r>
              <a:rPr lang="en-US" sz="2400" b="1" dirty="0"/>
              <a:t> </a:t>
            </a:r>
            <a:r>
              <a:rPr lang="en-US" sz="2400" b="1" dirty="0" smtClean="0"/>
              <a:t>–</a:t>
            </a:r>
            <a:r>
              <a:rPr lang="en-US" sz="2400" b="1" dirty="0" err="1" smtClean="0"/>
              <a:t>Ils</a:t>
            </a:r>
            <a:r>
              <a:rPr lang="en-US" sz="2400" b="1" dirty="0" smtClean="0"/>
              <a:t> </a:t>
            </a:r>
            <a:r>
              <a:rPr lang="en-US" sz="2400" b="1" dirty="0" err="1" smtClean="0"/>
              <a:t>ont</a:t>
            </a:r>
            <a:r>
              <a:rPr lang="en-US" sz="2400" b="1" dirty="0" smtClean="0"/>
              <a:t> </a:t>
            </a:r>
            <a:r>
              <a:rPr lang="en-US" sz="2400" b="1" dirty="0" err="1" smtClean="0"/>
              <a:t>séduit</a:t>
            </a:r>
            <a:r>
              <a:rPr lang="en-US" sz="2400" b="1" dirty="0" smtClean="0"/>
              <a:t> le monde par </a:t>
            </a:r>
            <a:r>
              <a:rPr lang="en-US" sz="2400" b="1" dirty="0" err="1" smtClean="0"/>
              <a:t>leurs</a:t>
            </a:r>
            <a:r>
              <a:rPr lang="en-US" sz="2400" b="1" dirty="0" smtClean="0"/>
              <a:t> sons </a:t>
            </a:r>
            <a:r>
              <a:rPr lang="en-US" sz="2400" b="1" dirty="0" err="1" smtClean="0"/>
              <a:t>variés</a:t>
            </a:r>
            <a:r>
              <a:rPr lang="en-US" sz="2400" b="1" dirty="0" smtClean="0"/>
              <a:t> et </a:t>
            </a:r>
            <a:r>
              <a:rPr lang="en-US" sz="2400" b="1" dirty="0" err="1" smtClean="0"/>
              <a:t>ils</a:t>
            </a:r>
            <a:r>
              <a:rPr lang="en-US" sz="2400" b="1" dirty="0" smtClean="0"/>
              <a:t> </a:t>
            </a:r>
            <a:r>
              <a:rPr lang="en-US" sz="2400" b="1" dirty="0" err="1" smtClean="0"/>
              <a:t>ont</a:t>
            </a:r>
            <a:r>
              <a:rPr lang="en-US" sz="2400" b="1" dirty="0" smtClean="0"/>
              <a:t> </a:t>
            </a:r>
            <a:r>
              <a:rPr lang="en-US" sz="2400" b="1" dirty="0" err="1" smtClean="0"/>
              <a:t>venus</a:t>
            </a:r>
            <a:r>
              <a:rPr lang="en-US" sz="2400" b="1" dirty="0" smtClean="0"/>
              <a:t> </a:t>
            </a:r>
            <a:r>
              <a:rPr lang="en-US" sz="2400" b="1" dirty="0" err="1" smtClean="0"/>
              <a:t>d’Afrique</a:t>
            </a:r>
            <a:r>
              <a:rPr lang="en-US" sz="2400" b="1" dirty="0" smtClean="0"/>
              <a:t>.</a:t>
            </a:r>
          </a:p>
          <a:p>
            <a:r>
              <a:rPr lang="en-US" sz="2400" b="1" dirty="0" smtClean="0"/>
              <a:t>Le </a:t>
            </a:r>
            <a:r>
              <a:rPr lang="en-US" sz="2400" b="1" dirty="0" err="1" smtClean="0"/>
              <a:t>derbouka</a:t>
            </a:r>
            <a:r>
              <a:rPr lang="en-US" sz="2400" b="1" dirty="0" smtClean="0"/>
              <a:t> -</a:t>
            </a:r>
            <a:r>
              <a:rPr lang="en-US" sz="2400" b="1" dirty="0" err="1" smtClean="0"/>
              <a:t>C’est</a:t>
            </a:r>
            <a:r>
              <a:rPr lang="en-US" sz="2400" b="1" dirty="0" smtClean="0"/>
              <a:t> le tambour oriental type avec son corps de </a:t>
            </a:r>
            <a:r>
              <a:rPr lang="en-US" sz="2400" b="1" dirty="0" err="1" smtClean="0"/>
              <a:t>cuivre</a:t>
            </a:r>
            <a:r>
              <a:rPr lang="en-US" sz="2400" b="1" dirty="0" smtClean="0"/>
              <a:t> </a:t>
            </a:r>
            <a:r>
              <a:rPr lang="en-US" sz="2400" b="1" dirty="0" err="1" smtClean="0"/>
              <a:t>ou</a:t>
            </a:r>
            <a:r>
              <a:rPr lang="en-US" sz="2400" b="1" dirty="0" smtClean="0"/>
              <a:t> </a:t>
            </a:r>
            <a:r>
              <a:rPr lang="en-US" sz="2400" b="1" dirty="0" err="1" smtClean="0"/>
              <a:t>d’aluminium</a:t>
            </a:r>
            <a:r>
              <a:rPr lang="en-US" sz="2400" b="1" dirty="0" smtClean="0"/>
              <a:t> </a:t>
            </a:r>
            <a:r>
              <a:rPr lang="en-US" sz="2400" b="1" dirty="0" err="1" smtClean="0"/>
              <a:t>ciselés</a:t>
            </a:r>
            <a:r>
              <a:rPr lang="en-US" sz="2400" b="1" dirty="0" smtClean="0"/>
              <a:t>.</a:t>
            </a:r>
          </a:p>
          <a:p>
            <a:r>
              <a:rPr lang="en-US" sz="2400" b="1" dirty="0" smtClean="0"/>
              <a:t>Les </a:t>
            </a:r>
            <a:r>
              <a:rPr lang="en-US" sz="2400" b="1" dirty="0" err="1" smtClean="0"/>
              <a:t>congos</a:t>
            </a:r>
            <a:r>
              <a:rPr lang="en-US" sz="2400" b="1" dirty="0" smtClean="0"/>
              <a:t>- Ce </a:t>
            </a:r>
            <a:r>
              <a:rPr lang="en-US" sz="2400" b="1" dirty="0" err="1" smtClean="0"/>
              <a:t>sont</a:t>
            </a:r>
            <a:r>
              <a:rPr lang="en-US" sz="2400" b="1" dirty="0" smtClean="0"/>
              <a:t> </a:t>
            </a:r>
            <a:r>
              <a:rPr lang="en-US" sz="2400" b="1" dirty="0" err="1" smtClean="0"/>
              <a:t>elles</a:t>
            </a:r>
            <a:r>
              <a:rPr lang="en-US" sz="2400" b="1" dirty="0" smtClean="0"/>
              <a:t> qui </a:t>
            </a:r>
            <a:r>
              <a:rPr lang="en-US" sz="2400" b="1" dirty="0" err="1" smtClean="0"/>
              <a:t>donnent</a:t>
            </a:r>
            <a:r>
              <a:rPr lang="en-US" sz="2400" b="1" dirty="0" smtClean="0"/>
              <a:t> le son de la salsa</a:t>
            </a:r>
          </a:p>
          <a:p>
            <a:r>
              <a:rPr lang="en-US" sz="2400" b="1" dirty="0" smtClean="0"/>
              <a:t>La timbale (timpani)– La </a:t>
            </a:r>
            <a:r>
              <a:rPr lang="en-US" sz="2400" b="1" dirty="0" err="1" smtClean="0"/>
              <a:t>peau</a:t>
            </a:r>
            <a:r>
              <a:rPr lang="en-US" sz="2400" b="1" dirty="0" smtClean="0"/>
              <a:t> </a:t>
            </a:r>
            <a:r>
              <a:rPr lang="en-US" sz="2400" b="1" dirty="0" err="1" smtClean="0"/>
              <a:t>est</a:t>
            </a:r>
            <a:r>
              <a:rPr lang="en-US" sz="2400" b="1" dirty="0" smtClean="0"/>
              <a:t> </a:t>
            </a:r>
            <a:r>
              <a:rPr lang="en-US" sz="2400" b="1" dirty="0" err="1" smtClean="0"/>
              <a:t>fixée</a:t>
            </a:r>
            <a:r>
              <a:rPr lang="en-US" sz="2400" b="1" dirty="0" smtClean="0"/>
              <a:t> sur </a:t>
            </a:r>
            <a:r>
              <a:rPr lang="en-US" sz="2400" b="1" dirty="0" err="1" smtClean="0"/>
              <a:t>une</a:t>
            </a:r>
            <a:r>
              <a:rPr lang="en-US" sz="2400" b="1" dirty="0" smtClean="0"/>
              <a:t> </a:t>
            </a:r>
            <a:r>
              <a:rPr lang="en-US" sz="2400" b="1" dirty="0" err="1" smtClean="0"/>
              <a:t>caisse</a:t>
            </a:r>
            <a:r>
              <a:rPr lang="en-US" sz="2400" b="1" dirty="0" smtClean="0"/>
              <a:t> de </a:t>
            </a:r>
            <a:r>
              <a:rPr lang="en-US" sz="2400" b="1" dirty="0" err="1" smtClean="0"/>
              <a:t>cuivre</a:t>
            </a:r>
            <a:r>
              <a:rPr lang="en-US" sz="2400" b="1" dirty="0" smtClean="0"/>
              <a:t> </a:t>
            </a:r>
            <a:r>
              <a:rPr lang="en-US" sz="2400" b="1" dirty="0" err="1" smtClean="0"/>
              <a:t>en</a:t>
            </a:r>
            <a:r>
              <a:rPr lang="en-US" sz="2400" b="1" dirty="0" smtClean="0"/>
              <a:t> </a:t>
            </a:r>
            <a:r>
              <a:rPr lang="en-US" sz="2400" b="1" dirty="0" err="1" smtClean="0"/>
              <a:t>forme</a:t>
            </a:r>
            <a:r>
              <a:rPr lang="en-US" sz="2400" b="1" dirty="0" smtClean="0"/>
              <a:t> de </a:t>
            </a:r>
            <a:r>
              <a:rPr lang="en-US" sz="2400" b="1" dirty="0" err="1" smtClean="0"/>
              <a:t>bol.</a:t>
            </a:r>
            <a:r>
              <a:rPr lang="en-US" sz="2400" b="1" dirty="0" smtClean="0"/>
              <a:t>  </a:t>
            </a:r>
            <a:r>
              <a:rPr lang="en-US" sz="2400" b="1" dirty="0" err="1" smtClean="0"/>
              <a:t>C’es</a:t>
            </a:r>
            <a:r>
              <a:rPr lang="en-US" sz="2400" b="1" dirty="0" smtClean="0"/>
              <a:t> la </a:t>
            </a:r>
            <a:r>
              <a:rPr lang="en-US" sz="2400" b="1" dirty="0" err="1" smtClean="0"/>
              <a:t>seul</a:t>
            </a:r>
            <a:r>
              <a:rPr lang="en-US" sz="2400" b="1" dirty="0" smtClean="0"/>
              <a:t> percussion </a:t>
            </a:r>
            <a:r>
              <a:rPr lang="en-US" sz="2400" b="1" dirty="0" err="1" smtClean="0"/>
              <a:t>à</a:t>
            </a:r>
            <a:r>
              <a:rPr lang="en-US" sz="2400" b="1" dirty="0" smtClean="0"/>
              <a:t> membrane qui a </a:t>
            </a:r>
            <a:r>
              <a:rPr lang="en-US" sz="2400" b="1" dirty="0" err="1" smtClean="0"/>
              <a:t>une</a:t>
            </a:r>
            <a:r>
              <a:rPr lang="en-US" sz="2400" b="1" dirty="0" smtClean="0"/>
              <a:t> note </a:t>
            </a:r>
            <a:r>
              <a:rPr lang="en-US" sz="2400" b="1" dirty="0" err="1" smtClean="0"/>
              <a:t>précise</a:t>
            </a:r>
            <a:r>
              <a:rPr lang="en-US" sz="2400" b="1" dirty="0" smtClean="0"/>
              <a:t>.</a:t>
            </a:r>
          </a:p>
          <a:p>
            <a:r>
              <a:rPr lang="en-US" sz="2400" b="1" dirty="0" smtClean="0"/>
              <a:t>Les tambours sur cadre –Le </a:t>
            </a:r>
            <a:r>
              <a:rPr lang="en-US" sz="2400" b="1" dirty="0" err="1" smtClean="0"/>
              <a:t>bodhran</a:t>
            </a:r>
            <a:r>
              <a:rPr lang="en-US" sz="2400" b="1" dirty="0" smtClean="0"/>
              <a:t> </a:t>
            </a:r>
            <a:r>
              <a:rPr lang="en-US" sz="2400" b="1" dirty="0" err="1" smtClean="0"/>
              <a:t>irlandais</a:t>
            </a:r>
            <a:r>
              <a:rPr lang="en-US" sz="2400" b="1" dirty="0" smtClean="0"/>
              <a:t> </a:t>
            </a:r>
            <a:r>
              <a:rPr lang="en-US" sz="2400" b="1" dirty="0" err="1" smtClean="0"/>
              <a:t>chante</a:t>
            </a:r>
            <a:r>
              <a:rPr lang="en-US" sz="2400" b="1" dirty="0" smtClean="0"/>
              <a:t> des sons </a:t>
            </a:r>
            <a:r>
              <a:rPr lang="en-US" sz="2400" b="1" dirty="0" err="1" smtClean="0"/>
              <a:t>nuancés</a:t>
            </a:r>
            <a:r>
              <a:rPr lang="en-US" sz="2400" b="1" dirty="0" smtClean="0"/>
              <a:t> sous les coups d’un </a:t>
            </a:r>
            <a:r>
              <a:rPr lang="en-US" sz="2400" b="1" dirty="0" err="1" smtClean="0"/>
              <a:t>maillet</a:t>
            </a:r>
            <a:r>
              <a:rPr lang="en-US" sz="2400" b="1" dirty="0" smtClean="0"/>
              <a:t>.  Le </a:t>
            </a:r>
            <a:r>
              <a:rPr lang="en-US" sz="2400" b="1" dirty="0" err="1" smtClean="0"/>
              <a:t>bendir</a:t>
            </a:r>
            <a:r>
              <a:rPr lang="en-US" sz="2400" b="1" dirty="0"/>
              <a:t> </a:t>
            </a:r>
            <a:r>
              <a:rPr lang="en-US" sz="2400" b="1" dirty="0" smtClean="0"/>
              <a:t>a </a:t>
            </a:r>
            <a:r>
              <a:rPr lang="en-US" sz="2400" b="1" dirty="0" err="1" smtClean="0"/>
              <a:t>une</a:t>
            </a:r>
            <a:r>
              <a:rPr lang="en-US" sz="2400" b="1" dirty="0" smtClean="0"/>
              <a:t> </a:t>
            </a:r>
            <a:r>
              <a:rPr lang="en-US" sz="2400" b="1" dirty="0" err="1" smtClean="0"/>
              <a:t>corde</a:t>
            </a:r>
            <a:r>
              <a:rPr lang="en-US" sz="2400" b="1" dirty="0" smtClean="0"/>
              <a:t> </a:t>
            </a:r>
            <a:r>
              <a:rPr lang="en-US" sz="2400" b="1" dirty="0" err="1" smtClean="0"/>
              <a:t>tendue</a:t>
            </a:r>
            <a:r>
              <a:rPr lang="en-US" sz="2400" b="1" dirty="0" smtClean="0"/>
              <a:t> sous </a:t>
            </a:r>
            <a:r>
              <a:rPr lang="en-US" sz="2400" b="1" dirty="0" err="1" smtClean="0"/>
              <a:t>sa</a:t>
            </a:r>
            <a:r>
              <a:rPr lang="en-US" sz="2400" b="1" dirty="0" smtClean="0"/>
              <a:t> </a:t>
            </a:r>
            <a:r>
              <a:rPr lang="en-US" sz="2400" b="1" dirty="0" err="1" smtClean="0"/>
              <a:t>peau</a:t>
            </a:r>
            <a:r>
              <a:rPr lang="en-US" sz="2400" b="1" dirty="0" smtClean="0"/>
              <a:t> que </a:t>
            </a:r>
            <a:r>
              <a:rPr lang="en-US" sz="2400" b="1" dirty="0" err="1" smtClean="0"/>
              <a:t>lui</a:t>
            </a:r>
            <a:r>
              <a:rPr lang="en-US" sz="2400" b="1" dirty="0" smtClean="0"/>
              <a:t> </a:t>
            </a:r>
            <a:r>
              <a:rPr lang="en-US" sz="2400" b="1" dirty="0" err="1" smtClean="0"/>
              <a:t>donne</a:t>
            </a:r>
            <a:r>
              <a:rPr lang="en-US" sz="2400" b="1" dirty="0" smtClean="0"/>
              <a:t> </a:t>
            </a:r>
            <a:r>
              <a:rPr lang="en-US" sz="2400" b="1" dirty="0" err="1" smtClean="0"/>
              <a:t>une</a:t>
            </a:r>
            <a:r>
              <a:rPr lang="en-US" sz="2400" b="1" dirty="0" smtClean="0"/>
              <a:t> </a:t>
            </a:r>
            <a:r>
              <a:rPr lang="en-US" sz="2400" b="1" dirty="0" err="1" smtClean="0"/>
              <a:t>sonorité</a:t>
            </a:r>
            <a:r>
              <a:rPr lang="en-US" sz="2400" b="1" dirty="0" smtClean="0"/>
              <a:t> </a:t>
            </a:r>
            <a:r>
              <a:rPr lang="en-US" sz="2400" b="1" dirty="0" err="1" smtClean="0"/>
              <a:t>spéciale</a:t>
            </a:r>
            <a:r>
              <a:rPr lang="en-US" sz="2400" b="1" dirty="0" smtClean="0"/>
              <a:t>.</a:t>
            </a:r>
          </a:p>
        </p:txBody>
      </p:sp>
    </p:spTree>
    <p:extLst>
      <p:ext uri="{BB962C8B-B14F-4D97-AF65-F5344CB8AC3E}">
        <p14:creationId xmlns:p14="http://schemas.microsoft.com/office/powerpoint/2010/main" val="749211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6915"/>
          </a:xfrm>
        </p:spPr>
        <p:txBody>
          <a:bodyPr/>
          <a:lstStyle/>
          <a:p>
            <a:r>
              <a:rPr lang="en-US" b="1" u="sng" dirty="0" smtClean="0">
                <a:latin typeface="+mn-lt"/>
              </a:rPr>
              <a:t>Frappe le Temps</a:t>
            </a:r>
            <a:endParaRPr lang="en-US" b="1" u="sng" dirty="0">
              <a:latin typeface="+mn-lt"/>
            </a:endParaRPr>
          </a:p>
        </p:txBody>
      </p:sp>
      <p:sp>
        <p:nvSpPr>
          <p:cNvPr id="3" name="Content Placeholder 2"/>
          <p:cNvSpPr>
            <a:spLocks noGrp="1"/>
          </p:cNvSpPr>
          <p:nvPr>
            <p:ph idx="1"/>
          </p:nvPr>
        </p:nvSpPr>
        <p:spPr>
          <a:xfrm>
            <a:off x="838200" y="1082040"/>
            <a:ext cx="10515600" cy="5775960"/>
          </a:xfrm>
        </p:spPr>
        <p:txBody>
          <a:bodyPr>
            <a:noAutofit/>
          </a:bodyPr>
          <a:lstStyle/>
          <a:p>
            <a:r>
              <a:rPr lang="en-US" sz="1800" b="1" dirty="0" smtClean="0"/>
              <a:t>Le </a:t>
            </a:r>
            <a:r>
              <a:rPr lang="en-US" sz="1800" b="1" dirty="0" err="1" smtClean="0"/>
              <a:t>soupir</a:t>
            </a:r>
            <a:r>
              <a:rPr lang="en-US" sz="1800" b="1" dirty="0" smtClean="0"/>
              <a:t> (</a:t>
            </a:r>
            <a:r>
              <a:rPr lang="en-US" sz="1800" b="1" dirty="0" err="1" smtClean="0"/>
              <a:t>zah</a:t>
            </a:r>
            <a:r>
              <a:rPr lang="en-US" sz="1800" b="1" dirty="0" smtClean="0"/>
              <a:t> </a:t>
            </a:r>
            <a:r>
              <a:rPr lang="en-US" sz="1800" b="1" dirty="0" err="1" smtClean="0"/>
              <a:t>ou</a:t>
            </a:r>
            <a:r>
              <a:rPr lang="en-US" sz="1800" b="1" dirty="0" smtClean="0"/>
              <a:t> </a:t>
            </a:r>
            <a:r>
              <a:rPr lang="en-US" sz="1800" b="1" dirty="0" err="1" smtClean="0"/>
              <a:t>chut</a:t>
            </a:r>
            <a:r>
              <a:rPr lang="en-US" sz="1800" b="1" dirty="0" smtClean="0"/>
              <a:t>) se </a:t>
            </a:r>
            <a:r>
              <a:rPr lang="en-US" sz="1800" b="1" dirty="0" err="1" smtClean="0"/>
              <a:t>dessine</a:t>
            </a:r>
            <a:r>
              <a:rPr lang="en-US" sz="1800" b="1" dirty="0" smtClean="0"/>
              <a:t> </a:t>
            </a:r>
            <a:r>
              <a:rPr lang="en-US" sz="1800" b="1" dirty="0" err="1" smtClean="0"/>
              <a:t>n’importe</a:t>
            </a:r>
            <a:r>
              <a:rPr lang="en-US" sz="1800" b="1" dirty="0" smtClean="0"/>
              <a:t> </a:t>
            </a:r>
            <a:r>
              <a:rPr lang="en-US" sz="1800" b="1" dirty="0" err="1" smtClean="0"/>
              <a:t>où</a:t>
            </a:r>
            <a:r>
              <a:rPr lang="en-US" sz="1800" b="1" dirty="0" smtClean="0"/>
              <a:t> </a:t>
            </a:r>
            <a:r>
              <a:rPr lang="en-US" sz="1800" b="1" dirty="0" err="1" smtClean="0"/>
              <a:t>dans</a:t>
            </a:r>
            <a:r>
              <a:rPr lang="en-US" sz="1800" b="1" dirty="0" smtClean="0"/>
              <a:t> la </a:t>
            </a:r>
            <a:r>
              <a:rPr lang="en-US" sz="1800" b="1" dirty="0" err="1" smtClean="0"/>
              <a:t>portée</a:t>
            </a:r>
            <a:r>
              <a:rPr lang="en-US" sz="1800" b="1" dirty="0" smtClean="0"/>
              <a:t> et </a:t>
            </a:r>
            <a:r>
              <a:rPr lang="en-US" sz="1800" b="1" dirty="0" err="1" smtClean="0"/>
              <a:t>vaut</a:t>
            </a:r>
            <a:r>
              <a:rPr lang="en-US" sz="1800" b="1" dirty="0" smtClean="0"/>
              <a:t> un temps </a:t>
            </a:r>
            <a:r>
              <a:rPr lang="en-US" sz="1800" b="1" dirty="0" err="1" smtClean="0"/>
              <a:t>en</a:t>
            </a:r>
            <a:r>
              <a:rPr lang="en-US" sz="1800" b="1" dirty="0" smtClean="0"/>
              <a:t> silence.  </a:t>
            </a:r>
          </a:p>
          <a:p>
            <a:r>
              <a:rPr lang="en-US" sz="1800" b="1" dirty="0" smtClean="0"/>
              <a:t>La blanche (</a:t>
            </a:r>
            <a:r>
              <a:rPr lang="en-US" sz="1800" b="1" dirty="0" err="1" smtClean="0"/>
              <a:t>tu</a:t>
            </a:r>
            <a:r>
              <a:rPr lang="en-US" sz="1800" b="1" dirty="0" smtClean="0"/>
              <a:t>-u) se </a:t>
            </a:r>
            <a:r>
              <a:rPr lang="en-US" sz="1800" b="1" dirty="0" err="1" smtClean="0"/>
              <a:t>prolonge</a:t>
            </a:r>
            <a:r>
              <a:rPr lang="en-US" sz="1800" b="1" dirty="0" smtClean="0"/>
              <a:t> sur la pulsation </a:t>
            </a:r>
            <a:r>
              <a:rPr lang="en-US" sz="1800" b="1" dirty="0" err="1" smtClean="0"/>
              <a:t>suivante</a:t>
            </a:r>
            <a:r>
              <a:rPr lang="en-US" sz="1800" b="1" dirty="0" smtClean="0"/>
              <a:t>; </a:t>
            </a:r>
            <a:r>
              <a:rPr lang="en-US" sz="1800" b="1" dirty="0" err="1" smtClean="0"/>
              <a:t>elle</a:t>
            </a:r>
            <a:r>
              <a:rPr lang="en-US" sz="1800" b="1" dirty="0" smtClean="0"/>
              <a:t> </a:t>
            </a:r>
            <a:r>
              <a:rPr lang="en-US" sz="1800" b="1" dirty="0" err="1" smtClean="0"/>
              <a:t>vaut</a:t>
            </a:r>
            <a:r>
              <a:rPr lang="en-US" sz="1800" b="1" dirty="0" smtClean="0"/>
              <a:t> </a:t>
            </a:r>
            <a:r>
              <a:rPr lang="en-US" sz="1800" b="1" dirty="0" err="1" smtClean="0"/>
              <a:t>deux</a:t>
            </a:r>
            <a:r>
              <a:rPr lang="en-US" sz="1800" b="1" dirty="0" smtClean="0"/>
              <a:t> temps de noire</a:t>
            </a:r>
          </a:p>
          <a:p>
            <a:r>
              <a:rPr lang="en-US" sz="1800" b="1" dirty="0" smtClean="0"/>
              <a:t>La noire (ta) </a:t>
            </a:r>
          </a:p>
          <a:p>
            <a:r>
              <a:rPr lang="en-US" sz="1800" b="1" dirty="0" smtClean="0"/>
              <a:t>La demi-pause (</a:t>
            </a:r>
            <a:r>
              <a:rPr lang="en-US" sz="1800" b="1" dirty="0" err="1" smtClean="0"/>
              <a:t>zah</a:t>
            </a:r>
            <a:r>
              <a:rPr lang="en-US" sz="1800" b="1" dirty="0" smtClean="0"/>
              <a:t>-ah </a:t>
            </a:r>
            <a:r>
              <a:rPr lang="en-US" sz="1800" b="1" dirty="0" err="1" smtClean="0"/>
              <a:t>ou</a:t>
            </a:r>
            <a:r>
              <a:rPr lang="en-US" sz="1800" b="1" dirty="0" smtClean="0"/>
              <a:t> </a:t>
            </a:r>
            <a:r>
              <a:rPr lang="en-US" sz="1800" b="1" dirty="0" err="1" smtClean="0"/>
              <a:t>chut-ut</a:t>
            </a:r>
            <a:r>
              <a:rPr lang="en-US" sz="1800" b="1" dirty="0" smtClean="0"/>
              <a:t>)- Elle </a:t>
            </a:r>
            <a:r>
              <a:rPr lang="en-US" sz="1800" b="1" dirty="0" err="1" smtClean="0"/>
              <a:t>est</a:t>
            </a:r>
            <a:r>
              <a:rPr lang="en-US" sz="1800" b="1" dirty="0" smtClean="0"/>
              <a:t> </a:t>
            </a:r>
            <a:r>
              <a:rPr lang="en-US" sz="1800" b="1" dirty="0" err="1" smtClean="0"/>
              <a:t>placée</a:t>
            </a:r>
            <a:r>
              <a:rPr lang="en-US" sz="1800" b="1" dirty="0" smtClean="0"/>
              <a:t> sur la 3e </a:t>
            </a:r>
            <a:r>
              <a:rPr lang="en-US" sz="1800" b="1" dirty="0" err="1" smtClean="0"/>
              <a:t>ligne</a:t>
            </a:r>
            <a:r>
              <a:rPr lang="en-US" sz="1800" b="1" dirty="0" smtClean="0"/>
              <a:t> de la </a:t>
            </a:r>
            <a:r>
              <a:rPr lang="en-US" sz="1800" b="1" dirty="0" err="1" smtClean="0"/>
              <a:t>portée</a:t>
            </a:r>
            <a:endParaRPr lang="en-US" sz="1800" b="1" dirty="0" smtClean="0"/>
          </a:p>
          <a:p>
            <a:r>
              <a:rPr lang="en-US" sz="1800" b="1" dirty="0" smtClean="0"/>
              <a:t>La ronde (toe-o-o-o) </a:t>
            </a:r>
            <a:r>
              <a:rPr lang="en-US" sz="1800" b="1" dirty="0" err="1" smtClean="0"/>
              <a:t>prolonge</a:t>
            </a:r>
            <a:r>
              <a:rPr lang="en-US" sz="1800" b="1" dirty="0" smtClean="0"/>
              <a:t> le son sur les trois pulsations </a:t>
            </a:r>
            <a:r>
              <a:rPr lang="en-US" sz="1800" b="1" dirty="0" err="1" smtClean="0"/>
              <a:t>suivantes</a:t>
            </a:r>
            <a:r>
              <a:rPr lang="en-US" sz="1800" b="1" dirty="0" smtClean="0"/>
              <a:t>; </a:t>
            </a:r>
            <a:r>
              <a:rPr lang="en-US" sz="1800" b="1" dirty="0" err="1" smtClean="0"/>
              <a:t>elle</a:t>
            </a:r>
            <a:r>
              <a:rPr lang="en-US" sz="1800" b="1" dirty="0" smtClean="0"/>
              <a:t> </a:t>
            </a:r>
            <a:r>
              <a:rPr lang="en-US" sz="1800" b="1" dirty="0" err="1" smtClean="0"/>
              <a:t>vaut</a:t>
            </a:r>
            <a:r>
              <a:rPr lang="en-US" sz="1800" b="1" dirty="0" smtClean="0"/>
              <a:t> </a:t>
            </a:r>
            <a:r>
              <a:rPr lang="en-US" sz="1800" b="1" dirty="0" err="1" smtClean="0"/>
              <a:t>donc</a:t>
            </a:r>
            <a:r>
              <a:rPr lang="en-US" sz="1800" b="1" dirty="0" smtClean="0"/>
              <a:t> </a:t>
            </a:r>
            <a:r>
              <a:rPr lang="en-US" sz="1800" b="1" dirty="0" err="1" smtClean="0"/>
              <a:t>quatre</a:t>
            </a:r>
            <a:r>
              <a:rPr lang="en-US" sz="1800" b="1" dirty="0" smtClean="0"/>
              <a:t> temps de noire</a:t>
            </a:r>
          </a:p>
          <a:p>
            <a:r>
              <a:rPr lang="en-US" sz="1800" b="1" dirty="0" smtClean="0"/>
              <a:t>La pause (</a:t>
            </a:r>
            <a:r>
              <a:rPr lang="en-US" sz="1800" b="1" dirty="0" err="1" smtClean="0"/>
              <a:t>zah</a:t>
            </a:r>
            <a:r>
              <a:rPr lang="en-US" sz="1800" b="1" dirty="0" smtClean="0"/>
              <a:t>-ah-ah-ah </a:t>
            </a:r>
            <a:r>
              <a:rPr lang="en-US" sz="1800" b="1" dirty="0" err="1" smtClean="0"/>
              <a:t>ou</a:t>
            </a:r>
            <a:r>
              <a:rPr lang="en-US" sz="1800" b="1" dirty="0" smtClean="0"/>
              <a:t> </a:t>
            </a:r>
            <a:r>
              <a:rPr lang="en-US" sz="1800" b="1" dirty="0" err="1" smtClean="0"/>
              <a:t>chut-ut-ut-ut</a:t>
            </a:r>
            <a:r>
              <a:rPr lang="en-US" sz="1800" b="1" dirty="0" smtClean="0"/>
              <a:t>) </a:t>
            </a:r>
            <a:r>
              <a:rPr lang="en-US" sz="1800" b="1" dirty="0" err="1" smtClean="0"/>
              <a:t>est</a:t>
            </a:r>
            <a:r>
              <a:rPr lang="en-US" sz="1800" b="1" dirty="0" smtClean="0"/>
              <a:t> le silence que se </a:t>
            </a:r>
            <a:r>
              <a:rPr lang="en-US" sz="1800" b="1" dirty="0" err="1" smtClean="0"/>
              <a:t>dessine</a:t>
            </a:r>
            <a:r>
              <a:rPr lang="en-US" sz="1800" b="1" dirty="0" smtClean="0"/>
              <a:t> sous la 4e </a:t>
            </a:r>
            <a:r>
              <a:rPr lang="en-US" sz="1800" b="1" dirty="0" err="1" smtClean="0"/>
              <a:t>ligne</a:t>
            </a:r>
            <a:r>
              <a:rPr lang="en-US" sz="1800" b="1" dirty="0" smtClean="0"/>
              <a:t> de la </a:t>
            </a:r>
            <a:r>
              <a:rPr lang="en-US" sz="1800" b="1" dirty="0" err="1" smtClean="0"/>
              <a:t>portée</a:t>
            </a:r>
            <a:r>
              <a:rPr lang="en-US" sz="1800" b="1" dirty="0" smtClean="0"/>
              <a:t> et </a:t>
            </a:r>
            <a:r>
              <a:rPr lang="en-US" sz="1800" b="1" dirty="0" err="1" smtClean="0"/>
              <a:t>vaut</a:t>
            </a:r>
            <a:r>
              <a:rPr lang="en-US" sz="1800" b="1" dirty="0" smtClean="0"/>
              <a:t> </a:t>
            </a:r>
            <a:r>
              <a:rPr lang="en-US" sz="1800" b="1" dirty="0" err="1" smtClean="0"/>
              <a:t>quatre</a:t>
            </a:r>
            <a:r>
              <a:rPr lang="en-US" sz="1800" b="1" dirty="0" smtClean="0"/>
              <a:t> temps </a:t>
            </a:r>
            <a:r>
              <a:rPr lang="en-US" sz="1800" b="1" dirty="0" err="1" smtClean="0"/>
              <a:t>en</a:t>
            </a:r>
            <a:r>
              <a:rPr lang="en-US" sz="1800" b="1" dirty="0" smtClean="0"/>
              <a:t> silence.  On </a:t>
            </a:r>
            <a:r>
              <a:rPr lang="en-US" sz="1800" b="1" dirty="0" err="1" smtClean="0"/>
              <a:t>l’utilise</a:t>
            </a:r>
            <a:r>
              <a:rPr lang="en-US" sz="1800" b="1" dirty="0" smtClean="0"/>
              <a:t> pour </a:t>
            </a:r>
            <a:r>
              <a:rPr lang="en-US" sz="1800" b="1" dirty="0" err="1" smtClean="0"/>
              <a:t>marquer</a:t>
            </a:r>
            <a:r>
              <a:rPr lang="en-US" sz="1800" b="1" dirty="0" smtClean="0"/>
              <a:t> </a:t>
            </a:r>
            <a:r>
              <a:rPr lang="en-US" sz="1800" b="1" dirty="0" err="1" smtClean="0"/>
              <a:t>une</a:t>
            </a:r>
            <a:r>
              <a:rPr lang="en-US" sz="1800" b="1" dirty="0" smtClean="0"/>
              <a:t> </a:t>
            </a:r>
            <a:r>
              <a:rPr lang="en-US" sz="1800" b="1" dirty="0" err="1" smtClean="0"/>
              <a:t>mesure</a:t>
            </a:r>
            <a:r>
              <a:rPr lang="en-US" sz="1800" b="1" dirty="0" smtClean="0"/>
              <a:t> </a:t>
            </a:r>
            <a:r>
              <a:rPr lang="en-US" sz="1800" b="1" dirty="0" err="1" smtClean="0"/>
              <a:t>complète</a:t>
            </a:r>
            <a:r>
              <a:rPr lang="en-US" sz="1800" b="1" dirty="0" smtClean="0"/>
              <a:t> </a:t>
            </a:r>
            <a:r>
              <a:rPr lang="en-US" sz="1800" b="1" dirty="0" err="1" smtClean="0"/>
              <a:t>en</a:t>
            </a:r>
            <a:r>
              <a:rPr lang="en-US" sz="1800" b="1" dirty="0" smtClean="0"/>
              <a:t> silence, </a:t>
            </a:r>
            <a:r>
              <a:rPr lang="en-US" sz="1800" b="1" dirty="0" err="1" smtClean="0"/>
              <a:t>peu</a:t>
            </a:r>
            <a:r>
              <a:rPr lang="en-US" sz="1800" b="1" dirty="0" smtClean="0"/>
              <a:t> </a:t>
            </a:r>
            <a:r>
              <a:rPr lang="en-US" sz="1800" b="1" dirty="0" err="1" smtClean="0"/>
              <a:t>importe</a:t>
            </a:r>
            <a:r>
              <a:rPr lang="en-US" sz="1800" b="1" dirty="0" smtClean="0"/>
              <a:t> les </a:t>
            </a:r>
            <a:r>
              <a:rPr lang="en-US" sz="1800" b="1" dirty="0" err="1" smtClean="0"/>
              <a:t>chiffres</a:t>
            </a:r>
            <a:r>
              <a:rPr lang="en-US" sz="1800" b="1" dirty="0" smtClean="0"/>
              <a:t> </a:t>
            </a:r>
            <a:r>
              <a:rPr lang="en-US" sz="1800" b="1" dirty="0" err="1" smtClean="0"/>
              <a:t>indicateurs</a:t>
            </a:r>
            <a:r>
              <a:rPr lang="en-US" sz="1800" b="1" dirty="0" smtClean="0"/>
              <a:t>.</a:t>
            </a:r>
          </a:p>
          <a:p>
            <a:r>
              <a:rPr lang="en-US" sz="1800" b="1" dirty="0" smtClean="0"/>
              <a:t>Le point </a:t>
            </a:r>
            <a:r>
              <a:rPr lang="en-US" sz="1800" b="1" dirty="0" err="1" smtClean="0"/>
              <a:t>d’augmentation</a:t>
            </a:r>
            <a:r>
              <a:rPr lang="en-US" sz="1800" b="1" dirty="0" smtClean="0"/>
              <a:t> (tam-3 temps de noire) </a:t>
            </a:r>
            <a:r>
              <a:rPr lang="en-US" sz="1800" b="1" dirty="0" err="1" smtClean="0"/>
              <a:t>est</a:t>
            </a:r>
            <a:r>
              <a:rPr lang="en-US" sz="1800" b="1" dirty="0" smtClean="0"/>
              <a:t> un point qui </a:t>
            </a:r>
            <a:r>
              <a:rPr lang="en-US" sz="1800" b="1" dirty="0" err="1" smtClean="0"/>
              <a:t>accompagne</a:t>
            </a:r>
            <a:r>
              <a:rPr lang="en-US" sz="1800" b="1" dirty="0" smtClean="0"/>
              <a:t> </a:t>
            </a:r>
            <a:r>
              <a:rPr lang="en-US" sz="1800" b="1" dirty="0" err="1" smtClean="0"/>
              <a:t>une</a:t>
            </a:r>
            <a:r>
              <a:rPr lang="en-US" sz="1800" b="1" dirty="0" smtClean="0"/>
              <a:t> </a:t>
            </a:r>
            <a:r>
              <a:rPr lang="en-US" sz="1800" b="1" dirty="0" err="1" smtClean="0"/>
              <a:t>valeur</a:t>
            </a:r>
            <a:r>
              <a:rPr lang="en-US" sz="1800" b="1" dirty="0" smtClean="0"/>
              <a:t> de note </a:t>
            </a:r>
            <a:r>
              <a:rPr lang="en-US" sz="1800" b="1" dirty="0" err="1" smtClean="0"/>
              <a:t>ou</a:t>
            </a:r>
            <a:r>
              <a:rPr lang="en-US" sz="1800" b="1" dirty="0" smtClean="0"/>
              <a:t> de silence et que </a:t>
            </a:r>
            <a:r>
              <a:rPr lang="en-US" sz="1800" b="1" dirty="0" err="1" smtClean="0"/>
              <a:t>augmente</a:t>
            </a:r>
            <a:r>
              <a:rPr lang="en-US" sz="1800" b="1" dirty="0" smtClean="0"/>
              <a:t> </a:t>
            </a:r>
            <a:r>
              <a:rPr lang="en-US" sz="1800" b="1" dirty="0" err="1" smtClean="0"/>
              <a:t>sa</a:t>
            </a:r>
            <a:r>
              <a:rPr lang="en-US" sz="1800" b="1" dirty="0" smtClean="0"/>
              <a:t> </a:t>
            </a:r>
            <a:r>
              <a:rPr lang="en-US" sz="1800" b="1" dirty="0" err="1" smtClean="0"/>
              <a:t>durèe</a:t>
            </a:r>
            <a:r>
              <a:rPr lang="en-US" sz="1800" b="1" dirty="0" smtClean="0"/>
              <a:t> de la </a:t>
            </a:r>
            <a:r>
              <a:rPr lang="en-US" sz="1800" b="1" dirty="0" err="1" smtClean="0"/>
              <a:t>moitiéde</a:t>
            </a:r>
            <a:r>
              <a:rPr lang="en-US" sz="1800" b="1" dirty="0" smtClean="0"/>
              <a:t> </a:t>
            </a:r>
            <a:r>
              <a:rPr lang="en-US" sz="1800" b="1" dirty="0" err="1" smtClean="0"/>
              <a:t>sa</a:t>
            </a:r>
            <a:r>
              <a:rPr lang="en-US" sz="1800" b="1" dirty="0" smtClean="0"/>
              <a:t> </a:t>
            </a:r>
            <a:r>
              <a:rPr lang="en-US" sz="1800" b="1" dirty="0" err="1" smtClean="0"/>
              <a:t>valeur</a:t>
            </a:r>
            <a:endParaRPr lang="en-US" sz="1800" b="1" dirty="0" smtClean="0"/>
          </a:p>
          <a:p>
            <a:r>
              <a:rPr lang="en-US" sz="1800" b="1" dirty="0" smtClean="0"/>
              <a:t>Le </a:t>
            </a:r>
            <a:r>
              <a:rPr lang="en-US" sz="1800" b="1" dirty="0" err="1" smtClean="0"/>
              <a:t>piont</a:t>
            </a:r>
            <a:r>
              <a:rPr lang="en-US" sz="1800" b="1" dirty="0" smtClean="0"/>
              <a:t> </a:t>
            </a:r>
            <a:r>
              <a:rPr lang="en-US" sz="1800" b="1" dirty="0" err="1" smtClean="0"/>
              <a:t>d’arrêt</a:t>
            </a:r>
            <a:r>
              <a:rPr lang="en-US" sz="1800" b="1" dirty="0" smtClean="0"/>
              <a:t> </a:t>
            </a:r>
            <a:r>
              <a:rPr lang="en-US" sz="1800" b="1" dirty="0" err="1" smtClean="0"/>
              <a:t>est</a:t>
            </a:r>
            <a:r>
              <a:rPr lang="en-US" sz="1800" b="1" dirty="0" smtClean="0"/>
              <a:t> un </a:t>
            </a:r>
            <a:r>
              <a:rPr lang="en-US" sz="1800" b="1" dirty="0" err="1" smtClean="0"/>
              <a:t>signe</a:t>
            </a:r>
            <a:r>
              <a:rPr lang="en-US" sz="1800" b="1" dirty="0" smtClean="0"/>
              <a:t> qui se </a:t>
            </a:r>
            <a:r>
              <a:rPr lang="en-US" sz="1800" b="1" dirty="0" err="1" smtClean="0"/>
              <a:t>trouve</a:t>
            </a:r>
            <a:r>
              <a:rPr lang="en-US" sz="1800" b="1" dirty="0" smtClean="0"/>
              <a:t> au-</a:t>
            </a:r>
            <a:r>
              <a:rPr lang="en-US" sz="1800" b="1" dirty="0" err="1" smtClean="0"/>
              <a:t>dessus</a:t>
            </a:r>
            <a:r>
              <a:rPr lang="en-US" sz="1800" b="1" dirty="0" smtClean="0"/>
              <a:t> </a:t>
            </a:r>
            <a:r>
              <a:rPr lang="en-US" sz="1800" b="1" dirty="0" err="1" smtClean="0"/>
              <a:t>d’une</a:t>
            </a:r>
            <a:r>
              <a:rPr lang="en-US" sz="1800" b="1" dirty="0" smtClean="0"/>
              <a:t> </a:t>
            </a:r>
            <a:r>
              <a:rPr lang="en-US" sz="1800" b="1" dirty="0" err="1" smtClean="0"/>
              <a:t>valeur</a:t>
            </a:r>
            <a:r>
              <a:rPr lang="en-US" sz="1800" b="1" dirty="0" smtClean="0"/>
              <a:t> de silence et double </a:t>
            </a:r>
            <a:r>
              <a:rPr lang="en-US" sz="1800" b="1" dirty="0" err="1" smtClean="0"/>
              <a:t>approximativement</a:t>
            </a:r>
            <a:r>
              <a:rPr lang="en-US" sz="1800" b="1" dirty="0" smtClean="0"/>
              <a:t> </a:t>
            </a:r>
            <a:r>
              <a:rPr lang="en-US" sz="1800" b="1" dirty="0" err="1" smtClean="0"/>
              <a:t>sa</a:t>
            </a:r>
            <a:r>
              <a:rPr lang="en-US" sz="1800" b="1" dirty="0" smtClean="0"/>
              <a:t> </a:t>
            </a:r>
            <a:r>
              <a:rPr lang="en-US" sz="1800" b="1" dirty="0" err="1" smtClean="0"/>
              <a:t>valeur</a:t>
            </a:r>
            <a:r>
              <a:rPr lang="en-US" sz="1800" b="1" dirty="0" smtClean="0"/>
              <a:t>.  </a:t>
            </a:r>
            <a:r>
              <a:rPr lang="en-US" sz="1800" b="1" dirty="0" err="1" smtClean="0"/>
              <a:t>Lorsqu’il</a:t>
            </a:r>
            <a:r>
              <a:rPr lang="en-US" sz="1800" b="1" dirty="0" smtClean="0"/>
              <a:t> se </a:t>
            </a:r>
            <a:r>
              <a:rPr lang="en-US" sz="1800" b="1" dirty="0" err="1" smtClean="0"/>
              <a:t>trouve</a:t>
            </a:r>
            <a:r>
              <a:rPr lang="en-US" sz="1800" b="1" dirty="0" smtClean="0"/>
              <a:t> au </a:t>
            </a:r>
            <a:r>
              <a:rPr lang="en-US" sz="1800" b="1" dirty="0" err="1" smtClean="0"/>
              <a:t>dessus</a:t>
            </a:r>
            <a:r>
              <a:rPr lang="en-US" sz="1800" b="1" dirty="0" smtClean="0"/>
              <a:t> </a:t>
            </a:r>
            <a:r>
              <a:rPr lang="en-US" sz="1800" b="1" dirty="0" err="1" smtClean="0"/>
              <a:t>d’une</a:t>
            </a:r>
            <a:r>
              <a:rPr lang="en-US" sz="1800" b="1" dirty="0" smtClean="0"/>
              <a:t> </a:t>
            </a:r>
            <a:r>
              <a:rPr lang="en-US" sz="1800" b="1" dirty="0" err="1" smtClean="0"/>
              <a:t>valeur</a:t>
            </a:r>
            <a:r>
              <a:rPr lang="en-US" sz="1800" b="1" dirty="0" smtClean="0"/>
              <a:t> de note, on </a:t>
            </a:r>
            <a:r>
              <a:rPr lang="en-US" sz="1800" b="1" dirty="0" err="1" smtClean="0"/>
              <a:t>l’appelle</a:t>
            </a:r>
            <a:r>
              <a:rPr lang="en-US" sz="1800" b="1" dirty="0" smtClean="0"/>
              <a:t> point </a:t>
            </a:r>
            <a:r>
              <a:rPr lang="en-US" sz="1800" b="1" dirty="0" err="1" smtClean="0"/>
              <a:t>d’orgue</a:t>
            </a:r>
            <a:r>
              <a:rPr lang="en-US" sz="1800" b="1" dirty="0" smtClean="0"/>
              <a:t>.</a:t>
            </a:r>
          </a:p>
          <a:p>
            <a:r>
              <a:rPr lang="en-US" sz="1800" b="1" dirty="0" smtClean="0"/>
              <a:t>Les sons </a:t>
            </a:r>
            <a:r>
              <a:rPr lang="en-US" sz="1800" b="1" dirty="0" err="1" smtClean="0"/>
              <a:t>conjoints</a:t>
            </a:r>
            <a:r>
              <a:rPr lang="en-US" sz="1800" b="1" dirty="0" smtClean="0"/>
              <a:t> </a:t>
            </a:r>
            <a:r>
              <a:rPr lang="en-US" sz="1800" b="1" dirty="0" err="1" smtClean="0"/>
              <a:t>sont</a:t>
            </a:r>
            <a:r>
              <a:rPr lang="en-US" sz="1800" b="1" dirty="0" smtClean="0"/>
              <a:t> des notes qui se </a:t>
            </a:r>
            <a:r>
              <a:rPr lang="en-US" sz="1800" b="1" dirty="0" err="1" smtClean="0"/>
              <a:t>suivent</a:t>
            </a:r>
            <a:r>
              <a:rPr lang="en-US" sz="1800" b="1" dirty="0" smtClean="0"/>
              <a:t> </a:t>
            </a:r>
            <a:r>
              <a:rPr lang="en-US" sz="1800" b="1" dirty="0" err="1" smtClean="0"/>
              <a:t>exemples</a:t>
            </a:r>
            <a:r>
              <a:rPr lang="en-US" sz="1800" b="1" dirty="0" smtClean="0"/>
              <a:t>: do-</a:t>
            </a:r>
            <a:r>
              <a:rPr lang="en-US" sz="1800" b="1" dirty="0" err="1" smtClean="0"/>
              <a:t>ré</a:t>
            </a:r>
            <a:r>
              <a:rPr lang="en-US" sz="1800" b="1" dirty="0" smtClean="0"/>
              <a:t>-mi-fa-sol</a:t>
            </a:r>
          </a:p>
          <a:p>
            <a:r>
              <a:rPr lang="en-US" sz="1800" b="1" dirty="0" smtClean="0"/>
              <a:t>Les sons disjoints </a:t>
            </a:r>
            <a:r>
              <a:rPr lang="en-US" sz="1800" b="1" dirty="0" err="1" smtClean="0"/>
              <a:t>sont</a:t>
            </a:r>
            <a:r>
              <a:rPr lang="en-US" sz="1800" b="1" dirty="0" smtClean="0"/>
              <a:t> des notes qui ne se </a:t>
            </a:r>
            <a:r>
              <a:rPr lang="en-US" sz="1800" b="1" dirty="0" err="1" smtClean="0"/>
              <a:t>suivent</a:t>
            </a:r>
            <a:r>
              <a:rPr lang="en-US" sz="1800" b="1" dirty="0" smtClean="0"/>
              <a:t> pas.  </a:t>
            </a:r>
            <a:r>
              <a:rPr lang="en-US" sz="1800" b="1" dirty="0" err="1" smtClean="0"/>
              <a:t>Exemples</a:t>
            </a:r>
            <a:r>
              <a:rPr lang="en-US" sz="1800" b="1" dirty="0" smtClean="0"/>
              <a:t>; do-mi-sol</a:t>
            </a:r>
          </a:p>
          <a:p>
            <a:r>
              <a:rPr lang="en-US" sz="1800" b="1" dirty="0" smtClean="0"/>
              <a:t>Coda </a:t>
            </a:r>
            <a:r>
              <a:rPr lang="en-US" sz="1800" b="1" dirty="0" err="1" smtClean="0"/>
              <a:t>est</a:t>
            </a:r>
            <a:r>
              <a:rPr lang="en-US" sz="1800" b="1" dirty="0" smtClean="0"/>
              <a:t> un </a:t>
            </a:r>
            <a:r>
              <a:rPr lang="en-US" sz="1800" b="1" dirty="0" err="1" smtClean="0"/>
              <a:t>terme</a:t>
            </a:r>
            <a:r>
              <a:rPr lang="en-US" sz="1800" b="1" dirty="0" smtClean="0"/>
              <a:t> </a:t>
            </a:r>
            <a:r>
              <a:rPr lang="en-US" sz="1800" b="1" dirty="0" err="1" smtClean="0"/>
              <a:t>italien</a:t>
            </a:r>
            <a:r>
              <a:rPr lang="en-US" sz="1800" b="1" dirty="0" smtClean="0"/>
              <a:t> qui </a:t>
            </a:r>
            <a:r>
              <a:rPr lang="en-US" sz="1800" b="1" dirty="0" err="1" smtClean="0"/>
              <a:t>veut</a:t>
            </a:r>
            <a:r>
              <a:rPr lang="en-US" sz="1800" b="1" dirty="0" smtClean="0"/>
              <a:t> dire fin.  </a:t>
            </a:r>
            <a:r>
              <a:rPr lang="en-US" sz="1800" b="1" dirty="0" err="1" smtClean="0"/>
              <a:t>Tu</a:t>
            </a:r>
            <a:r>
              <a:rPr lang="en-US" sz="1800" b="1" dirty="0" smtClean="0"/>
              <a:t> </a:t>
            </a:r>
            <a:r>
              <a:rPr lang="en-US" sz="1800" b="1" dirty="0" err="1" smtClean="0"/>
              <a:t>en</a:t>
            </a:r>
            <a:r>
              <a:rPr lang="en-US" sz="1800" b="1" dirty="0" smtClean="0"/>
              <a:t> </a:t>
            </a:r>
            <a:r>
              <a:rPr lang="en-US" sz="1800" b="1" dirty="0" err="1" smtClean="0"/>
              <a:t>trouveras</a:t>
            </a:r>
            <a:r>
              <a:rPr lang="en-US" sz="1800" b="1" dirty="0" smtClean="0"/>
              <a:t> un </a:t>
            </a:r>
            <a:r>
              <a:rPr lang="en-US" sz="1800" b="1" dirty="0" err="1" smtClean="0"/>
              <a:t>exemple</a:t>
            </a:r>
            <a:r>
              <a:rPr lang="en-US" sz="1800" b="1" dirty="0" smtClean="0"/>
              <a:t> </a:t>
            </a:r>
            <a:r>
              <a:rPr lang="en-US" sz="1800" b="1" dirty="0" err="1" smtClean="0"/>
              <a:t>dans</a:t>
            </a:r>
            <a:r>
              <a:rPr lang="en-US" sz="1800" b="1" dirty="0" smtClean="0"/>
              <a:t> la </a:t>
            </a:r>
            <a:r>
              <a:rPr lang="en-US" sz="1800" b="1" dirty="0" err="1" smtClean="0"/>
              <a:t>musique</a:t>
            </a:r>
            <a:r>
              <a:rPr lang="en-US" sz="1800" b="1" dirty="0" smtClean="0"/>
              <a:t>.  Au dernier couplet, </a:t>
            </a:r>
            <a:r>
              <a:rPr lang="en-US" sz="1800" b="1" dirty="0" err="1" smtClean="0"/>
              <a:t>tu</a:t>
            </a:r>
            <a:r>
              <a:rPr lang="en-US" sz="1800" b="1" dirty="0" smtClean="0"/>
              <a:t> </a:t>
            </a:r>
            <a:r>
              <a:rPr lang="en-US" sz="1800" b="1" dirty="0" err="1" smtClean="0"/>
              <a:t>devras</a:t>
            </a:r>
            <a:r>
              <a:rPr lang="en-US" sz="1800" b="1" dirty="0" smtClean="0"/>
              <a:t> de </a:t>
            </a:r>
            <a:r>
              <a:rPr lang="en-US" sz="1800" b="1" dirty="0" err="1" smtClean="0"/>
              <a:t>ce</a:t>
            </a:r>
            <a:r>
              <a:rPr lang="en-US" sz="1800" b="1" dirty="0" smtClean="0"/>
              <a:t> point </a:t>
            </a:r>
            <a:r>
              <a:rPr lang="en-US" sz="1800" b="1" dirty="0" err="1" smtClean="0"/>
              <a:t>sauture</a:t>
            </a:r>
            <a:r>
              <a:rPr lang="en-US" sz="1800" b="1" dirty="0" smtClean="0"/>
              <a:t> </a:t>
            </a:r>
            <a:r>
              <a:rPr lang="en-US" sz="1800" b="1" dirty="0" err="1" smtClean="0"/>
              <a:t>auax</a:t>
            </a:r>
            <a:r>
              <a:rPr lang="en-US" sz="1800" b="1" dirty="0" smtClean="0"/>
              <a:t> </a:t>
            </a:r>
            <a:r>
              <a:rPr lang="en-US" sz="1800" b="1" dirty="0" err="1" smtClean="0"/>
              <a:t>deux</a:t>
            </a:r>
            <a:r>
              <a:rPr lang="en-US" sz="1800" b="1" dirty="0" smtClean="0"/>
              <a:t> </a:t>
            </a:r>
            <a:r>
              <a:rPr lang="en-US" sz="1800" b="1" dirty="0" err="1" smtClean="0"/>
              <a:t>dernières</a:t>
            </a:r>
            <a:r>
              <a:rPr lang="en-US" sz="1800" b="1" dirty="0" smtClean="0"/>
              <a:t> </a:t>
            </a:r>
            <a:r>
              <a:rPr lang="en-US" sz="1800" b="1" dirty="0" err="1" smtClean="0"/>
              <a:t>mesures</a:t>
            </a:r>
            <a:r>
              <a:rPr lang="en-US" sz="1800" b="1" dirty="0" smtClean="0"/>
              <a:t> de la chanson.</a:t>
            </a:r>
            <a:endParaRPr lang="en-US" sz="1800" b="1" dirty="0"/>
          </a:p>
        </p:txBody>
      </p:sp>
    </p:spTree>
    <p:extLst>
      <p:ext uri="{BB962C8B-B14F-4D97-AF65-F5344CB8AC3E}">
        <p14:creationId xmlns:p14="http://schemas.microsoft.com/office/powerpoint/2010/main" val="2088325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lstStyle/>
          <a:p>
            <a:r>
              <a:rPr lang="en-US" b="1" u="sng" dirty="0" err="1" smtClean="0">
                <a:latin typeface="+mn-lt"/>
              </a:rPr>
              <a:t>Définitions</a:t>
            </a:r>
            <a:endParaRPr lang="en-US" b="1" u="sng" dirty="0">
              <a:latin typeface="+mn-lt"/>
            </a:endParaRPr>
          </a:p>
        </p:txBody>
      </p:sp>
      <p:sp>
        <p:nvSpPr>
          <p:cNvPr id="3" name="Content Placeholder 2"/>
          <p:cNvSpPr>
            <a:spLocks noGrp="1"/>
          </p:cNvSpPr>
          <p:nvPr>
            <p:ph idx="1"/>
          </p:nvPr>
        </p:nvSpPr>
        <p:spPr>
          <a:xfrm>
            <a:off x="838200" y="1188720"/>
            <a:ext cx="10515600" cy="4988243"/>
          </a:xfrm>
        </p:spPr>
        <p:txBody>
          <a:bodyPr>
            <a:normAutofit fontScale="92500" lnSpcReduction="10000"/>
          </a:bodyPr>
          <a:lstStyle/>
          <a:p>
            <a:r>
              <a:rPr lang="en-US" b="1" dirty="0" smtClean="0"/>
              <a:t>La Pulsation </a:t>
            </a:r>
            <a:r>
              <a:rPr lang="en-US" b="1" dirty="0" err="1" smtClean="0"/>
              <a:t>Rythmique</a:t>
            </a:r>
            <a:r>
              <a:rPr lang="en-US" b="1" dirty="0" smtClean="0"/>
              <a:t> (Beat-un </a:t>
            </a:r>
            <a:r>
              <a:rPr lang="en-US" b="1" dirty="0" err="1" smtClean="0"/>
              <a:t>coeur</a:t>
            </a:r>
            <a:r>
              <a:rPr lang="en-US" b="1" dirty="0" smtClean="0"/>
              <a:t>) </a:t>
            </a:r>
            <a:r>
              <a:rPr lang="en-US" b="1" dirty="0" err="1" smtClean="0"/>
              <a:t>est</a:t>
            </a:r>
            <a:r>
              <a:rPr lang="en-US" b="1" dirty="0" smtClean="0"/>
              <a:t> un battement </a:t>
            </a:r>
            <a:r>
              <a:rPr lang="en-US" b="1" dirty="0" err="1" smtClean="0"/>
              <a:t>régulier</a:t>
            </a:r>
            <a:r>
              <a:rPr lang="en-US" b="1" dirty="0" smtClean="0"/>
              <a:t> sur les temps</a:t>
            </a:r>
          </a:p>
          <a:p>
            <a:r>
              <a:rPr lang="en-US" b="1" dirty="0" smtClean="0"/>
              <a:t>La </a:t>
            </a:r>
            <a:r>
              <a:rPr lang="en-US" b="1" dirty="0" err="1" smtClean="0"/>
              <a:t>Ligne</a:t>
            </a:r>
            <a:r>
              <a:rPr lang="en-US" b="1" dirty="0" smtClean="0"/>
              <a:t> </a:t>
            </a:r>
            <a:r>
              <a:rPr lang="en-US" b="1" dirty="0" err="1" smtClean="0"/>
              <a:t>Courbe</a:t>
            </a:r>
            <a:r>
              <a:rPr lang="en-US" b="1" dirty="0" smtClean="0"/>
              <a:t> </a:t>
            </a:r>
            <a:r>
              <a:rPr lang="en-US" b="1" dirty="0" err="1" smtClean="0"/>
              <a:t>mélodique</a:t>
            </a:r>
            <a:r>
              <a:rPr lang="en-US" b="1" dirty="0" smtClean="0"/>
              <a:t>  (melody map) </a:t>
            </a:r>
            <a:r>
              <a:rPr lang="en-US" b="1" dirty="0" err="1" smtClean="0"/>
              <a:t>indique</a:t>
            </a:r>
            <a:r>
              <a:rPr lang="en-US" b="1" dirty="0" smtClean="0"/>
              <a:t> la hauteur des sons, </a:t>
            </a:r>
            <a:r>
              <a:rPr lang="en-US" b="1" dirty="0" err="1" smtClean="0"/>
              <a:t>c’est</a:t>
            </a:r>
            <a:r>
              <a:rPr lang="en-US" b="1" dirty="0" smtClean="0"/>
              <a:t>-</a:t>
            </a:r>
            <a:r>
              <a:rPr lang="en-US" b="1" dirty="0" err="1" smtClean="0"/>
              <a:t>à</a:t>
            </a:r>
            <a:r>
              <a:rPr lang="en-US" b="1" dirty="0" smtClean="0"/>
              <a:t>-dire </a:t>
            </a:r>
            <a:r>
              <a:rPr lang="en-US" b="1" dirty="0" err="1" smtClean="0"/>
              <a:t>visualise</a:t>
            </a:r>
            <a:r>
              <a:rPr lang="en-US" b="1" dirty="0" smtClean="0"/>
              <a:t> </a:t>
            </a:r>
            <a:r>
              <a:rPr lang="en-US" b="1" dirty="0" err="1" smtClean="0"/>
              <a:t>ce</a:t>
            </a:r>
            <a:r>
              <a:rPr lang="en-US" b="1" dirty="0" smtClean="0"/>
              <a:t> que la </a:t>
            </a:r>
            <a:r>
              <a:rPr lang="en-US" b="1" dirty="0" err="1" smtClean="0"/>
              <a:t>voix</a:t>
            </a:r>
            <a:r>
              <a:rPr lang="en-US" b="1" dirty="0" smtClean="0"/>
              <a:t> </a:t>
            </a:r>
            <a:r>
              <a:rPr lang="en-US" b="1" dirty="0" err="1" smtClean="0"/>
              <a:t>chante</a:t>
            </a:r>
            <a:r>
              <a:rPr lang="en-US" b="1" dirty="0" smtClean="0"/>
              <a:t>.  Remarque que </a:t>
            </a:r>
            <a:r>
              <a:rPr lang="en-US" b="1" dirty="0" err="1" smtClean="0"/>
              <a:t>chaque</a:t>
            </a:r>
            <a:r>
              <a:rPr lang="en-US" b="1" dirty="0" smtClean="0"/>
              <a:t> </a:t>
            </a:r>
            <a:r>
              <a:rPr lang="en-US" b="1" dirty="0" err="1" smtClean="0"/>
              <a:t>syllabe</a:t>
            </a:r>
            <a:r>
              <a:rPr lang="en-US" b="1" dirty="0" smtClean="0"/>
              <a:t> </a:t>
            </a:r>
            <a:r>
              <a:rPr lang="en-US" b="1" dirty="0" err="1" smtClean="0"/>
              <a:t>est</a:t>
            </a:r>
            <a:r>
              <a:rPr lang="en-US" b="1" dirty="0" smtClean="0"/>
              <a:t> vis-à-vis la hauteur du son </a:t>
            </a:r>
            <a:r>
              <a:rPr lang="en-US" b="1" dirty="0" err="1" smtClean="0"/>
              <a:t>correspondant</a:t>
            </a:r>
            <a:r>
              <a:rPr lang="en-US" b="1" dirty="0" smtClean="0"/>
              <a:t>.</a:t>
            </a:r>
          </a:p>
          <a:p>
            <a:r>
              <a:rPr lang="en-US" b="1" dirty="0" smtClean="0"/>
              <a:t>La syncope </a:t>
            </a:r>
            <a:r>
              <a:rPr lang="en-US" b="1" dirty="0" err="1" smtClean="0"/>
              <a:t>ou</a:t>
            </a:r>
            <a:r>
              <a:rPr lang="en-US" b="1" dirty="0" smtClean="0"/>
              <a:t> </a:t>
            </a:r>
            <a:r>
              <a:rPr lang="en-US" b="1" dirty="0" err="1" smtClean="0"/>
              <a:t>contre</a:t>
            </a:r>
            <a:r>
              <a:rPr lang="en-US" b="1" dirty="0" smtClean="0"/>
              <a:t>-temps </a:t>
            </a:r>
            <a:r>
              <a:rPr lang="en-US" b="1" dirty="0" err="1" smtClean="0"/>
              <a:t>est</a:t>
            </a:r>
            <a:r>
              <a:rPr lang="en-US" b="1" dirty="0" smtClean="0"/>
              <a:t> un </a:t>
            </a:r>
            <a:r>
              <a:rPr lang="en-US" b="1" dirty="0" err="1" smtClean="0"/>
              <a:t>déplacement</a:t>
            </a:r>
            <a:r>
              <a:rPr lang="en-US" b="1" dirty="0" smtClean="0"/>
              <a:t> </a:t>
            </a:r>
            <a:r>
              <a:rPr lang="en-US" b="1" dirty="0" err="1" smtClean="0"/>
              <a:t>d’accent</a:t>
            </a:r>
            <a:r>
              <a:rPr lang="en-US" b="1" dirty="0" smtClean="0"/>
              <a:t>, qui se fait </a:t>
            </a:r>
            <a:r>
              <a:rPr lang="en-US" b="1" dirty="0" err="1" smtClean="0"/>
              <a:t>normalement</a:t>
            </a:r>
            <a:r>
              <a:rPr lang="en-US" b="1" dirty="0" smtClean="0"/>
              <a:t> sur les temps forts de la </a:t>
            </a:r>
            <a:r>
              <a:rPr lang="en-US" b="1" dirty="0" err="1" smtClean="0"/>
              <a:t>mesure</a:t>
            </a:r>
            <a:r>
              <a:rPr lang="en-US" b="1" dirty="0" smtClean="0"/>
              <a:t>.  Par </a:t>
            </a:r>
            <a:r>
              <a:rPr lang="en-US" b="1" dirty="0" err="1" smtClean="0"/>
              <a:t>conséquent</a:t>
            </a:r>
            <a:r>
              <a:rPr lang="en-US" b="1" dirty="0" smtClean="0"/>
              <a:t>, </a:t>
            </a:r>
            <a:r>
              <a:rPr lang="en-US" b="1" dirty="0" err="1" smtClean="0"/>
              <a:t>l’accent</a:t>
            </a:r>
            <a:r>
              <a:rPr lang="en-US" b="1" dirty="0" smtClean="0"/>
              <a:t> se fait sur les temps </a:t>
            </a:r>
            <a:r>
              <a:rPr lang="en-US" b="1" dirty="0" err="1" smtClean="0"/>
              <a:t>faibles</a:t>
            </a:r>
            <a:r>
              <a:rPr lang="en-US" b="1" dirty="0" smtClean="0"/>
              <a:t>.  </a:t>
            </a:r>
          </a:p>
          <a:p>
            <a:r>
              <a:rPr lang="en-US" b="1" dirty="0" err="1" smtClean="0"/>
              <a:t>L’interlude</a:t>
            </a:r>
            <a:r>
              <a:rPr lang="en-US" b="1" dirty="0" smtClean="0"/>
              <a:t> </a:t>
            </a:r>
            <a:r>
              <a:rPr lang="en-US" b="1" dirty="0" err="1" smtClean="0"/>
              <a:t>est</a:t>
            </a:r>
            <a:r>
              <a:rPr lang="en-US" b="1" dirty="0" smtClean="0"/>
              <a:t> un </a:t>
            </a:r>
            <a:r>
              <a:rPr lang="en-US" b="1" dirty="0" err="1" smtClean="0"/>
              <a:t>thème</a:t>
            </a:r>
            <a:r>
              <a:rPr lang="en-US" b="1" dirty="0" smtClean="0"/>
              <a:t> qui </a:t>
            </a:r>
            <a:r>
              <a:rPr lang="en-US" b="1" dirty="0" err="1" smtClean="0"/>
              <a:t>sert</a:t>
            </a:r>
            <a:r>
              <a:rPr lang="en-US" b="1" dirty="0" smtClean="0"/>
              <a:t> de lien entre </a:t>
            </a:r>
            <a:r>
              <a:rPr lang="en-US" b="1" dirty="0" err="1" smtClean="0"/>
              <a:t>deux</a:t>
            </a:r>
            <a:r>
              <a:rPr lang="en-US" b="1" dirty="0" smtClean="0"/>
              <a:t> parties musicales.</a:t>
            </a:r>
          </a:p>
          <a:p>
            <a:r>
              <a:rPr lang="en-US" b="1" dirty="0" smtClean="0"/>
              <a:t>Un </a:t>
            </a:r>
            <a:r>
              <a:rPr lang="en-US" b="1" dirty="0" err="1" smtClean="0"/>
              <a:t>violoneux</a:t>
            </a:r>
            <a:r>
              <a:rPr lang="en-US" b="1" dirty="0" smtClean="0"/>
              <a:t> </a:t>
            </a:r>
            <a:r>
              <a:rPr lang="en-US" b="1" dirty="0" err="1" smtClean="0"/>
              <a:t>est</a:t>
            </a:r>
            <a:r>
              <a:rPr lang="en-US" b="1" dirty="0" smtClean="0"/>
              <a:t> </a:t>
            </a:r>
            <a:r>
              <a:rPr lang="en-US" b="1" dirty="0" err="1" smtClean="0"/>
              <a:t>une</a:t>
            </a:r>
            <a:r>
              <a:rPr lang="en-US" b="1" dirty="0" smtClean="0"/>
              <a:t> </a:t>
            </a:r>
            <a:r>
              <a:rPr lang="en-US" b="1" dirty="0" err="1" smtClean="0"/>
              <a:t>personne</a:t>
            </a:r>
            <a:r>
              <a:rPr lang="en-US" b="1" dirty="0" smtClean="0"/>
              <a:t> qui </a:t>
            </a:r>
            <a:r>
              <a:rPr lang="en-US" b="1" dirty="0" err="1" smtClean="0"/>
              <a:t>joue</a:t>
            </a:r>
            <a:r>
              <a:rPr lang="en-US" b="1" dirty="0" smtClean="0"/>
              <a:t> du </a:t>
            </a:r>
            <a:r>
              <a:rPr lang="en-US" b="1" dirty="0" err="1" smtClean="0"/>
              <a:t>violon</a:t>
            </a:r>
            <a:r>
              <a:rPr lang="en-US" b="1" dirty="0" smtClean="0"/>
              <a:t> </a:t>
            </a:r>
            <a:r>
              <a:rPr lang="en-US" b="1" dirty="0" err="1" smtClean="0"/>
              <a:t>à</a:t>
            </a:r>
            <a:r>
              <a:rPr lang="en-US" b="1" dirty="0" smtClean="0"/>
              <a:t> </a:t>
            </a:r>
            <a:r>
              <a:rPr lang="en-US" b="1" dirty="0" err="1" smtClean="0"/>
              <a:t>l’oreille</a:t>
            </a:r>
            <a:r>
              <a:rPr lang="en-US" b="1" dirty="0" smtClean="0"/>
              <a:t>, </a:t>
            </a:r>
            <a:r>
              <a:rPr lang="en-US" b="1" dirty="0" err="1" smtClean="0"/>
              <a:t>c’est</a:t>
            </a:r>
            <a:r>
              <a:rPr lang="en-US" b="1" dirty="0" smtClean="0"/>
              <a:t>-</a:t>
            </a:r>
            <a:r>
              <a:rPr lang="en-US" b="1" dirty="0" err="1" smtClean="0"/>
              <a:t>à</a:t>
            </a:r>
            <a:r>
              <a:rPr lang="en-US" b="1" dirty="0" smtClean="0"/>
              <a:t>-dire qui </a:t>
            </a:r>
            <a:r>
              <a:rPr lang="en-US" b="1" dirty="0" err="1" smtClean="0"/>
              <a:t>n’a</a:t>
            </a:r>
            <a:r>
              <a:rPr lang="en-US" b="1" dirty="0" smtClean="0"/>
              <a:t> </a:t>
            </a:r>
            <a:r>
              <a:rPr lang="en-US" b="1" dirty="0" err="1" smtClean="0"/>
              <a:t>jamais</a:t>
            </a:r>
            <a:r>
              <a:rPr lang="en-US" b="1" dirty="0" smtClean="0"/>
              <a:t> </a:t>
            </a:r>
            <a:r>
              <a:rPr lang="en-US" b="1" dirty="0" err="1" smtClean="0"/>
              <a:t>étudié</a:t>
            </a:r>
            <a:r>
              <a:rPr lang="en-US" b="1" dirty="0" smtClean="0"/>
              <a:t> </a:t>
            </a:r>
            <a:r>
              <a:rPr lang="en-US" b="1" dirty="0" err="1" smtClean="0"/>
              <a:t>l’instrument</a:t>
            </a:r>
            <a:r>
              <a:rPr lang="en-US" b="1" dirty="0" smtClean="0"/>
              <a:t>.</a:t>
            </a:r>
          </a:p>
          <a:p>
            <a:r>
              <a:rPr lang="en-US" b="1" dirty="0" smtClean="0"/>
              <a:t>Le </a:t>
            </a:r>
            <a:r>
              <a:rPr lang="en-US" b="1" dirty="0" err="1" smtClean="0"/>
              <a:t>synthétiseur</a:t>
            </a:r>
            <a:r>
              <a:rPr lang="en-US" b="1" dirty="0" smtClean="0"/>
              <a:t> </a:t>
            </a:r>
            <a:r>
              <a:rPr lang="en-US" b="1" dirty="0" err="1" smtClean="0"/>
              <a:t>est</a:t>
            </a:r>
            <a:r>
              <a:rPr lang="en-US" b="1" dirty="0" smtClean="0"/>
              <a:t> un instrument </a:t>
            </a:r>
            <a:r>
              <a:rPr lang="en-US" b="1" dirty="0" err="1" smtClean="0"/>
              <a:t>électronique</a:t>
            </a:r>
            <a:r>
              <a:rPr lang="en-US" b="1" dirty="0" smtClean="0"/>
              <a:t> qui </a:t>
            </a:r>
            <a:r>
              <a:rPr lang="en-US" b="1" dirty="0" err="1" smtClean="0"/>
              <a:t>crée</a:t>
            </a:r>
            <a:r>
              <a:rPr lang="en-US" b="1" dirty="0" smtClean="0"/>
              <a:t>, par </a:t>
            </a:r>
            <a:r>
              <a:rPr lang="en-US" b="1" dirty="0" err="1" smtClean="0"/>
              <a:t>l’intermédiaire</a:t>
            </a:r>
            <a:r>
              <a:rPr lang="en-US" b="1" dirty="0" smtClean="0"/>
              <a:t> de haut-</a:t>
            </a:r>
            <a:r>
              <a:rPr lang="en-US" b="1" dirty="0" err="1" smtClean="0"/>
              <a:t>parleurs</a:t>
            </a:r>
            <a:r>
              <a:rPr lang="en-US" b="1" dirty="0" smtClean="0"/>
              <a:t>, des sons </a:t>
            </a:r>
            <a:r>
              <a:rPr lang="en-US" b="1" dirty="0" err="1" smtClean="0"/>
              <a:t>musicaux</a:t>
            </a:r>
            <a:r>
              <a:rPr lang="en-US" b="1" dirty="0" smtClean="0"/>
              <a:t> </a:t>
            </a:r>
            <a:r>
              <a:rPr lang="en-US" b="1" dirty="0" err="1" smtClean="0"/>
              <a:t>enregistrés</a:t>
            </a:r>
            <a:r>
              <a:rPr lang="en-US" b="1" dirty="0" smtClean="0"/>
              <a:t>.</a:t>
            </a:r>
            <a:endParaRPr lang="en-US" b="1" dirty="0"/>
          </a:p>
        </p:txBody>
      </p:sp>
    </p:spTree>
    <p:extLst>
      <p:ext uri="{BB962C8B-B14F-4D97-AF65-F5344CB8AC3E}">
        <p14:creationId xmlns:p14="http://schemas.microsoft.com/office/powerpoint/2010/main" val="1778204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2154"/>
          </a:xfrm>
        </p:spPr>
        <p:txBody>
          <a:bodyPr/>
          <a:lstStyle/>
          <a:p>
            <a:r>
              <a:rPr lang="en-US" b="1" u="sng" dirty="0" smtClean="0">
                <a:latin typeface="+mn-lt"/>
              </a:rPr>
              <a:t>Les </a:t>
            </a:r>
            <a:r>
              <a:rPr lang="en-US" b="1" u="sng" dirty="0" err="1" smtClean="0">
                <a:latin typeface="+mn-lt"/>
              </a:rPr>
              <a:t>Définitions</a:t>
            </a:r>
            <a:endParaRPr lang="en-US" b="1" u="sng" dirty="0">
              <a:latin typeface="+mn-lt"/>
            </a:endParaRPr>
          </a:p>
        </p:txBody>
      </p:sp>
      <p:sp>
        <p:nvSpPr>
          <p:cNvPr id="3" name="Content Placeholder 2"/>
          <p:cNvSpPr>
            <a:spLocks noGrp="1"/>
          </p:cNvSpPr>
          <p:nvPr>
            <p:ph idx="1"/>
          </p:nvPr>
        </p:nvSpPr>
        <p:spPr>
          <a:xfrm>
            <a:off x="838200" y="1097280"/>
            <a:ext cx="10515600" cy="5608319"/>
          </a:xfrm>
        </p:spPr>
        <p:txBody>
          <a:bodyPr>
            <a:noAutofit/>
          </a:bodyPr>
          <a:lstStyle/>
          <a:p>
            <a:endParaRPr lang="en-US" sz="2400" b="1" dirty="0" smtClean="0"/>
          </a:p>
          <a:p>
            <a:r>
              <a:rPr lang="en-US" sz="2400" b="1" dirty="0" smtClean="0"/>
              <a:t>Le diapason (tuning fork) </a:t>
            </a:r>
            <a:r>
              <a:rPr lang="en-US" sz="2400" b="1" dirty="0" err="1" smtClean="0"/>
              <a:t>est</a:t>
            </a:r>
            <a:r>
              <a:rPr lang="en-US" sz="2400" b="1" dirty="0" smtClean="0"/>
              <a:t> un instrument qui </a:t>
            </a:r>
            <a:r>
              <a:rPr lang="en-US" sz="2400" b="1" dirty="0" err="1" smtClean="0"/>
              <a:t>donne</a:t>
            </a:r>
            <a:r>
              <a:rPr lang="en-US" sz="2400" b="1" dirty="0" smtClean="0"/>
              <a:t> un son fixe, </a:t>
            </a:r>
            <a:r>
              <a:rPr lang="en-US" sz="2400" b="1" dirty="0" err="1" smtClean="0"/>
              <a:t>généralement</a:t>
            </a:r>
            <a:r>
              <a:rPr lang="en-US" sz="2400" b="1" dirty="0" smtClean="0"/>
              <a:t> le la, </a:t>
            </a:r>
            <a:r>
              <a:rPr lang="en-US" sz="2400" b="1" dirty="0" err="1" smtClean="0"/>
              <a:t>parfois</a:t>
            </a:r>
            <a:r>
              <a:rPr lang="en-US" sz="2400" b="1" dirty="0" smtClean="0"/>
              <a:t>, le do.</a:t>
            </a:r>
          </a:p>
          <a:p>
            <a:r>
              <a:rPr lang="en-US" sz="2400" b="1" dirty="0" smtClean="0"/>
              <a:t>La </a:t>
            </a:r>
            <a:r>
              <a:rPr lang="en-US" sz="2400" b="1" dirty="0" err="1" smtClean="0"/>
              <a:t>portée</a:t>
            </a:r>
            <a:r>
              <a:rPr lang="en-US" sz="2400" b="1" dirty="0" smtClean="0"/>
              <a:t> musicale (musical staff) se compose de cinq </a:t>
            </a:r>
            <a:r>
              <a:rPr lang="en-US" sz="2400" b="1" dirty="0" err="1" smtClean="0"/>
              <a:t>lignes</a:t>
            </a:r>
            <a:r>
              <a:rPr lang="en-US" sz="2400" b="1" dirty="0" smtClean="0"/>
              <a:t> </a:t>
            </a:r>
            <a:r>
              <a:rPr lang="en-US" sz="2400" b="1" dirty="0" err="1" smtClean="0"/>
              <a:t>horizontales</a:t>
            </a:r>
            <a:r>
              <a:rPr lang="en-US" sz="2400" b="1" dirty="0" smtClean="0"/>
              <a:t> et de </a:t>
            </a:r>
            <a:r>
              <a:rPr lang="en-US" sz="2400" b="1" dirty="0" err="1" smtClean="0"/>
              <a:t>quatre</a:t>
            </a:r>
            <a:r>
              <a:rPr lang="en-US" sz="2400" b="1" dirty="0" smtClean="0"/>
              <a:t> </a:t>
            </a:r>
            <a:r>
              <a:rPr lang="en-US" sz="2400" b="1" dirty="0" err="1" smtClean="0"/>
              <a:t>interlignes</a:t>
            </a:r>
            <a:r>
              <a:rPr lang="en-US" sz="2400" b="1" dirty="0" smtClean="0"/>
              <a:t> sur </a:t>
            </a:r>
            <a:r>
              <a:rPr lang="en-US" sz="2400" b="1" dirty="0" err="1" smtClean="0"/>
              <a:t>lesquelles</a:t>
            </a:r>
            <a:r>
              <a:rPr lang="en-US" sz="2400" b="1" dirty="0" smtClean="0"/>
              <a:t> on </a:t>
            </a:r>
            <a:r>
              <a:rPr lang="en-US" sz="2400" b="1" dirty="0" err="1" smtClean="0"/>
              <a:t>écrit</a:t>
            </a:r>
            <a:r>
              <a:rPr lang="en-US" sz="2400" b="1" dirty="0" smtClean="0"/>
              <a:t> les notes.  Les </a:t>
            </a:r>
            <a:r>
              <a:rPr lang="en-US" sz="2400" b="1" dirty="0" err="1" smtClean="0"/>
              <a:t>lignes</a:t>
            </a:r>
            <a:r>
              <a:rPr lang="en-US" sz="2400" b="1" dirty="0" smtClean="0"/>
              <a:t> et </a:t>
            </a:r>
            <a:r>
              <a:rPr lang="en-US" sz="2400" b="1" dirty="0" err="1" smtClean="0"/>
              <a:t>interlignes</a:t>
            </a:r>
            <a:r>
              <a:rPr lang="en-US" sz="2400" b="1" dirty="0" smtClean="0"/>
              <a:t> se </a:t>
            </a:r>
            <a:r>
              <a:rPr lang="en-US" sz="2400" b="1" dirty="0" err="1" smtClean="0"/>
              <a:t>comptent</a:t>
            </a:r>
            <a:r>
              <a:rPr lang="en-US" sz="2400" b="1" dirty="0" smtClean="0"/>
              <a:t> de bas </a:t>
            </a:r>
            <a:r>
              <a:rPr lang="en-US" sz="2400" b="1" dirty="0" err="1" smtClean="0"/>
              <a:t>en</a:t>
            </a:r>
            <a:r>
              <a:rPr lang="en-US" sz="2400" b="1" dirty="0" smtClean="0"/>
              <a:t> haut.</a:t>
            </a:r>
          </a:p>
          <a:p>
            <a:r>
              <a:rPr lang="en-US" sz="2400" b="1" dirty="0" smtClean="0"/>
              <a:t>La </a:t>
            </a:r>
            <a:r>
              <a:rPr lang="en-US" sz="2400" b="1" dirty="0" err="1" smtClean="0"/>
              <a:t>clé</a:t>
            </a:r>
            <a:r>
              <a:rPr lang="en-US" sz="2400" b="1" dirty="0" smtClean="0"/>
              <a:t> de sol (treble clef) </a:t>
            </a:r>
            <a:r>
              <a:rPr lang="en-US" sz="2400" b="1" dirty="0" err="1" smtClean="0"/>
              <a:t>est</a:t>
            </a:r>
            <a:r>
              <a:rPr lang="en-US" sz="2400" b="1" dirty="0" smtClean="0"/>
              <a:t> un </a:t>
            </a:r>
            <a:r>
              <a:rPr lang="en-US" sz="2400" b="1" dirty="0" err="1" smtClean="0"/>
              <a:t>signe</a:t>
            </a:r>
            <a:r>
              <a:rPr lang="en-US" sz="2400" b="1" dirty="0" smtClean="0"/>
              <a:t> que </a:t>
            </a:r>
            <a:r>
              <a:rPr lang="en-US" sz="2400" b="1" dirty="0" err="1" smtClean="0"/>
              <a:t>l’on</a:t>
            </a:r>
            <a:r>
              <a:rPr lang="en-US" sz="2400" b="1" dirty="0" smtClean="0"/>
              <a:t> place au début de la </a:t>
            </a:r>
            <a:r>
              <a:rPr lang="en-US" sz="2400" b="1" dirty="0" err="1" smtClean="0"/>
              <a:t>portée</a:t>
            </a:r>
            <a:r>
              <a:rPr lang="en-US" sz="2400" b="1" dirty="0" smtClean="0"/>
              <a:t> et qui </a:t>
            </a:r>
            <a:r>
              <a:rPr lang="en-US" sz="2400" b="1" dirty="0" err="1" smtClean="0"/>
              <a:t>donne</a:t>
            </a:r>
            <a:r>
              <a:rPr lang="en-US" sz="2400" b="1" dirty="0" smtClean="0"/>
              <a:t> son nom </a:t>
            </a:r>
            <a:r>
              <a:rPr lang="en-US" sz="2400" b="1" dirty="0" err="1" smtClean="0"/>
              <a:t>à</a:t>
            </a:r>
            <a:r>
              <a:rPr lang="en-US" sz="2400" b="1" dirty="0" smtClean="0"/>
              <a:t> la note </a:t>
            </a:r>
            <a:r>
              <a:rPr lang="en-US" sz="2400" b="1" dirty="0" err="1" smtClean="0"/>
              <a:t>placée</a:t>
            </a:r>
            <a:r>
              <a:rPr lang="en-US" sz="2400" b="1" dirty="0" smtClean="0"/>
              <a:t> sur la 2e </a:t>
            </a:r>
            <a:r>
              <a:rPr lang="en-US" sz="2400" b="1" dirty="0" err="1" smtClean="0"/>
              <a:t>ligne</a:t>
            </a:r>
            <a:r>
              <a:rPr lang="en-US" sz="2400" b="1" dirty="0" smtClean="0"/>
              <a:t>. (la note </a:t>
            </a:r>
            <a:r>
              <a:rPr lang="en-US" sz="2400" b="1" dirty="0" err="1" smtClean="0"/>
              <a:t>placée</a:t>
            </a:r>
            <a:r>
              <a:rPr lang="en-US" sz="2400" b="1" dirty="0" smtClean="0"/>
              <a:t> </a:t>
            </a:r>
            <a:r>
              <a:rPr lang="en-US" sz="2400" b="1" dirty="0" err="1" smtClean="0"/>
              <a:t>dans</a:t>
            </a:r>
            <a:r>
              <a:rPr lang="en-US" sz="2400" b="1" dirty="0" smtClean="0"/>
              <a:t> le 2e </a:t>
            </a:r>
            <a:r>
              <a:rPr lang="en-US" sz="2400" b="1" dirty="0" err="1" smtClean="0"/>
              <a:t>interligne</a:t>
            </a:r>
            <a:r>
              <a:rPr lang="en-US" sz="2400" b="1" dirty="0" smtClean="0"/>
              <a:t> </a:t>
            </a:r>
            <a:r>
              <a:rPr lang="en-US" sz="2400" b="1" dirty="0" err="1" smtClean="0"/>
              <a:t>s’appelle</a:t>
            </a:r>
            <a:r>
              <a:rPr lang="en-US" sz="2400" b="1" dirty="0" smtClean="0"/>
              <a:t> </a:t>
            </a:r>
            <a:r>
              <a:rPr lang="en-US" sz="2400" b="1" dirty="0" err="1" smtClean="0"/>
              <a:t>donc</a:t>
            </a:r>
            <a:r>
              <a:rPr lang="en-US" sz="2400" b="1" dirty="0" smtClean="0"/>
              <a:t> la.)</a:t>
            </a:r>
          </a:p>
          <a:p>
            <a:r>
              <a:rPr lang="en-US" sz="2400" b="1" dirty="0" err="1" smtClean="0"/>
              <a:t>L’unisson</a:t>
            </a:r>
            <a:r>
              <a:rPr lang="en-US" sz="2400" b="1" dirty="0" smtClean="0"/>
              <a:t> (unison) </a:t>
            </a:r>
            <a:r>
              <a:rPr lang="en-US" sz="2400" b="1" dirty="0" err="1" smtClean="0"/>
              <a:t>est</a:t>
            </a:r>
            <a:r>
              <a:rPr lang="en-US" sz="2400" b="1" dirty="0" smtClean="0"/>
              <a:t> </a:t>
            </a:r>
            <a:r>
              <a:rPr lang="en-US" sz="2400" b="1" dirty="0" err="1" smtClean="0"/>
              <a:t>l’ensemble</a:t>
            </a:r>
            <a:r>
              <a:rPr lang="en-US" sz="2400" b="1" dirty="0" smtClean="0"/>
              <a:t> de </a:t>
            </a:r>
            <a:r>
              <a:rPr lang="en-US" sz="2400" b="1" dirty="0" err="1" smtClean="0"/>
              <a:t>plusieurs</a:t>
            </a:r>
            <a:r>
              <a:rPr lang="en-US" sz="2400" b="1" dirty="0" smtClean="0"/>
              <a:t> </a:t>
            </a:r>
            <a:r>
              <a:rPr lang="en-US" sz="2400" b="1" dirty="0" err="1" smtClean="0"/>
              <a:t>voix</a:t>
            </a:r>
            <a:r>
              <a:rPr lang="en-US" sz="2400" b="1" dirty="0" smtClean="0"/>
              <a:t> </a:t>
            </a:r>
            <a:r>
              <a:rPr lang="en-US" sz="2400" b="1" dirty="0" err="1" smtClean="0"/>
              <a:t>ou</a:t>
            </a:r>
            <a:r>
              <a:rPr lang="en-US" sz="2400" b="1" dirty="0" smtClean="0"/>
              <a:t> </a:t>
            </a:r>
            <a:r>
              <a:rPr lang="en-US" sz="2400" b="1" dirty="0" err="1" smtClean="0"/>
              <a:t>plusieurs</a:t>
            </a:r>
            <a:r>
              <a:rPr lang="en-US" sz="2400" b="1" dirty="0" smtClean="0"/>
              <a:t> instruments </a:t>
            </a:r>
            <a:r>
              <a:rPr lang="en-US" sz="2400" b="1" dirty="0" err="1" smtClean="0"/>
              <a:t>donnant</a:t>
            </a:r>
            <a:r>
              <a:rPr lang="en-US" sz="2400" b="1" dirty="0" smtClean="0"/>
              <a:t> la </a:t>
            </a:r>
            <a:r>
              <a:rPr lang="en-US" sz="2400" b="1" dirty="0" err="1" smtClean="0"/>
              <a:t>même</a:t>
            </a:r>
            <a:r>
              <a:rPr lang="en-US" sz="2400" b="1" dirty="0" smtClean="0"/>
              <a:t> note.</a:t>
            </a:r>
          </a:p>
        </p:txBody>
      </p:sp>
    </p:spTree>
    <p:extLst>
      <p:ext uri="{BB962C8B-B14F-4D97-AF65-F5344CB8AC3E}">
        <p14:creationId xmlns:p14="http://schemas.microsoft.com/office/powerpoint/2010/main" val="17969661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b="1" u="sng" dirty="0">
                <a:latin typeface="+mn-lt"/>
              </a:rPr>
              <a:t>Les </a:t>
            </a:r>
            <a:r>
              <a:rPr lang="en-US" b="1" u="sng" dirty="0" err="1">
                <a:latin typeface="+mn-lt"/>
              </a:rPr>
              <a:t>Définitions</a:t>
            </a:r>
            <a:endParaRPr lang="en-US" dirty="0">
              <a:latin typeface="+mn-lt"/>
            </a:endParaRPr>
          </a:p>
        </p:txBody>
      </p:sp>
      <p:sp>
        <p:nvSpPr>
          <p:cNvPr id="3" name="Content Placeholder 2"/>
          <p:cNvSpPr>
            <a:spLocks noGrp="1"/>
          </p:cNvSpPr>
          <p:nvPr>
            <p:ph idx="1"/>
          </p:nvPr>
        </p:nvSpPr>
        <p:spPr>
          <a:xfrm>
            <a:off x="838200" y="1219200"/>
            <a:ext cx="10515600" cy="4957763"/>
          </a:xfrm>
        </p:spPr>
        <p:txBody>
          <a:bodyPr>
            <a:normAutofit lnSpcReduction="10000"/>
          </a:bodyPr>
          <a:lstStyle/>
          <a:p>
            <a:r>
              <a:rPr lang="en-US" b="1" dirty="0"/>
              <a:t>La gigue </a:t>
            </a:r>
            <a:r>
              <a:rPr lang="en-US" b="1" dirty="0" err="1"/>
              <a:t>est</a:t>
            </a:r>
            <a:r>
              <a:rPr lang="en-US" b="1" dirty="0"/>
              <a:t> </a:t>
            </a:r>
            <a:r>
              <a:rPr lang="en-US" b="1" dirty="0" err="1"/>
              <a:t>une</a:t>
            </a:r>
            <a:r>
              <a:rPr lang="en-US" b="1" dirty="0"/>
              <a:t> </a:t>
            </a:r>
            <a:r>
              <a:rPr lang="en-US" b="1" dirty="0" err="1"/>
              <a:t>danse</a:t>
            </a:r>
            <a:r>
              <a:rPr lang="en-US" b="1" dirty="0"/>
              <a:t> de vive allure, </a:t>
            </a:r>
            <a:r>
              <a:rPr lang="en-US" b="1" dirty="0" err="1"/>
              <a:t>originaire</a:t>
            </a:r>
            <a:r>
              <a:rPr lang="en-US" b="1" dirty="0"/>
              <a:t> des </a:t>
            </a:r>
            <a:r>
              <a:rPr lang="en-US" b="1" dirty="0" err="1"/>
              <a:t>Îles</a:t>
            </a:r>
            <a:r>
              <a:rPr lang="en-US" b="1" dirty="0"/>
              <a:t> </a:t>
            </a:r>
            <a:r>
              <a:rPr lang="en-US" b="1" dirty="0" err="1"/>
              <a:t>Britanniques</a:t>
            </a:r>
            <a:r>
              <a:rPr lang="en-US" b="1" dirty="0"/>
              <a:t>.</a:t>
            </a:r>
          </a:p>
          <a:p>
            <a:r>
              <a:rPr lang="en-US" b="1" dirty="0" err="1"/>
              <a:t>Rigaudon</a:t>
            </a:r>
            <a:r>
              <a:rPr lang="en-US" b="1" dirty="0"/>
              <a:t>:  </a:t>
            </a:r>
            <a:r>
              <a:rPr lang="en-US" b="1" dirty="0" err="1"/>
              <a:t>Danse</a:t>
            </a:r>
            <a:r>
              <a:rPr lang="en-US" b="1" dirty="0"/>
              <a:t> </a:t>
            </a:r>
            <a:r>
              <a:rPr lang="en-US" b="1" dirty="0" err="1"/>
              <a:t>à</a:t>
            </a:r>
            <a:r>
              <a:rPr lang="en-US" b="1" dirty="0"/>
              <a:t> </a:t>
            </a:r>
            <a:r>
              <a:rPr lang="en-US" b="1" dirty="0" err="1"/>
              <a:t>deux</a:t>
            </a:r>
            <a:r>
              <a:rPr lang="en-US" b="1" dirty="0"/>
              <a:t> temps, </a:t>
            </a:r>
            <a:r>
              <a:rPr lang="en-US" b="1" dirty="0" err="1"/>
              <a:t>d’origine</a:t>
            </a:r>
            <a:r>
              <a:rPr lang="en-US" b="1" dirty="0"/>
              <a:t> </a:t>
            </a:r>
            <a:r>
              <a:rPr lang="en-US" b="1" dirty="0" err="1"/>
              <a:t>provençale</a:t>
            </a:r>
            <a:r>
              <a:rPr lang="en-US" b="1" dirty="0"/>
              <a:t>, qui </a:t>
            </a:r>
            <a:r>
              <a:rPr lang="en-US" b="1" dirty="0" err="1"/>
              <a:t>était</a:t>
            </a:r>
            <a:r>
              <a:rPr lang="en-US" b="1" dirty="0"/>
              <a:t> </a:t>
            </a:r>
            <a:r>
              <a:rPr lang="en-US" b="1" dirty="0" err="1"/>
              <a:t>en</a:t>
            </a:r>
            <a:r>
              <a:rPr lang="en-US" b="1" dirty="0"/>
              <a:t> vogue au </a:t>
            </a:r>
            <a:r>
              <a:rPr lang="en-US" b="1" dirty="0" err="1"/>
              <a:t>XVIIe</a:t>
            </a:r>
            <a:r>
              <a:rPr lang="en-US" b="1" dirty="0"/>
              <a:t> et </a:t>
            </a:r>
            <a:r>
              <a:rPr lang="en-US" b="1" dirty="0" err="1"/>
              <a:t>XVIIIe</a:t>
            </a:r>
            <a:r>
              <a:rPr lang="en-US" b="1" dirty="0"/>
              <a:t> siècles.</a:t>
            </a:r>
          </a:p>
          <a:p>
            <a:r>
              <a:rPr lang="en-US" b="1" dirty="0" err="1"/>
              <a:t>Absolu</a:t>
            </a:r>
            <a:r>
              <a:rPr lang="en-US" b="1" dirty="0"/>
              <a:t> diapason (absolute or perfect pitch): </a:t>
            </a:r>
            <a:r>
              <a:rPr lang="en-US" b="1" dirty="0" err="1"/>
              <a:t>Avoir</a:t>
            </a:r>
            <a:r>
              <a:rPr lang="en-US" b="1" dirty="0"/>
              <a:t> le diapason </a:t>
            </a:r>
            <a:r>
              <a:rPr lang="en-US" b="1" dirty="0" err="1"/>
              <a:t>absolu</a:t>
            </a:r>
            <a:r>
              <a:rPr lang="en-US" b="1" dirty="0"/>
              <a:t> </a:t>
            </a:r>
            <a:r>
              <a:rPr lang="en-US" b="1" dirty="0" err="1"/>
              <a:t>c’est</a:t>
            </a:r>
            <a:r>
              <a:rPr lang="en-US" b="1" dirty="0"/>
              <a:t> </a:t>
            </a:r>
            <a:r>
              <a:rPr lang="en-US" b="1" dirty="0" err="1"/>
              <a:t>pouvoir</a:t>
            </a:r>
            <a:r>
              <a:rPr lang="en-US" b="1" dirty="0"/>
              <a:t> chanter le son la sans </a:t>
            </a:r>
            <a:r>
              <a:rPr lang="en-US" b="1" dirty="0" err="1"/>
              <a:t>aucune</a:t>
            </a:r>
            <a:r>
              <a:rPr lang="en-US" b="1" dirty="0"/>
              <a:t> aide </a:t>
            </a:r>
            <a:r>
              <a:rPr lang="en-US" b="1" dirty="0" err="1"/>
              <a:t>d’instrument</a:t>
            </a:r>
            <a:endParaRPr lang="en-US" b="1" dirty="0"/>
          </a:p>
          <a:p>
            <a:r>
              <a:rPr lang="en-US" b="1" dirty="0"/>
              <a:t>Don: (</a:t>
            </a:r>
            <a:r>
              <a:rPr lang="en-US" b="1" dirty="0" err="1"/>
              <a:t>Sightread</a:t>
            </a:r>
            <a:r>
              <a:rPr lang="en-US" b="1" dirty="0"/>
              <a:t>)Pour </a:t>
            </a:r>
            <a:r>
              <a:rPr lang="en-US" b="1" dirty="0" err="1"/>
              <a:t>certaines</a:t>
            </a:r>
            <a:r>
              <a:rPr lang="en-US" b="1" dirty="0"/>
              <a:t> </a:t>
            </a:r>
            <a:r>
              <a:rPr lang="en-US" b="1" dirty="0" err="1"/>
              <a:t>personnes</a:t>
            </a:r>
            <a:r>
              <a:rPr lang="en-US" b="1" dirty="0"/>
              <a:t>, le chant, le dessin </a:t>
            </a:r>
            <a:r>
              <a:rPr lang="en-US" b="1" dirty="0" err="1"/>
              <a:t>sont</a:t>
            </a:r>
            <a:r>
              <a:rPr lang="en-US" b="1" dirty="0"/>
              <a:t> des dons: </a:t>
            </a:r>
            <a:r>
              <a:rPr lang="en-US" b="1" dirty="0" err="1"/>
              <a:t>elles</a:t>
            </a:r>
            <a:r>
              <a:rPr lang="en-US" b="1" dirty="0"/>
              <a:t> </a:t>
            </a:r>
            <a:r>
              <a:rPr lang="en-US" b="1" dirty="0" err="1"/>
              <a:t>l’apprennent</a:t>
            </a:r>
            <a:r>
              <a:rPr lang="en-US" b="1" dirty="0"/>
              <a:t> </a:t>
            </a:r>
            <a:r>
              <a:rPr lang="en-US" b="1" dirty="0" err="1"/>
              <a:t>très</a:t>
            </a:r>
            <a:r>
              <a:rPr lang="en-US" b="1" dirty="0"/>
              <a:t> </a:t>
            </a:r>
            <a:r>
              <a:rPr lang="en-US" b="1" dirty="0" err="1"/>
              <a:t>facilement</a:t>
            </a:r>
            <a:r>
              <a:rPr lang="en-US" b="1" dirty="0"/>
              <a:t> </a:t>
            </a:r>
            <a:r>
              <a:rPr lang="en-US" b="1" dirty="0" err="1"/>
              <a:t>ou</a:t>
            </a:r>
            <a:r>
              <a:rPr lang="en-US" b="1" dirty="0"/>
              <a:t> encore </a:t>
            </a:r>
            <a:r>
              <a:rPr lang="en-US" b="1" dirty="0" err="1"/>
              <a:t>savent</a:t>
            </a:r>
            <a:r>
              <a:rPr lang="en-US" b="1" dirty="0"/>
              <a:t> </a:t>
            </a:r>
            <a:r>
              <a:rPr lang="en-US" b="1" dirty="0" err="1"/>
              <a:t>très</a:t>
            </a:r>
            <a:r>
              <a:rPr lang="en-US" b="1" dirty="0"/>
              <a:t> </a:t>
            </a:r>
            <a:r>
              <a:rPr lang="en-US" b="1" dirty="0" err="1"/>
              <a:t>bien</a:t>
            </a:r>
            <a:r>
              <a:rPr lang="en-US" b="1" dirty="0"/>
              <a:t> le faire sans </a:t>
            </a:r>
            <a:r>
              <a:rPr lang="en-US" b="1" dirty="0" err="1"/>
              <a:t>avoir</a:t>
            </a:r>
            <a:r>
              <a:rPr lang="en-US" b="1" dirty="0"/>
              <a:t> </a:t>
            </a:r>
            <a:r>
              <a:rPr lang="en-US" b="1" dirty="0" err="1"/>
              <a:t>eu</a:t>
            </a:r>
            <a:r>
              <a:rPr lang="en-US" b="1" dirty="0"/>
              <a:t> </a:t>
            </a:r>
            <a:r>
              <a:rPr lang="en-US" b="1" dirty="0" err="1"/>
              <a:t>à</a:t>
            </a:r>
            <a:r>
              <a:rPr lang="en-US" b="1" dirty="0"/>
              <a:t> </a:t>
            </a:r>
            <a:r>
              <a:rPr lang="en-US" b="1" dirty="0" err="1"/>
              <a:t>l’apprendre</a:t>
            </a:r>
            <a:r>
              <a:rPr lang="en-US" b="1" dirty="0"/>
              <a:t>.</a:t>
            </a:r>
          </a:p>
          <a:p>
            <a:r>
              <a:rPr lang="en-US" b="1" dirty="0"/>
              <a:t>La barre de reprise (repeat sign) </a:t>
            </a:r>
            <a:r>
              <a:rPr lang="en-US" b="1" dirty="0" err="1"/>
              <a:t>est</a:t>
            </a:r>
            <a:r>
              <a:rPr lang="en-US" b="1" dirty="0"/>
              <a:t> un </a:t>
            </a:r>
            <a:r>
              <a:rPr lang="en-US" b="1" dirty="0" err="1"/>
              <a:t>signe</a:t>
            </a:r>
            <a:r>
              <a:rPr lang="en-US" b="1" dirty="0"/>
              <a:t> musical qui </a:t>
            </a:r>
            <a:r>
              <a:rPr lang="en-US" b="1" dirty="0" err="1"/>
              <a:t>demande</a:t>
            </a:r>
            <a:r>
              <a:rPr lang="en-US" b="1" dirty="0"/>
              <a:t> la </a:t>
            </a:r>
            <a:r>
              <a:rPr lang="en-US" b="1" dirty="0" err="1"/>
              <a:t>répétition</a:t>
            </a:r>
            <a:r>
              <a:rPr lang="en-US" b="1" dirty="0"/>
              <a:t> de </a:t>
            </a:r>
            <a:r>
              <a:rPr lang="en-US" b="1" dirty="0" err="1"/>
              <a:t>ce</a:t>
            </a:r>
            <a:r>
              <a:rPr lang="en-US" b="1" dirty="0"/>
              <a:t> qui </a:t>
            </a:r>
            <a:r>
              <a:rPr lang="en-US" b="1" dirty="0" err="1"/>
              <a:t>précède</a:t>
            </a:r>
            <a:r>
              <a:rPr lang="en-US" b="1" dirty="0"/>
              <a:t>.</a:t>
            </a:r>
          </a:p>
          <a:p>
            <a:r>
              <a:rPr lang="en-US" b="1" dirty="0"/>
              <a:t>La </a:t>
            </a:r>
            <a:r>
              <a:rPr lang="en-US" b="1" dirty="0" err="1"/>
              <a:t>ritournelle</a:t>
            </a:r>
            <a:r>
              <a:rPr lang="en-US" b="1" dirty="0"/>
              <a:t> </a:t>
            </a:r>
            <a:r>
              <a:rPr lang="en-US" b="1" dirty="0" err="1"/>
              <a:t>est</a:t>
            </a:r>
            <a:r>
              <a:rPr lang="en-US" b="1" dirty="0"/>
              <a:t> un air qui se </a:t>
            </a:r>
            <a:r>
              <a:rPr lang="en-US" b="1" dirty="0" err="1"/>
              <a:t>répète</a:t>
            </a:r>
            <a:r>
              <a:rPr lang="en-US" b="1" dirty="0"/>
              <a:t> sans </a:t>
            </a:r>
            <a:r>
              <a:rPr lang="en-US" b="1" dirty="0" err="1"/>
              <a:t>cesse</a:t>
            </a:r>
            <a:r>
              <a:rPr lang="en-US" b="1" dirty="0"/>
              <a:t>.</a:t>
            </a:r>
          </a:p>
          <a:p>
            <a:endParaRPr lang="en-US" dirty="0"/>
          </a:p>
        </p:txBody>
      </p:sp>
    </p:spTree>
    <p:extLst>
      <p:ext uri="{BB962C8B-B14F-4D97-AF65-F5344CB8AC3E}">
        <p14:creationId xmlns:p14="http://schemas.microsoft.com/office/powerpoint/2010/main" val="9226763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1235"/>
          </a:xfrm>
        </p:spPr>
        <p:txBody>
          <a:bodyPr/>
          <a:lstStyle/>
          <a:p>
            <a:r>
              <a:rPr lang="en-US" b="1" u="sng" dirty="0" smtClean="0">
                <a:latin typeface="+mn-lt"/>
              </a:rPr>
              <a:t>Les Instruments de la </a:t>
            </a:r>
            <a:r>
              <a:rPr lang="en-US" b="1" u="sng" dirty="0" err="1">
                <a:latin typeface="+mn-lt"/>
              </a:rPr>
              <a:t>F</a:t>
            </a:r>
            <a:r>
              <a:rPr lang="en-US" b="1" u="sng" dirty="0" err="1" smtClean="0">
                <a:latin typeface="+mn-lt"/>
              </a:rPr>
              <a:t>amille</a:t>
            </a:r>
            <a:r>
              <a:rPr lang="en-US" b="1" u="sng" dirty="0" smtClean="0">
                <a:latin typeface="+mn-lt"/>
              </a:rPr>
              <a:t> des </a:t>
            </a:r>
            <a:r>
              <a:rPr lang="en-US" b="1" u="sng" dirty="0" err="1">
                <a:latin typeface="+mn-lt"/>
              </a:rPr>
              <a:t>C</a:t>
            </a:r>
            <a:r>
              <a:rPr lang="en-US" b="1" u="sng" dirty="0" err="1" smtClean="0">
                <a:latin typeface="+mn-lt"/>
              </a:rPr>
              <a:t>ordes</a:t>
            </a:r>
            <a:endParaRPr lang="en-US" b="1" u="sng" dirty="0">
              <a:latin typeface="+mn-lt"/>
            </a:endParaRPr>
          </a:p>
        </p:txBody>
      </p:sp>
      <p:sp>
        <p:nvSpPr>
          <p:cNvPr id="3" name="Content Placeholder 2"/>
          <p:cNvSpPr>
            <a:spLocks noGrp="1"/>
          </p:cNvSpPr>
          <p:nvPr>
            <p:ph idx="1"/>
          </p:nvPr>
        </p:nvSpPr>
        <p:spPr>
          <a:xfrm>
            <a:off x="838200" y="1356360"/>
            <a:ext cx="10515600" cy="5247640"/>
          </a:xfrm>
        </p:spPr>
        <p:txBody>
          <a:bodyPr>
            <a:normAutofit fontScale="77500" lnSpcReduction="20000"/>
          </a:bodyPr>
          <a:lstStyle/>
          <a:p>
            <a:r>
              <a:rPr lang="en-US" b="1" u="sng" dirty="0" smtClean="0"/>
              <a:t>Les </a:t>
            </a:r>
            <a:r>
              <a:rPr lang="en-US" b="1" u="sng" dirty="0" err="1" smtClean="0"/>
              <a:t>Cordes</a:t>
            </a:r>
            <a:r>
              <a:rPr lang="en-US" b="1" u="sng" dirty="0" smtClean="0"/>
              <a:t> </a:t>
            </a:r>
            <a:r>
              <a:rPr lang="en-US" b="1" u="sng" dirty="0" err="1" smtClean="0"/>
              <a:t>Frottées</a:t>
            </a:r>
            <a:endParaRPr lang="en-US" b="1" u="sng" dirty="0" smtClean="0"/>
          </a:p>
          <a:p>
            <a:r>
              <a:rPr lang="en-US" b="1" dirty="0" smtClean="0"/>
              <a:t>Les premiers violins et les seconds </a:t>
            </a:r>
            <a:r>
              <a:rPr lang="en-US" b="1" dirty="0" err="1" smtClean="0"/>
              <a:t>violons</a:t>
            </a:r>
            <a:r>
              <a:rPr lang="en-US" b="1" dirty="0" smtClean="0"/>
              <a:t> (le plus </a:t>
            </a:r>
            <a:r>
              <a:rPr lang="en-US" b="1" dirty="0" err="1" smtClean="0"/>
              <a:t>aigu</a:t>
            </a:r>
            <a:r>
              <a:rPr lang="en-US" b="1" dirty="0" smtClean="0"/>
              <a:t> de la </a:t>
            </a:r>
            <a:r>
              <a:rPr lang="en-US" b="1" dirty="0" err="1" smtClean="0"/>
              <a:t>famille</a:t>
            </a:r>
            <a:r>
              <a:rPr lang="en-US" b="1" dirty="0" smtClean="0"/>
              <a:t> des </a:t>
            </a:r>
            <a:r>
              <a:rPr lang="en-US" b="1" dirty="0" err="1" smtClean="0"/>
              <a:t>cordes</a:t>
            </a:r>
            <a:r>
              <a:rPr lang="en-US" b="1" dirty="0" smtClean="0"/>
              <a:t>), Les altos (violas), Les </a:t>
            </a:r>
            <a:r>
              <a:rPr lang="en-US" b="1" dirty="0" err="1" smtClean="0"/>
              <a:t>violoncelles</a:t>
            </a:r>
            <a:r>
              <a:rPr lang="en-US" b="1" dirty="0" smtClean="0"/>
              <a:t> (cello), Les </a:t>
            </a:r>
            <a:r>
              <a:rPr lang="en-US" b="1" dirty="0" err="1" smtClean="0"/>
              <a:t>contrebasses</a:t>
            </a:r>
            <a:r>
              <a:rPr lang="en-US" b="1" dirty="0" smtClean="0"/>
              <a:t> (double basses)</a:t>
            </a:r>
          </a:p>
          <a:p>
            <a:r>
              <a:rPr lang="en-US" b="1" dirty="0" err="1" smtClean="0"/>
              <a:t>Cordes</a:t>
            </a:r>
            <a:r>
              <a:rPr lang="en-US" b="1" dirty="0" smtClean="0"/>
              <a:t> </a:t>
            </a:r>
            <a:r>
              <a:rPr lang="en-US" b="1" dirty="0" err="1" smtClean="0"/>
              <a:t>Pincées</a:t>
            </a:r>
            <a:r>
              <a:rPr lang="en-US" b="1" dirty="0" smtClean="0"/>
              <a:t> </a:t>
            </a:r>
          </a:p>
          <a:p>
            <a:r>
              <a:rPr lang="en-US" b="1" dirty="0" err="1" smtClean="0"/>
              <a:t>Harpe</a:t>
            </a:r>
            <a:r>
              <a:rPr lang="en-US" b="1" dirty="0" smtClean="0"/>
              <a:t> (harp), </a:t>
            </a:r>
            <a:r>
              <a:rPr lang="en-US" b="1" dirty="0" err="1" smtClean="0"/>
              <a:t>clavecin</a:t>
            </a:r>
            <a:r>
              <a:rPr lang="en-US" b="1" dirty="0" smtClean="0"/>
              <a:t> (clavichord), </a:t>
            </a:r>
            <a:r>
              <a:rPr lang="en-US" b="1" dirty="0" err="1" smtClean="0"/>
              <a:t>guitare</a:t>
            </a:r>
            <a:r>
              <a:rPr lang="en-US" b="1" dirty="0" smtClean="0"/>
              <a:t>, banjo, la </a:t>
            </a:r>
            <a:r>
              <a:rPr lang="en-US" b="1" dirty="0" err="1" smtClean="0"/>
              <a:t>sanza</a:t>
            </a:r>
            <a:r>
              <a:rPr lang="en-US" b="1" dirty="0" smtClean="0"/>
              <a:t> (finger</a:t>
            </a:r>
          </a:p>
          <a:p>
            <a:r>
              <a:rPr lang="en-US" b="1" u="sng" dirty="0" err="1" smtClean="0"/>
              <a:t>Cordes</a:t>
            </a:r>
            <a:r>
              <a:rPr lang="en-US" b="1" u="sng" dirty="0" smtClean="0"/>
              <a:t> </a:t>
            </a:r>
            <a:r>
              <a:rPr lang="en-US" b="1" u="sng" dirty="0" err="1" smtClean="0"/>
              <a:t>Frappées</a:t>
            </a:r>
            <a:endParaRPr lang="en-US" b="1" u="sng" dirty="0" smtClean="0"/>
          </a:p>
          <a:p>
            <a:r>
              <a:rPr lang="en-US" b="1" dirty="0" smtClean="0"/>
              <a:t>Le Piano </a:t>
            </a:r>
            <a:r>
              <a:rPr lang="en-US" b="1" dirty="0" err="1" smtClean="0"/>
              <a:t>appartient</a:t>
            </a:r>
            <a:r>
              <a:rPr lang="en-US" b="1" dirty="0" smtClean="0"/>
              <a:t> </a:t>
            </a:r>
            <a:r>
              <a:rPr lang="en-US" b="1" dirty="0" err="1" smtClean="0"/>
              <a:t>à</a:t>
            </a:r>
            <a:r>
              <a:rPr lang="en-US" b="1" dirty="0" smtClean="0"/>
              <a:t> la </a:t>
            </a:r>
            <a:r>
              <a:rPr lang="en-US" b="1" dirty="0" err="1" smtClean="0"/>
              <a:t>famillie</a:t>
            </a:r>
            <a:r>
              <a:rPr lang="en-US" b="1" dirty="0" smtClean="0"/>
              <a:t> des </a:t>
            </a:r>
            <a:r>
              <a:rPr lang="en-US" b="1" dirty="0" err="1" smtClean="0"/>
              <a:t>cordes</a:t>
            </a:r>
            <a:r>
              <a:rPr lang="en-US" b="1" dirty="0" smtClean="0"/>
              <a:t> et des percussions.  </a:t>
            </a:r>
            <a:r>
              <a:rPr lang="en-US" b="1" dirty="0" err="1" smtClean="0"/>
              <a:t>Dans</a:t>
            </a:r>
            <a:r>
              <a:rPr lang="en-US" b="1" dirty="0" smtClean="0"/>
              <a:t> </a:t>
            </a:r>
            <a:r>
              <a:rPr lang="en-US" b="1" dirty="0" err="1" smtClean="0"/>
              <a:t>l’orchestre</a:t>
            </a:r>
            <a:r>
              <a:rPr lang="en-US" b="1" dirty="0" smtClean="0"/>
              <a:t>, </a:t>
            </a:r>
            <a:r>
              <a:rPr lang="en-US" b="1" dirty="0" err="1" smtClean="0"/>
              <a:t>il</a:t>
            </a:r>
            <a:r>
              <a:rPr lang="en-US" b="1" dirty="0" smtClean="0"/>
              <a:t> </a:t>
            </a:r>
            <a:r>
              <a:rPr lang="en-US" b="1" dirty="0" err="1" smtClean="0"/>
              <a:t>joue</a:t>
            </a:r>
            <a:r>
              <a:rPr lang="en-US" b="1" dirty="0" smtClean="0"/>
              <a:t> </a:t>
            </a:r>
            <a:r>
              <a:rPr lang="en-US" b="1" dirty="0" err="1" smtClean="0"/>
              <a:t>à</a:t>
            </a:r>
            <a:r>
              <a:rPr lang="en-US" b="1" dirty="0" smtClean="0"/>
              <a:t> part, </a:t>
            </a:r>
            <a:r>
              <a:rPr lang="en-US" b="1" dirty="0" err="1" smtClean="0"/>
              <a:t>en</a:t>
            </a:r>
            <a:r>
              <a:rPr lang="en-US" b="1" dirty="0" smtClean="0"/>
              <a:t> </a:t>
            </a:r>
            <a:r>
              <a:rPr lang="en-US" b="1" dirty="0" err="1" smtClean="0"/>
              <a:t>soliste</a:t>
            </a:r>
            <a:r>
              <a:rPr lang="en-US" b="1" dirty="0" smtClean="0"/>
              <a:t>.</a:t>
            </a:r>
          </a:p>
          <a:p>
            <a:r>
              <a:rPr lang="en-US" b="1" dirty="0" smtClean="0"/>
              <a:t>Remarque:  tout </a:t>
            </a:r>
            <a:r>
              <a:rPr lang="en-US" b="1" dirty="0" err="1" smtClean="0"/>
              <a:t>comme</a:t>
            </a:r>
            <a:r>
              <a:rPr lang="en-US" b="1" dirty="0" smtClean="0"/>
              <a:t> la </a:t>
            </a:r>
            <a:r>
              <a:rPr lang="en-US" b="1" dirty="0" err="1" smtClean="0"/>
              <a:t>taille</a:t>
            </a:r>
            <a:r>
              <a:rPr lang="en-US" b="1" dirty="0" smtClean="0"/>
              <a:t> de </a:t>
            </a:r>
            <a:r>
              <a:rPr lang="en-US" b="1" dirty="0" err="1" smtClean="0"/>
              <a:t>l’instrument</a:t>
            </a:r>
            <a:r>
              <a:rPr lang="en-US" b="1" dirty="0" smtClean="0"/>
              <a:t>, plus la </a:t>
            </a:r>
            <a:r>
              <a:rPr lang="en-US" b="1" dirty="0" err="1" smtClean="0"/>
              <a:t>corde</a:t>
            </a:r>
            <a:r>
              <a:rPr lang="en-US" b="1" dirty="0" smtClean="0"/>
              <a:t> </a:t>
            </a:r>
            <a:r>
              <a:rPr lang="en-US" b="1" dirty="0" err="1" smtClean="0"/>
              <a:t>est</a:t>
            </a:r>
            <a:r>
              <a:rPr lang="en-US" b="1" dirty="0" smtClean="0"/>
              <a:t> </a:t>
            </a:r>
            <a:r>
              <a:rPr lang="en-US" b="1" dirty="0" err="1" smtClean="0"/>
              <a:t>courte</a:t>
            </a:r>
            <a:r>
              <a:rPr lang="en-US" b="1" dirty="0" smtClean="0"/>
              <a:t> et mince, plus le son </a:t>
            </a:r>
            <a:r>
              <a:rPr lang="en-US" b="1" dirty="0" err="1" smtClean="0"/>
              <a:t>est</a:t>
            </a:r>
            <a:r>
              <a:rPr lang="en-US" b="1" dirty="0" smtClean="0"/>
              <a:t> </a:t>
            </a:r>
            <a:r>
              <a:rPr lang="en-US" b="1" dirty="0" err="1" smtClean="0"/>
              <a:t>aigu</a:t>
            </a:r>
            <a:r>
              <a:rPr lang="en-US" b="1" dirty="0" smtClean="0"/>
              <a:t>; plus la </a:t>
            </a:r>
            <a:r>
              <a:rPr lang="en-US" b="1" dirty="0" err="1" smtClean="0"/>
              <a:t>corde</a:t>
            </a:r>
            <a:r>
              <a:rPr lang="en-US" b="1" dirty="0" smtClean="0"/>
              <a:t> </a:t>
            </a:r>
            <a:r>
              <a:rPr lang="en-US" b="1" dirty="0" err="1" smtClean="0"/>
              <a:t>est</a:t>
            </a:r>
            <a:r>
              <a:rPr lang="en-US" b="1" dirty="0" smtClean="0"/>
              <a:t> </a:t>
            </a:r>
            <a:r>
              <a:rPr lang="en-US" b="1" dirty="0" err="1" smtClean="0"/>
              <a:t>grosse</a:t>
            </a:r>
            <a:r>
              <a:rPr lang="en-US" b="1" dirty="0" smtClean="0"/>
              <a:t> et longue, plus le son </a:t>
            </a:r>
            <a:r>
              <a:rPr lang="en-US" b="1" dirty="0" err="1" smtClean="0"/>
              <a:t>est</a:t>
            </a:r>
            <a:r>
              <a:rPr lang="en-US" b="1" dirty="0" smtClean="0"/>
              <a:t> grave.  Le </a:t>
            </a:r>
            <a:r>
              <a:rPr lang="en-US" b="1" dirty="0" err="1" smtClean="0"/>
              <a:t>violon</a:t>
            </a:r>
            <a:r>
              <a:rPr lang="en-US" b="1" dirty="0" smtClean="0"/>
              <a:t> a </a:t>
            </a:r>
            <a:r>
              <a:rPr lang="en-US" b="1" dirty="0" err="1" smtClean="0"/>
              <a:t>donc</a:t>
            </a:r>
            <a:r>
              <a:rPr lang="en-US" b="1" dirty="0" smtClean="0"/>
              <a:t> le son le plus </a:t>
            </a:r>
            <a:r>
              <a:rPr lang="en-US" b="1" dirty="0" err="1" smtClean="0"/>
              <a:t>aigu</a:t>
            </a:r>
            <a:r>
              <a:rPr lang="en-US" b="1" dirty="0" smtClean="0"/>
              <a:t>, </a:t>
            </a:r>
            <a:r>
              <a:rPr lang="en-US" b="1" dirty="0" err="1" smtClean="0"/>
              <a:t>vient</a:t>
            </a:r>
            <a:r>
              <a:rPr lang="en-US" b="1" dirty="0" smtClean="0"/>
              <a:t> </a:t>
            </a:r>
            <a:r>
              <a:rPr lang="en-US" b="1" dirty="0" err="1" smtClean="0"/>
              <a:t>ensuite</a:t>
            </a:r>
            <a:r>
              <a:rPr lang="en-US" b="1" dirty="0" smtClean="0"/>
              <a:t> </a:t>
            </a:r>
            <a:r>
              <a:rPr lang="en-US" b="1" dirty="0" err="1" smtClean="0"/>
              <a:t>l’alto</a:t>
            </a:r>
            <a:r>
              <a:rPr lang="en-US" b="1" dirty="0" smtClean="0"/>
              <a:t>, le </a:t>
            </a:r>
            <a:r>
              <a:rPr lang="en-US" b="1" dirty="0" err="1" smtClean="0"/>
              <a:t>violoncelle</a:t>
            </a:r>
            <a:r>
              <a:rPr lang="en-US" b="1" dirty="0" smtClean="0"/>
              <a:t> et </a:t>
            </a:r>
            <a:r>
              <a:rPr lang="en-US" b="1" dirty="0" err="1" smtClean="0"/>
              <a:t>finalement</a:t>
            </a:r>
            <a:r>
              <a:rPr lang="en-US" b="1" dirty="0" smtClean="0"/>
              <a:t> la </a:t>
            </a:r>
            <a:r>
              <a:rPr lang="en-US" b="1" dirty="0" err="1" smtClean="0"/>
              <a:t>contrebasse</a:t>
            </a:r>
            <a:r>
              <a:rPr lang="en-US" b="1" dirty="0" smtClean="0"/>
              <a:t> qui </a:t>
            </a:r>
            <a:r>
              <a:rPr lang="en-US" b="1" dirty="0" err="1" smtClean="0"/>
              <a:t>est</a:t>
            </a:r>
            <a:r>
              <a:rPr lang="en-US" b="1" dirty="0" smtClean="0"/>
              <a:t> le plus grave de </a:t>
            </a:r>
            <a:r>
              <a:rPr lang="en-US" b="1" dirty="0" err="1" smtClean="0"/>
              <a:t>ces</a:t>
            </a:r>
            <a:r>
              <a:rPr lang="en-US" b="1" dirty="0" smtClean="0"/>
              <a:t> </a:t>
            </a:r>
            <a:r>
              <a:rPr lang="en-US" b="1" dirty="0" err="1" smtClean="0"/>
              <a:t>quatre</a:t>
            </a:r>
            <a:r>
              <a:rPr lang="en-US" b="1" dirty="0" smtClean="0"/>
              <a:t> instruments.</a:t>
            </a:r>
          </a:p>
          <a:p>
            <a:r>
              <a:rPr lang="en-US" b="1" dirty="0" err="1" smtClean="0"/>
              <a:t>Tu</a:t>
            </a:r>
            <a:r>
              <a:rPr lang="en-US" b="1" dirty="0" smtClean="0"/>
              <a:t> </a:t>
            </a:r>
            <a:r>
              <a:rPr lang="en-US" b="1" dirty="0" err="1" smtClean="0"/>
              <a:t>remarqueras</a:t>
            </a:r>
            <a:r>
              <a:rPr lang="en-US" b="1" dirty="0" smtClean="0"/>
              <a:t> que </a:t>
            </a:r>
            <a:r>
              <a:rPr lang="en-US" b="1" dirty="0" err="1" smtClean="0"/>
              <a:t>l’artiste</a:t>
            </a:r>
            <a:r>
              <a:rPr lang="en-US" b="1" dirty="0" smtClean="0"/>
              <a:t> </a:t>
            </a:r>
            <a:r>
              <a:rPr lang="en-US" b="1" dirty="0" err="1" smtClean="0"/>
              <a:t>tient</a:t>
            </a:r>
            <a:r>
              <a:rPr lang="en-US" b="1" dirty="0" smtClean="0"/>
              <a:t> son instrument sous le </a:t>
            </a:r>
            <a:r>
              <a:rPr lang="en-US" b="1" dirty="0" err="1" smtClean="0"/>
              <a:t>menton</a:t>
            </a:r>
            <a:r>
              <a:rPr lang="en-US" b="1" dirty="0" smtClean="0"/>
              <a:t>, tout </a:t>
            </a:r>
            <a:r>
              <a:rPr lang="en-US" b="1" dirty="0" err="1" smtClean="0"/>
              <a:t>comme</a:t>
            </a:r>
            <a:r>
              <a:rPr lang="en-US" b="1" dirty="0" smtClean="0"/>
              <a:t> le </a:t>
            </a:r>
            <a:r>
              <a:rPr lang="en-US" b="1" dirty="0" err="1" smtClean="0"/>
              <a:t>violoniste</a:t>
            </a:r>
            <a:r>
              <a:rPr lang="en-US" b="1" dirty="0" smtClean="0"/>
              <a:t>.  Le </a:t>
            </a:r>
            <a:r>
              <a:rPr lang="en-US" b="1" dirty="0" err="1" smtClean="0"/>
              <a:t>violoncelliste</a:t>
            </a:r>
            <a:r>
              <a:rPr lang="en-US" b="1" dirty="0" smtClean="0"/>
              <a:t> </a:t>
            </a:r>
            <a:r>
              <a:rPr lang="en-US" b="1" dirty="0" err="1" smtClean="0"/>
              <a:t>est</a:t>
            </a:r>
            <a:r>
              <a:rPr lang="en-US" b="1" dirty="0" smtClean="0"/>
              <a:t> </a:t>
            </a:r>
            <a:r>
              <a:rPr lang="en-US" b="1" dirty="0" err="1" smtClean="0"/>
              <a:t>assis</a:t>
            </a:r>
            <a:r>
              <a:rPr lang="en-US" b="1" dirty="0" smtClean="0"/>
              <a:t>; son instrument repose sur le sol par </a:t>
            </a:r>
            <a:r>
              <a:rPr lang="en-US" b="1" dirty="0" err="1" smtClean="0"/>
              <a:t>une</a:t>
            </a:r>
            <a:r>
              <a:rPr lang="en-US" b="1" dirty="0" smtClean="0"/>
              <a:t> pointe qui </a:t>
            </a:r>
            <a:r>
              <a:rPr lang="en-US" b="1" dirty="0" err="1" smtClean="0"/>
              <a:t>prolonge</a:t>
            </a:r>
            <a:r>
              <a:rPr lang="en-US" b="1" dirty="0" smtClean="0"/>
              <a:t> la </a:t>
            </a:r>
            <a:r>
              <a:rPr lang="en-US" b="1" dirty="0" err="1" smtClean="0"/>
              <a:t>caisse</a:t>
            </a:r>
            <a:r>
              <a:rPr lang="en-US" b="1" dirty="0" smtClean="0"/>
              <a:t> de </a:t>
            </a:r>
            <a:r>
              <a:rPr lang="en-US" b="1" dirty="0" err="1" smtClean="0"/>
              <a:t>résonance</a:t>
            </a:r>
            <a:r>
              <a:rPr lang="en-US" b="1" dirty="0" smtClean="0"/>
              <a:t>.</a:t>
            </a:r>
          </a:p>
          <a:p>
            <a:r>
              <a:rPr lang="en-US" b="1" dirty="0" smtClean="0"/>
              <a:t>Le </a:t>
            </a:r>
            <a:r>
              <a:rPr lang="en-US" b="1" dirty="0" err="1" smtClean="0"/>
              <a:t>contrebassiste</a:t>
            </a:r>
            <a:r>
              <a:rPr lang="en-US" b="1" dirty="0" smtClean="0"/>
              <a:t> </a:t>
            </a:r>
            <a:r>
              <a:rPr lang="en-US" b="1" dirty="0" err="1" smtClean="0"/>
              <a:t>est</a:t>
            </a:r>
            <a:r>
              <a:rPr lang="en-US" b="1" dirty="0" smtClean="0"/>
              <a:t> </a:t>
            </a:r>
            <a:r>
              <a:rPr lang="en-US" b="1" dirty="0" err="1" smtClean="0"/>
              <a:t>en</a:t>
            </a:r>
            <a:r>
              <a:rPr lang="en-US" b="1" dirty="0" smtClean="0"/>
              <a:t> </a:t>
            </a:r>
            <a:r>
              <a:rPr lang="en-US" b="1" dirty="0" err="1" smtClean="0"/>
              <a:t>général</a:t>
            </a:r>
            <a:r>
              <a:rPr lang="en-US" b="1" dirty="0" smtClean="0"/>
              <a:t> plus petit que son instrument; </a:t>
            </a:r>
            <a:r>
              <a:rPr lang="en-US" b="1" dirty="0" err="1" smtClean="0"/>
              <a:t>il</a:t>
            </a:r>
            <a:r>
              <a:rPr lang="en-US" b="1" dirty="0" smtClean="0"/>
              <a:t> </a:t>
            </a:r>
            <a:r>
              <a:rPr lang="en-US" b="1" dirty="0" err="1" smtClean="0"/>
              <a:t>joue</a:t>
            </a:r>
            <a:r>
              <a:rPr lang="en-US" b="1" dirty="0" smtClean="0"/>
              <a:t> </a:t>
            </a:r>
            <a:r>
              <a:rPr lang="en-US" b="1" dirty="0" err="1" smtClean="0"/>
              <a:t>debout</a:t>
            </a:r>
            <a:r>
              <a:rPr lang="en-US" b="1" dirty="0" smtClean="0"/>
              <a:t>.  Les arches </a:t>
            </a:r>
            <a:r>
              <a:rPr lang="en-US" b="1" dirty="0" err="1" smtClean="0"/>
              <a:t>sont</a:t>
            </a:r>
            <a:r>
              <a:rPr lang="en-US" b="1" dirty="0" smtClean="0"/>
              <a:t> </a:t>
            </a:r>
            <a:r>
              <a:rPr lang="en-US" b="1" dirty="0" err="1" smtClean="0"/>
              <a:t>à</a:t>
            </a:r>
            <a:r>
              <a:rPr lang="en-US" b="1" dirty="0" smtClean="0"/>
              <a:t> </a:t>
            </a:r>
            <a:r>
              <a:rPr lang="en-US" b="1" dirty="0" err="1" smtClean="0"/>
              <a:t>peu</a:t>
            </a:r>
            <a:r>
              <a:rPr lang="en-US" b="1" dirty="0" smtClean="0"/>
              <a:t> </a:t>
            </a:r>
            <a:r>
              <a:rPr lang="en-US" b="1" dirty="0" err="1" smtClean="0"/>
              <a:t>près</a:t>
            </a:r>
            <a:r>
              <a:rPr lang="en-US" b="1" dirty="0" smtClean="0"/>
              <a:t> </a:t>
            </a:r>
            <a:r>
              <a:rPr lang="en-US" b="1" dirty="0" err="1" smtClean="0"/>
              <a:t>tous</a:t>
            </a:r>
            <a:r>
              <a:rPr lang="en-US" b="1" dirty="0" smtClean="0"/>
              <a:t> de la </a:t>
            </a:r>
            <a:r>
              <a:rPr lang="en-US" b="1" dirty="0" err="1" smtClean="0"/>
              <a:t>même</a:t>
            </a:r>
            <a:r>
              <a:rPr lang="en-US" b="1" dirty="0" smtClean="0"/>
              <a:t> </a:t>
            </a:r>
            <a:r>
              <a:rPr lang="en-US" b="1" dirty="0" err="1" smtClean="0"/>
              <a:t>taille</a:t>
            </a:r>
            <a:r>
              <a:rPr lang="en-US" b="1" dirty="0" smtClean="0"/>
              <a:t>.  </a:t>
            </a:r>
          </a:p>
          <a:p>
            <a:endParaRPr lang="en-US" b="1" dirty="0"/>
          </a:p>
        </p:txBody>
      </p:sp>
    </p:spTree>
    <p:extLst>
      <p:ext uri="{BB962C8B-B14F-4D97-AF65-F5344CB8AC3E}">
        <p14:creationId xmlns:p14="http://schemas.microsoft.com/office/powerpoint/2010/main" val="742483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6915"/>
          </a:xfrm>
        </p:spPr>
        <p:txBody>
          <a:bodyPr/>
          <a:lstStyle/>
          <a:p>
            <a:r>
              <a:rPr lang="en-US" b="1" u="sng" dirty="0">
                <a:latin typeface="+mn-lt"/>
              </a:rPr>
              <a:t>Les Instruments de la </a:t>
            </a:r>
            <a:r>
              <a:rPr lang="en-US" b="1" u="sng" dirty="0" err="1">
                <a:latin typeface="+mn-lt"/>
              </a:rPr>
              <a:t>Famille</a:t>
            </a:r>
            <a:r>
              <a:rPr lang="en-US" b="1" u="sng" dirty="0">
                <a:latin typeface="+mn-lt"/>
              </a:rPr>
              <a:t> des </a:t>
            </a:r>
            <a:r>
              <a:rPr lang="en-US" b="1" u="sng" dirty="0" err="1">
                <a:latin typeface="+mn-lt"/>
              </a:rPr>
              <a:t>Cordes</a:t>
            </a:r>
            <a:endParaRPr lang="en-US" dirty="0">
              <a:latin typeface="+mn-lt"/>
            </a:endParaRPr>
          </a:p>
        </p:txBody>
      </p:sp>
      <p:sp>
        <p:nvSpPr>
          <p:cNvPr id="3" name="Content Placeholder 2"/>
          <p:cNvSpPr>
            <a:spLocks noGrp="1"/>
          </p:cNvSpPr>
          <p:nvPr>
            <p:ph idx="1"/>
          </p:nvPr>
        </p:nvSpPr>
        <p:spPr>
          <a:xfrm>
            <a:off x="838200" y="1082040"/>
            <a:ext cx="10515600" cy="5623560"/>
          </a:xfrm>
        </p:spPr>
        <p:txBody>
          <a:bodyPr>
            <a:normAutofit fontScale="92500" lnSpcReduction="10000"/>
          </a:bodyPr>
          <a:lstStyle/>
          <a:p>
            <a:r>
              <a:rPr lang="en-US" b="1" dirty="0" err="1" smtClean="0"/>
              <a:t>L’archet</a:t>
            </a:r>
            <a:r>
              <a:rPr lang="en-US" b="1" dirty="0" smtClean="0"/>
              <a:t> (bow) a </a:t>
            </a:r>
            <a:r>
              <a:rPr lang="en-US" b="1" dirty="0" err="1" smtClean="0"/>
              <a:t>utilisée</a:t>
            </a:r>
            <a:r>
              <a:rPr lang="en-US" b="1" dirty="0" smtClean="0"/>
              <a:t> sur </a:t>
            </a:r>
            <a:r>
              <a:rPr lang="en-US" b="1" dirty="0" err="1" smtClean="0"/>
              <a:t>tous</a:t>
            </a:r>
            <a:r>
              <a:rPr lang="en-US" b="1" dirty="0" smtClean="0"/>
              <a:t> les instruments de la </a:t>
            </a:r>
            <a:r>
              <a:rPr lang="en-US" b="1" dirty="0" err="1" smtClean="0"/>
              <a:t>famille</a:t>
            </a:r>
            <a:r>
              <a:rPr lang="en-US" b="1" dirty="0" smtClean="0"/>
              <a:t> des </a:t>
            </a:r>
            <a:r>
              <a:rPr lang="en-US" b="1" dirty="0" err="1" smtClean="0"/>
              <a:t>violons</a:t>
            </a:r>
            <a:r>
              <a:rPr lang="en-US" b="1" dirty="0"/>
              <a:t> </a:t>
            </a:r>
            <a:r>
              <a:rPr lang="en-US" b="1" dirty="0" smtClean="0"/>
              <a:t>pour </a:t>
            </a:r>
            <a:r>
              <a:rPr lang="en-US" b="1" dirty="0" err="1" smtClean="0"/>
              <a:t>frotter</a:t>
            </a:r>
            <a:r>
              <a:rPr lang="en-US" b="1" dirty="0" smtClean="0"/>
              <a:t> les </a:t>
            </a:r>
            <a:r>
              <a:rPr lang="en-US" b="1" dirty="0" err="1" smtClean="0"/>
              <a:t>cordes</a:t>
            </a:r>
            <a:r>
              <a:rPr lang="en-US" b="1" dirty="0" smtClean="0"/>
              <a:t>.  Il </a:t>
            </a:r>
            <a:r>
              <a:rPr lang="en-US" b="1" dirty="0" err="1" smtClean="0"/>
              <a:t>ressemble</a:t>
            </a:r>
            <a:r>
              <a:rPr lang="en-US" b="1" dirty="0" smtClean="0"/>
              <a:t> </a:t>
            </a:r>
            <a:r>
              <a:rPr lang="en-US" b="1" dirty="0" err="1" smtClean="0"/>
              <a:t>à</a:t>
            </a:r>
            <a:r>
              <a:rPr lang="en-US" b="1" dirty="0" smtClean="0"/>
              <a:t> </a:t>
            </a:r>
            <a:r>
              <a:rPr lang="en-US" b="1" dirty="0" err="1" smtClean="0"/>
              <a:t>une</a:t>
            </a:r>
            <a:r>
              <a:rPr lang="en-US" b="1" dirty="0" smtClean="0"/>
              <a:t> baguette.  </a:t>
            </a:r>
            <a:r>
              <a:rPr lang="en-US" b="1" dirty="0" err="1" smtClean="0"/>
              <a:t>Dessus</a:t>
            </a:r>
            <a:r>
              <a:rPr lang="en-US" b="1" dirty="0" smtClean="0"/>
              <a:t>, </a:t>
            </a:r>
            <a:r>
              <a:rPr lang="en-US" b="1" dirty="0" err="1" smtClean="0"/>
              <a:t>sont</a:t>
            </a:r>
            <a:r>
              <a:rPr lang="en-US" b="1" dirty="0" smtClean="0"/>
              <a:t> </a:t>
            </a:r>
            <a:r>
              <a:rPr lang="en-US" b="1" dirty="0" err="1" smtClean="0"/>
              <a:t>tendus</a:t>
            </a:r>
            <a:r>
              <a:rPr lang="en-US" b="1" dirty="0" smtClean="0"/>
              <a:t> de longs </a:t>
            </a:r>
            <a:r>
              <a:rPr lang="en-US" b="1" dirty="0" err="1" smtClean="0"/>
              <a:t>crins</a:t>
            </a:r>
            <a:r>
              <a:rPr lang="en-US" b="1" dirty="0" smtClean="0"/>
              <a:t> de cheval, </a:t>
            </a:r>
            <a:r>
              <a:rPr lang="en-US" b="1" dirty="0" err="1" smtClean="0"/>
              <a:t>enduits</a:t>
            </a:r>
            <a:r>
              <a:rPr lang="en-US" b="1" dirty="0" smtClean="0"/>
              <a:t> </a:t>
            </a:r>
            <a:r>
              <a:rPr lang="en-US" b="1" dirty="0" err="1" smtClean="0"/>
              <a:t>d’une</a:t>
            </a:r>
            <a:r>
              <a:rPr lang="en-US" b="1" dirty="0" smtClean="0"/>
              <a:t> </a:t>
            </a:r>
            <a:r>
              <a:rPr lang="en-US" b="1" dirty="0" err="1" smtClean="0"/>
              <a:t>résine</a:t>
            </a:r>
            <a:r>
              <a:rPr lang="en-US" b="1" dirty="0" smtClean="0"/>
              <a:t> </a:t>
            </a:r>
            <a:r>
              <a:rPr lang="en-US" b="1" dirty="0" err="1" smtClean="0"/>
              <a:t>afin</a:t>
            </a:r>
            <a:r>
              <a:rPr lang="en-US" b="1" dirty="0" smtClean="0"/>
              <a:t> </a:t>
            </a:r>
            <a:r>
              <a:rPr lang="en-US" b="1" dirty="0" err="1" smtClean="0"/>
              <a:t>qu’ils</a:t>
            </a:r>
            <a:r>
              <a:rPr lang="en-US" b="1" dirty="0" smtClean="0"/>
              <a:t> </a:t>
            </a:r>
            <a:r>
              <a:rPr lang="en-US" b="1" dirty="0" err="1" smtClean="0"/>
              <a:t>racient</a:t>
            </a:r>
            <a:r>
              <a:rPr lang="en-US" b="1" dirty="0" smtClean="0"/>
              <a:t> </a:t>
            </a:r>
            <a:r>
              <a:rPr lang="en-US" b="1" dirty="0" err="1" smtClean="0"/>
              <a:t>bien</a:t>
            </a:r>
            <a:r>
              <a:rPr lang="en-US" b="1" dirty="0" smtClean="0"/>
              <a:t> les </a:t>
            </a:r>
            <a:r>
              <a:rPr lang="en-US" b="1" dirty="0" err="1" smtClean="0"/>
              <a:t>cordes</a:t>
            </a:r>
            <a:r>
              <a:rPr lang="en-US" b="1" dirty="0" smtClean="0"/>
              <a:t> et </a:t>
            </a:r>
            <a:r>
              <a:rPr lang="en-US" b="1" dirty="0" err="1" smtClean="0"/>
              <a:t>produisent</a:t>
            </a:r>
            <a:r>
              <a:rPr lang="en-US" b="1" dirty="0" smtClean="0"/>
              <a:t> un son.  </a:t>
            </a:r>
          </a:p>
          <a:p>
            <a:r>
              <a:rPr lang="en-US" b="1" dirty="0" smtClean="0"/>
              <a:t>Le violin </a:t>
            </a:r>
            <a:r>
              <a:rPr lang="en-US" b="1" dirty="0" err="1" smtClean="0"/>
              <a:t>est</a:t>
            </a:r>
            <a:r>
              <a:rPr lang="en-US" b="1" dirty="0" smtClean="0"/>
              <a:t> </a:t>
            </a:r>
            <a:r>
              <a:rPr lang="en-US" b="1" dirty="0" err="1" smtClean="0"/>
              <a:t>léger</a:t>
            </a:r>
            <a:r>
              <a:rPr lang="en-US" b="1" dirty="0" smtClean="0"/>
              <a:t>.  Le </a:t>
            </a:r>
            <a:r>
              <a:rPr lang="en-US" b="1" dirty="0" err="1" smtClean="0"/>
              <a:t>musicien</a:t>
            </a:r>
            <a:r>
              <a:rPr lang="en-US" b="1" dirty="0" smtClean="0"/>
              <a:t> fait un bon son par </a:t>
            </a:r>
            <a:r>
              <a:rPr lang="en-US" b="1" dirty="0" err="1" smtClean="0"/>
              <a:t>une</a:t>
            </a:r>
            <a:r>
              <a:rPr lang="en-US" b="1" dirty="0" smtClean="0"/>
              <a:t> bonne position des </a:t>
            </a:r>
            <a:r>
              <a:rPr lang="en-US" b="1" dirty="0" err="1" smtClean="0"/>
              <a:t>doigts</a:t>
            </a:r>
            <a:r>
              <a:rPr lang="en-US" b="1" dirty="0" smtClean="0"/>
              <a:t> de la main gauche sur la </a:t>
            </a:r>
            <a:r>
              <a:rPr lang="en-US" b="1" dirty="0" err="1" smtClean="0"/>
              <a:t>touche</a:t>
            </a:r>
            <a:r>
              <a:rPr lang="en-US" b="1" dirty="0" smtClean="0"/>
              <a:t> noire pour </a:t>
            </a:r>
            <a:r>
              <a:rPr lang="en-US" b="1" dirty="0" err="1" smtClean="0"/>
              <a:t>obtenir</a:t>
            </a:r>
            <a:r>
              <a:rPr lang="en-US" b="1" dirty="0" smtClean="0"/>
              <a:t> les notes.  Le corps du </a:t>
            </a:r>
            <a:r>
              <a:rPr lang="en-US" b="1" dirty="0" err="1" smtClean="0"/>
              <a:t>violon</a:t>
            </a:r>
            <a:r>
              <a:rPr lang="en-US" b="1" dirty="0" smtClean="0"/>
              <a:t>, </a:t>
            </a:r>
            <a:r>
              <a:rPr lang="en-US" b="1" dirty="0" err="1" smtClean="0"/>
              <a:t>creux</a:t>
            </a:r>
            <a:r>
              <a:rPr lang="en-US" b="1" dirty="0" smtClean="0"/>
              <a:t> et </a:t>
            </a:r>
            <a:r>
              <a:rPr lang="en-US" b="1" dirty="0" err="1" smtClean="0"/>
              <a:t>verni</a:t>
            </a:r>
            <a:r>
              <a:rPr lang="en-US" b="1" dirty="0" smtClean="0"/>
              <a:t>, </a:t>
            </a:r>
            <a:r>
              <a:rPr lang="en-US" b="1" dirty="0" err="1" smtClean="0"/>
              <a:t>sert</a:t>
            </a:r>
            <a:r>
              <a:rPr lang="en-US" b="1" dirty="0" smtClean="0"/>
              <a:t> de </a:t>
            </a:r>
            <a:r>
              <a:rPr lang="en-US" b="1" dirty="0" err="1" smtClean="0"/>
              <a:t>caisse</a:t>
            </a:r>
            <a:r>
              <a:rPr lang="en-US" b="1" dirty="0" smtClean="0"/>
              <a:t> de </a:t>
            </a:r>
            <a:r>
              <a:rPr lang="en-US" b="1" dirty="0" err="1" smtClean="0"/>
              <a:t>résonance</a:t>
            </a:r>
            <a:r>
              <a:rPr lang="en-US" b="1" dirty="0" smtClean="0"/>
              <a:t>.  </a:t>
            </a:r>
          </a:p>
          <a:p>
            <a:r>
              <a:rPr lang="en-US" b="1" dirty="0" err="1" smtClean="0"/>
              <a:t>L’alto</a:t>
            </a:r>
            <a:r>
              <a:rPr lang="en-US" b="1" dirty="0" smtClean="0"/>
              <a:t> </a:t>
            </a:r>
            <a:r>
              <a:rPr lang="en-US" b="1" dirty="0" err="1" smtClean="0"/>
              <a:t>est</a:t>
            </a:r>
            <a:r>
              <a:rPr lang="en-US" b="1" dirty="0" smtClean="0"/>
              <a:t> un violin un </a:t>
            </a:r>
            <a:r>
              <a:rPr lang="en-US" b="1" dirty="0" err="1" smtClean="0"/>
              <a:t>peu</a:t>
            </a:r>
            <a:r>
              <a:rPr lang="en-US" b="1" dirty="0" smtClean="0"/>
              <a:t> plus grand, qui a </a:t>
            </a:r>
            <a:r>
              <a:rPr lang="en-US" b="1" dirty="0" err="1" smtClean="0"/>
              <a:t>une</a:t>
            </a:r>
            <a:r>
              <a:rPr lang="en-US" b="1" dirty="0" smtClean="0"/>
              <a:t> </a:t>
            </a:r>
            <a:r>
              <a:rPr lang="en-US" b="1" dirty="0" err="1" smtClean="0"/>
              <a:t>voix</a:t>
            </a:r>
            <a:r>
              <a:rPr lang="en-US" b="1" dirty="0" smtClean="0"/>
              <a:t> plus grave and </a:t>
            </a:r>
            <a:r>
              <a:rPr lang="en-US" b="1" dirty="0" err="1" smtClean="0"/>
              <a:t>plub</a:t>
            </a:r>
            <a:r>
              <a:rPr lang="en-US" b="1" dirty="0" smtClean="0"/>
              <a:t> </a:t>
            </a:r>
            <a:r>
              <a:rPr lang="en-US" b="1" dirty="0" err="1" smtClean="0"/>
              <a:t>douce</a:t>
            </a:r>
            <a:r>
              <a:rPr lang="en-US" b="1" dirty="0" smtClean="0"/>
              <a:t> que le violin.</a:t>
            </a:r>
          </a:p>
          <a:p>
            <a:r>
              <a:rPr lang="en-US" b="1" dirty="0" smtClean="0"/>
              <a:t>Le </a:t>
            </a:r>
            <a:r>
              <a:rPr lang="en-US" b="1" dirty="0" err="1" smtClean="0"/>
              <a:t>violoncelle</a:t>
            </a:r>
            <a:r>
              <a:rPr lang="en-US" b="1" dirty="0" smtClean="0"/>
              <a:t> </a:t>
            </a:r>
            <a:r>
              <a:rPr lang="en-US" b="1" dirty="0" err="1" smtClean="0"/>
              <a:t>est</a:t>
            </a:r>
            <a:r>
              <a:rPr lang="en-US" b="1" dirty="0" smtClean="0"/>
              <a:t> 2 </a:t>
            </a:r>
            <a:r>
              <a:rPr lang="en-US" b="1" dirty="0" err="1" smtClean="0"/>
              <a:t>fois</a:t>
            </a:r>
            <a:r>
              <a:rPr lang="en-US" b="1" dirty="0" smtClean="0"/>
              <a:t> plus long que le </a:t>
            </a:r>
            <a:r>
              <a:rPr lang="en-US" b="1" dirty="0" err="1" smtClean="0"/>
              <a:t>violon</a:t>
            </a:r>
            <a:r>
              <a:rPr lang="en-US" b="1" dirty="0" smtClean="0"/>
              <a:t>.  On </a:t>
            </a:r>
            <a:r>
              <a:rPr lang="en-US" b="1" dirty="0" err="1" smtClean="0"/>
              <a:t>en</a:t>
            </a:r>
            <a:r>
              <a:rPr lang="en-US" b="1" dirty="0" smtClean="0"/>
              <a:t> </a:t>
            </a:r>
            <a:r>
              <a:rPr lang="en-US" b="1" dirty="0" err="1" smtClean="0"/>
              <a:t>joue</a:t>
            </a:r>
            <a:r>
              <a:rPr lang="en-US" b="1" dirty="0" smtClean="0"/>
              <a:t> </a:t>
            </a:r>
            <a:r>
              <a:rPr lang="en-US" b="1" dirty="0" err="1" smtClean="0"/>
              <a:t>assis</a:t>
            </a:r>
            <a:r>
              <a:rPr lang="en-US" b="1" dirty="0" smtClean="0"/>
              <a:t> </a:t>
            </a:r>
            <a:r>
              <a:rPr lang="en-US" b="1" dirty="0" err="1" smtClean="0"/>
              <a:t>en</a:t>
            </a:r>
            <a:r>
              <a:rPr lang="en-US" b="1" dirty="0" smtClean="0"/>
              <a:t> le tenant entre les </a:t>
            </a:r>
            <a:r>
              <a:rPr lang="en-US" b="1" dirty="0" err="1" smtClean="0"/>
              <a:t>genoux</a:t>
            </a:r>
            <a:r>
              <a:rPr lang="en-US" b="1" dirty="0" smtClean="0"/>
              <a:t>.  </a:t>
            </a:r>
            <a:r>
              <a:rPr lang="en-US" b="1" dirty="0" err="1" smtClean="0"/>
              <a:t>L’archet</a:t>
            </a:r>
            <a:r>
              <a:rPr lang="en-US" b="1" dirty="0" smtClean="0"/>
              <a:t> </a:t>
            </a:r>
            <a:r>
              <a:rPr lang="en-US" b="1" dirty="0" err="1" smtClean="0"/>
              <a:t>est</a:t>
            </a:r>
            <a:r>
              <a:rPr lang="en-US" b="1" dirty="0" smtClean="0"/>
              <a:t> plus court que </a:t>
            </a:r>
            <a:r>
              <a:rPr lang="en-US" b="1" dirty="0" err="1" smtClean="0"/>
              <a:t>celui</a:t>
            </a:r>
            <a:r>
              <a:rPr lang="en-US" b="1" dirty="0" smtClean="0"/>
              <a:t> du </a:t>
            </a:r>
            <a:r>
              <a:rPr lang="en-US" b="1" dirty="0" err="1" smtClean="0"/>
              <a:t>violon</a:t>
            </a:r>
            <a:r>
              <a:rPr lang="en-US" b="1" dirty="0" smtClean="0"/>
              <a:t>.  </a:t>
            </a:r>
          </a:p>
          <a:p>
            <a:r>
              <a:rPr lang="en-US" b="1" dirty="0" smtClean="0"/>
              <a:t>Le </a:t>
            </a:r>
            <a:r>
              <a:rPr lang="en-US" b="1" dirty="0" err="1" smtClean="0"/>
              <a:t>contrebasse</a:t>
            </a:r>
            <a:r>
              <a:rPr lang="en-US" b="1" dirty="0" smtClean="0"/>
              <a:t> </a:t>
            </a:r>
            <a:r>
              <a:rPr lang="en-US" b="1" dirty="0" err="1" smtClean="0"/>
              <a:t>est</a:t>
            </a:r>
            <a:r>
              <a:rPr lang="en-US" b="1" dirty="0" smtClean="0"/>
              <a:t> le plus grand instrument de la </a:t>
            </a:r>
            <a:r>
              <a:rPr lang="en-US" b="1" dirty="0" err="1" smtClean="0"/>
              <a:t>famille</a:t>
            </a:r>
            <a:r>
              <a:rPr lang="en-US" b="1" dirty="0" smtClean="0"/>
              <a:t> des </a:t>
            </a:r>
            <a:r>
              <a:rPr lang="en-US" b="1" dirty="0" err="1" smtClean="0"/>
              <a:t>violons</a:t>
            </a:r>
            <a:r>
              <a:rPr lang="en-US" b="1" dirty="0" smtClean="0"/>
              <a:t>.  On </a:t>
            </a:r>
            <a:r>
              <a:rPr lang="en-US" b="1" dirty="0" err="1" smtClean="0"/>
              <a:t>peut</a:t>
            </a:r>
            <a:r>
              <a:rPr lang="en-US" b="1" dirty="0" smtClean="0"/>
              <a:t> </a:t>
            </a:r>
            <a:r>
              <a:rPr lang="en-US" b="1" dirty="0" err="1" smtClean="0"/>
              <a:t>en</a:t>
            </a:r>
            <a:r>
              <a:rPr lang="en-US" b="1" dirty="0" smtClean="0"/>
              <a:t> </a:t>
            </a:r>
            <a:r>
              <a:rPr lang="en-US" b="1" dirty="0" err="1" smtClean="0"/>
              <a:t>jouer</a:t>
            </a:r>
            <a:r>
              <a:rPr lang="en-US" b="1" dirty="0" smtClean="0"/>
              <a:t> </a:t>
            </a:r>
            <a:r>
              <a:rPr lang="en-US" b="1" dirty="0" err="1" smtClean="0"/>
              <a:t>debout</a:t>
            </a:r>
            <a:r>
              <a:rPr lang="en-US" b="1" dirty="0" smtClean="0"/>
              <a:t> </a:t>
            </a:r>
            <a:r>
              <a:rPr lang="en-US" b="1" dirty="0" err="1" smtClean="0"/>
              <a:t>ou</a:t>
            </a:r>
            <a:r>
              <a:rPr lang="en-US" b="1" dirty="0" smtClean="0"/>
              <a:t> </a:t>
            </a:r>
            <a:r>
              <a:rPr lang="en-US" b="1" dirty="0" err="1" smtClean="0"/>
              <a:t>assis</a:t>
            </a:r>
            <a:r>
              <a:rPr lang="en-US" b="1" dirty="0" smtClean="0"/>
              <a:t>, </a:t>
            </a:r>
            <a:r>
              <a:rPr lang="en-US" b="1" dirty="0" err="1" smtClean="0"/>
              <a:t>en</a:t>
            </a:r>
            <a:r>
              <a:rPr lang="en-US" b="1" dirty="0" smtClean="0"/>
              <a:t> </a:t>
            </a:r>
            <a:r>
              <a:rPr lang="en-US" b="1" dirty="0" err="1" smtClean="0"/>
              <a:t>pinçant</a:t>
            </a:r>
            <a:r>
              <a:rPr lang="en-US" b="1" dirty="0" smtClean="0"/>
              <a:t> les </a:t>
            </a:r>
            <a:r>
              <a:rPr lang="en-US" b="1" dirty="0" err="1" smtClean="0"/>
              <a:t>cordes</a:t>
            </a:r>
            <a:r>
              <a:rPr lang="en-US" b="1" dirty="0" smtClean="0"/>
              <a:t> avec les </a:t>
            </a:r>
            <a:r>
              <a:rPr lang="en-US" b="1" dirty="0" err="1" smtClean="0"/>
              <a:t>doigts</a:t>
            </a:r>
            <a:r>
              <a:rPr lang="en-US" b="1" dirty="0" smtClean="0"/>
              <a:t> de la main </a:t>
            </a:r>
            <a:r>
              <a:rPr lang="en-US" b="1" dirty="0" err="1" smtClean="0"/>
              <a:t>droite</a:t>
            </a:r>
            <a:r>
              <a:rPr lang="en-US" b="1" dirty="0" smtClean="0"/>
              <a:t> </a:t>
            </a:r>
            <a:r>
              <a:rPr lang="en-US" b="1" dirty="0" err="1" smtClean="0"/>
              <a:t>ou</a:t>
            </a:r>
            <a:r>
              <a:rPr lang="en-US" b="1" dirty="0" smtClean="0"/>
              <a:t> </a:t>
            </a:r>
            <a:r>
              <a:rPr lang="en-US" b="1" dirty="0" err="1" smtClean="0"/>
              <a:t>en</a:t>
            </a:r>
            <a:r>
              <a:rPr lang="en-US" b="1" dirty="0" smtClean="0"/>
              <a:t> les </a:t>
            </a:r>
            <a:r>
              <a:rPr lang="en-US" b="1" dirty="0" err="1" smtClean="0"/>
              <a:t>frottant</a:t>
            </a:r>
            <a:r>
              <a:rPr lang="en-US" b="1" dirty="0" smtClean="0"/>
              <a:t> avec un </a:t>
            </a:r>
            <a:r>
              <a:rPr lang="en-US" b="1" dirty="0" err="1" smtClean="0"/>
              <a:t>archet</a:t>
            </a:r>
            <a:r>
              <a:rPr lang="en-US" b="1" dirty="0" smtClean="0"/>
              <a:t>.  Il y a un pique sur le bout du </a:t>
            </a:r>
            <a:r>
              <a:rPr lang="en-US" b="1" dirty="0" err="1" smtClean="0"/>
              <a:t>contrebasse</a:t>
            </a:r>
            <a:r>
              <a:rPr lang="en-US" b="1" dirty="0" smtClean="0"/>
              <a:t>. </a:t>
            </a:r>
            <a:endParaRPr lang="en-US" b="1" dirty="0"/>
          </a:p>
        </p:txBody>
      </p:sp>
    </p:spTree>
    <p:extLst>
      <p:ext uri="{BB962C8B-B14F-4D97-AF65-F5344CB8AC3E}">
        <p14:creationId xmlns:p14="http://schemas.microsoft.com/office/powerpoint/2010/main" val="1426552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Bio of Betty Lee-Daigle</a:t>
            </a:r>
            <a:endParaRPr lang="en-US" b="1" u="sng" dirty="0"/>
          </a:p>
        </p:txBody>
      </p:sp>
      <p:sp>
        <p:nvSpPr>
          <p:cNvPr id="3" name="Content Placeholder 2"/>
          <p:cNvSpPr>
            <a:spLocks noGrp="1"/>
          </p:cNvSpPr>
          <p:nvPr>
            <p:ph idx="1"/>
          </p:nvPr>
        </p:nvSpPr>
        <p:spPr>
          <a:xfrm>
            <a:off x="838200" y="1378226"/>
            <a:ext cx="10515600" cy="5340626"/>
          </a:xfrm>
        </p:spPr>
        <p:txBody>
          <a:bodyPr>
            <a:noAutofit/>
          </a:bodyPr>
          <a:lstStyle/>
          <a:p>
            <a:r>
              <a:rPr lang="en-US" sz="2400" b="1" u="sng" dirty="0"/>
              <a:t>Extracurricular Experience</a:t>
            </a:r>
            <a:r>
              <a:rPr lang="en-US" sz="2400" b="1" dirty="0"/>
              <a:t>:  Choir, Band, </a:t>
            </a:r>
            <a:r>
              <a:rPr lang="en-US" sz="2400" b="1" dirty="0" err="1"/>
              <a:t>Handbell</a:t>
            </a:r>
            <a:r>
              <a:rPr lang="en-US" sz="2400" b="1" dirty="0"/>
              <a:t> and Vocal Ensemble</a:t>
            </a:r>
            <a:br>
              <a:rPr lang="en-US" sz="2400" b="1" dirty="0"/>
            </a:br>
            <a:r>
              <a:rPr lang="en-US" sz="2400" b="1" dirty="0"/>
              <a:t> </a:t>
            </a:r>
            <a:br>
              <a:rPr lang="en-US" sz="2400" b="1" dirty="0"/>
            </a:br>
            <a:r>
              <a:rPr lang="en-US" sz="2400" b="1" u="sng" dirty="0"/>
              <a:t>Board Experience</a:t>
            </a:r>
            <a:r>
              <a:rPr lang="en-US" sz="2400" b="1" dirty="0"/>
              <a:t>:  </a:t>
            </a:r>
            <a:br>
              <a:rPr lang="en-US" sz="2400" b="1" dirty="0"/>
            </a:br>
            <a:r>
              <a:rPr lang="en-US" sz="2400" b="1" dirty="0"/>
              <a:t> </a:t>
            </a:r>
            <a:br>
              <a:rPr lang="en-US" sz="2400" b="1" dirty="0"/>
            </a:br>
            <a:r>
              <a:rPr lang="en-US" sz="2400" b="1" dirty="0"/>
              <a:t>JK-6 Chairperson for the previous London Board of Education where I spoke to save the Instrumental program from being eliminated and wrote a letter to continue the London Board’s Children’s Choir, London Board‘s Music committee and the revised primary music curriculum committee member before the Ontario curriculum was introduced, Leadership X candidate trained in Stephen Covey’s 7 Habits of Highly Effective People, Member of GECDSB Music Subject Council committee, Interim Vice-Principal, 2010 for the GECDSB, Stars of the GECDSB Arts Showcase participant and committee member , GECDSB Mentor and co-op mentor, Leadership candidate for GECDSB, </a:t>
            </a:r>
            <a:r>
              <a:rPr lang="en-US" sz="2400" b="1" dirty="0" err="1"/>
              <a:t>Mindforce</a:t>
            </a:r>
            <a:r>
              <a:rPr lang="en-US" sz="2400" b="1" dirty="0"/>
              <a:t> Judge, FSL Renewal and Vision to Practice Committee member, Teacher in Charge</a:t>
            </a:r>
            <a:r>
              <a:rPr lang="en-US" sz="2400" dirty="0"/>
              <a:t/>
            </a:r>
            <a:br>
              <a:rPr lang="en-US" sz="2400" dirty="0"/>
            </a:br>
            <a:r>
              <a:rPr lang="en-US" sz="2400" dirty="0"/>
              <a:t> </a:t>
            </a:r>
            <a:br>
              <a:rPr lang="en-US" sz="2400" dirty="0"/>
            </a:br>
            <a:endParaRPr lang="en-US" sz="2400" dirty="0"/>
          </a:p>
        </p:txBody>
      </p:sp>
    </p:spTree>
    <p:extLst>
      <p:ext uri="{BB962C8B-B14F-4D97-AF65-F5344CB8AC3E}">
        <p14:creationId xmlns:p14="http://schemas.microsoft.com/office/powerpoint/2010/main" val="959828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2635"/>
          </a:xfrm>
        </p:spPr>
        <p:txBody>
          <a:bodyPr/>
          <a:lstStyle/>
          <a:p>
            <a:r>
              <a:rPr lang="en-US" b="1" u="sng" dirty="0" smtClean="0">
                <a:latin typeface="+mn-lt"/>
              </a:rPr>
              <a:t>Les Instruments de la </a:t>
            </a:r>
            <a:r>
              <a:rPr lang="en-US" b="1" u="sng" dirty="0" err="1">
                <a:latin typeface="+mn-lt"/>
              </a:rPr>
              <a:t>F</a:t>
            </a:r>
            <a:r>
              <a:rPr lang="en-US" b="1" u="sng" dirty="0" err="1" smtClean="0">
                <a:latin typeface="+mn-lt"/>
              </a:rPr>
              <a:t>amille</a:t>
            </a:r>
            <a:r>
              <a:rPr lang="en-US" b="1" u="sng" dirty="0" smtClean="0">
                <a:latin typeface="+mn-lt"/>
              </a:rPr>
              <a:t> des </a:t>
            </a:r>
            <a:r>
              <a:rPr lang="en-US" b="1" u="sng" dirty="0" err="1" smtClean="0">
                <a:latin typeface="+mn-lt"/>
              </a:rPr>
              <a:t>Cordes</a:t>
            </a:r>
            <a:endParaRPr lang="en-US" b="1" u="sng" dirty="0">
              <a:latin typeface="+mn-lt"/>
            </a:endParaRPr>
          </a:p>
        </p:txBody>
      </p:sp>
      <p:sp>
        <p:nvSpPr>
          <p:cNvPr id="3" name="Content Placeholder 2"/>
          <p:cNvSpPr>
            <a:spLocks noGrp="1"/>
          </p:cNvSpPr>
          <p:nvPr>
            <p:ph idx="1"/>
          </p:nvPr>
        </p:nvSpPr>
        <p:spPr>
          <a:xfrm>
            <a:off x="838200" y="1417320"/>
            <a:ext cx="10515600" cy="5237480"/>
          </a:xfrm>
        </p:spPr>
        <p:txBody>
          <a:bodyPr>
            <a:normAutofit fontScale="85000" lnSpcReduction="20000"/>
          </a:bodyPr>
          <a:lstStyle/>
          <a:p>
            <a:r>
              <a:rPr lang="en-US" b="1" dirty="0" err="1" smtClean="0"/>
              <a:t>Dans</a:t>
            </a:r>
            <a:r>
              <a:rPr lang="en-US" b="1" dirty="0" smtClean="0"/>
              <a:t> la </a:t>
            </a:r>
            <a:r>
              <a:rPr lang="en-US" b="1" dirty="0" err="1" smtClean="0"/>
              <a:t>musique</a:t>
            </a:r>
            <a:r>
              <a:rPr lang="en-US" b="1" dirty="0" smtClean="0"/>
              <a:t> de jazz, le </a:t>
            </a:r>
            <a:r>
              <a:rPr lang="en-US" b="1" dirty="0" err="1" smtClean="0"/>
              <a:t>contrebassiste</a:t>
            </a:r>
            <a:r>
              <a:rPr lang="en-US" b="1" dirty="0" smtClean="0"/>
              <a:t> </a:t>
            </a:r>
            <a:r>
              <a:rPr lang="en-US" b="1" dirty="0" err="1" smtClean="0"/>
              <a:t>pince</a:t>
            </a:r>
            <a:r>
              <a:rPr lang="en-US" b="1" dirty="0" smtClean="0"/>
              <a:t> les </a:t>
            </a:r>
            <a:r>
              <a:rPr lang="en-US" b="1" dirty="0" err="1" smtClean="0"/>
              <a:t>cordes</a:t>
            </a:r>
            <a:r>
              <a:rPr lang="en-US" b="1" dirty="0" smtClean="0"/>
              <a:t> avec </a:t>
            </a:r>
            <a:r>
              <a:rPr lang="en-US" b="1" dirty="0" err="1" smtClean="0"/>
              <a:t>ses</a:t>
            </a:r>
            <a:r>
              <a:rPr lang="en-US" b="1" dirty="0" smtClean="0"/>
              <a:t> </a:t>
            </a:r>
            <a:r>
              <a:rPr lang="en-US" b="1" dirty="0" err="1" smtClean="0"/>
              <a:t>doigts</a:t>
            </a:r>
            <a:r>
              <a:rPr lang="en-US" b="1" dirty="0" smtClean="0"/>
              <a:t>.  </a:t>
            </a:r>
            <a:r>
              <a:rPr lang="en-US" b="1" dirty="0" err="1" smtClean="0"/>
              <a:t>Dans</a:t>
            </a:r>
            <a:r>
              <a:rPr lang="en-US" b="1" dirty="0" smtClean="0"/>
              <a:t> la </a:t>
            </a:r>
            <a:r>
              <a:rPr lang="en-US" b="1" dirty="0" err="1" smtClean="0"/>
              <a:t>musique</a:t>
            </a:r>
            <a:r>
              <a:rPr lang="en-US" b="1" dirty="0" smtClean="0"/>
              <a:t> </a:t>
            </a:r>
            <a:r>
              <a:rPr lang="en-US" b="1" dirty="0" err="1" smtClean="0"/>
              <a:t>classique</a:t>
            </a:r>
            <a:r>
              <a:rPr lang="en-US" b="1" dirty="0" smtClean="0"/>
              <a:t>, </a:t>
            </a:r>
            <a:r>
              <a:rPr lang="en-US" b="1" dirty="0" err="1" smtClean="0"/>
              <a:t>cette</a:t>
            </a:r>
            <a:r>
              <a:rPr lang="en-US" b="1" dirty="0" smtClean="0"/>
              <a:t> </a:t>
            </a:r>
            <a:r>
              <a:rPr lang="en-US" b="1" dirty="0" err="1" smtClean="0"/>
              <a:t>façon</a:t>
            </a:r>
            <a:r>
              <a:rPr lang="en-US" b="1" dirty="0" smtClean="0"/>
              <a:t> de faire </a:t>
            </a:r>
            <a:r>
              <a:rPr lang="en-US" b="1" dirty="0" err="1" smtClean="0"/>
              <a:t>s’appelle</a:t>
            </a:r>
            <a:r>
              <a:rPr lang="en-US" b="1" dirty="0" smtClean="0"/>
              <a:t> </a:t>
            </a:r>
            <a:r>
              <a:rPr lang="en-US" b="1" dirty="0" err="1" smtClean="0"/>
              <a:t>jouer</a:t>
            </a:r>
            <a:r>
              <a:rPr lang="en-US" b="1" dirty="0" smtClean="0"/>
              <a:t> </a:t>
            </a:r>
            <a:r>
              <a:rPr lang="en-US" b="1" dirty="0" err="1" smtClean="0"/>
              <a:t>en</a:t>
            </a:r>
            <a:r>
              <a:rPr lang="en-US" b="1" dirty="0" smtClean="0"/>
              <a:t> “</a:t>
            </a:r>
            <a:r>
              <a:rPr lang="en-US" b="1" dirty="0" err="1" smtClean="0"/>
              <a:t>pizzacato</a:t>
            </a:r>
            <a:r>
              <a:rPr lang="en-US" b="1" dirty="0" smtClean="0"/>
              <a:t>”.</a:t>
            </a:r>
          </a:p>
          <a:p>
            <a:r>
              <a:rPr lang="en-US" b="1" dirty="0" smtClean="0"/>
              <a:t>Un luthier </a:t>
            </a:r>
            <a:r>
              <a:rPr lang="en-US" b="1" dirty="0" err="1" smtClean="0"/>
              <a:t>est</a:t>
            </a:r>
            <a:r>
              <a:rPr lang="en-US" b="1" dirty="0" smtClean="0"/>
              <a:t> </a:t>
            </a:r>
            <a:r>
              <a:rPr lang="en-US" b="1" dirty="0" err="1" smtClean="0"/>
              <a:t>celui</a:t>
            </a:r>
            <a:r>
              <a:rPr lang="en-US" b="1" dirty="0" smtClean="0"/>
              <a:t> que </a:t>
            </a:r>
            <a:r>
              <a:rPr lang="en-US" b="1" dirty="0" err="1" smtClean="0"/>
              <a:t>fabrique</a:t>
            </a:r>
            <a:r>
              <a:rPr lang="en-US" b="1" dirty="0" smtClean="0"/>
              <a:t> et </a:t>
            </a:r>
            <a:r>
              <a:rPr lang="en-US" b="1" dirty="0" err="1" smtClean="0"/>
              <a:t>répare</a:t>
            </a:r>
            <a:r>
              <a:rPr lang="en-US" b="1" dirty="0" smtClean="0"/>
              <a:t> les instruments </a:t>
            </a:r>
            <a:r>
              <a:rPr lang="en-US" b="1" dirty="0" err="1" smtClean="0"/>
              <a:t>à</a:t>
            </a:r>
            <a:r>
              <a:rPr lang="en-US" b="1" dirty="0" smtClean="0"/>
              <a:t> </a:t>
            </a:r>
            <a:r>
              <a:rPr lang="en-US" b="1" dirty="0" err="1" smtClean="0"/>
              <a:t>cordes</a:t>
            </a:r>
            <a:r>
              <a:rPr lang="en-US" b="1" dirty="0" smtClean="0"/>
              <a:t>. (Strings family)</a:t>
            </a:r>
          </a:p>
          <a:p>
            <a:r>
              <a:rPr lang="en-US" b="1" dirty="0" err="1" smtClean="0"/>
              <a:t>Chaque</a:t>
            </a:r>
            <a:r>
              <a:rPr lang="en-US" b="1" dirty="0" smtClean="0"/>
              <a:t> instrument de la </a:t>
            </a:r>
            <a:r>
              <a:rPr lang="en-US" b="1" dirty="0" err="1" smtClean="0"/>
              <a:t>famille</a:t>
            </a:r>
            <a:r>
              <a:rPr lang="en-US" b="1" dirty="0" smtClean="0"/>
              <a:t> des </a:t>
            </a:r>
            <a:r>
              <a:rPr lang="en-US" b="1" dirty="0" err="1" smtClean="0"/>
              <a:t>cordes</a:t>
            </a:r>
            <a:r>
              <a:rPr lang="en-US" b="1" dirty="0" smtClean="0"/>
              <a:t> a </a:t>
            </a:r>
            <a:r>
              <a:rPr lang="en-US" b="1" dirty="0" err="1" smtClean="0"/>
              <a:t>ses</a:t>
            </a:r>
            <a:r>
              <a:rPr lang="en-US" b="1" dirty="0" smtClean="0"/>
              <a:t> </a:t>
            </a:r>
            <a:r>
              <a:rPr lang="en-US" b="1" dirty="0" err="1" smtClean="0"/>
              <a:t>principales</a:t>
            </a:r>
            <a:r>
              <a:rPr lang="en-US" b="1" dirty="0" smtClean="0"/>
              <a:t> parties: </a:t>
            </a:r>
          </a:p>
          <a:p>
            <a:r>
              <a:rPr lang="en-US" b="1" dirty="0" smtClean="0"/>
              <a:t>1. La </a:t>
            </a:r>
            <a:r>
              <a:rPr lang="en-US" b="1" dirty="0" err="1" smtClean="0"/>
              <a:t>caisse</a:t>
            </a:r>
            <a:r>
              <a:rPr lang="en-US" b="1" dirty="0" smtClean="0"/>
              <a:t> de </a:t>
            </a:r>
            <a:r>
              <a:rPr lang="en-US" b="1" dirty="0" err="1" smtClean="0"/>
              <a:t>résonnance</a:t>
            </a:r>
            <a:r>
              <a:rPr lang="en-US" b="1" dirty="0" smtClean="0"/>
              <a:t> </a:t>
            </a:r>
            <a:r>
              <a:rPr lang="en-US" b="1" dirty="0" err="1" smtClean="0"/>
              <a:t>ou</a:t>
            </a:r>
            <a:r>
              <a:rPr lang="en-US" b="1" dirty="0" smtClean="0"/>
              <a:t> table </a:t>
            </a:r>
            <a:r>
              <a:rPr lang="en-US" b="1" dirty="0" err="1" smtClean="0"/>
              <a:t>d’harmonie</a:t>
            </a:r>
            <a:r>
              <a:rPr lang="en-US" b="1" dirty="0" smtClean="0"/>
              <a:t>. (resonating board)</a:t>
            </a:r>
          </a:p>
          <a:p>
            <a:r>
              <a:rPr lang="en-US" b="1" dirty="0" smtClean="0"/>
              <a:t>2. La </a:t>
            </a:r>
            <a:r>
              <a:rPr lang="en-US" b="1" dirty="0" err="1" smtClean="0"/>
              <a:t>touche</a:t>
            </a:r>
            <a:r>
              <a:rPr lang="en-US" b="1" dirty="0" smtClean="0"/>
              <a:t> (fingerboard) que </a:t>
            </a:r>
            <a:r>
              <a:rPr lang="en-US" b="1" dirty="0" err="1" smtClean="0"/>
              <a:t>est</a:t>
            </a:r>
            <a:r>
              <a:rPr lang="en-US" b="1" dirty="0" smtClean="0"/>
              <a:t> </a:t>
            </a:r>
            <a:r>
              <a:rPr lang="en-US" b="1" dirty="0" err="1" smtClean="0"/>
              <a:t>une</a:t>
            </a:r>
            <a:r>
              <a:rPr lang="en-US" b="1" dirty="0" smtClean="0"/>
              <a:t> plaque </a:t>
            </a:r>
            <a:r>
              <a:rPr lang="en-US" b="1" dirty="0" err="1" smtClean="0"/>
              <a:t>d’ébène</a:t>
            </a:r>
            <a:r>
              <a:rPr lang="en-US" b="1" dirty="0" smtClean="0"/>
              <a:t>.</a:t>
            </a:r>
          </a:p>
          <a:p>
            <a:r>
              <a:rPr lang="en-US" b="1" dirty="0" smtClean="0"/>
              <a:t>3. Le </a:t>
            </a:r>
            <a:r>
              <a:rPr lang="en-US" b="1" dirty="0" err="1" smtClean="0"/>
              <a:t>manche</a:t>
            </a:r>
            <a:r>
              <a:rPr lang="en-US" b="1" dirty="0" smtClean="0"/>
              <a:t> (scroll) </a:t>
            </a:r>
            <a:r>
              <a:rPr lang="en-US" b="1" dirty="0" err="1" smtClean="0"/>
              <a:t>recourbé</a:t>
            </a:r>
            <a:r>
              <a:rPr lang="en-US" b="1" dirty="0" smtClean="0"/>
              <a:t>.</a:t>
            </a:r>
          </a:p>
          <a:p>
            <a:r>
              <a:rPr lang="en-US" b="1" dirty="0" smtClean="0"/>
              <a:t>4. Les </a:t>
            </a:r>
            <a:r>
              <a:rPr lang="en-US" b="1" dirty="0" err="1" smtClean="0"/>
              <a:t>chevilles</a:t>
            </a:r>
            <a:r>
              <a:rPr lang="en-US" b="1" dirty="0" smtClean="0"/>
              <a:t> (tuning pegs) qui </a:t>
            </a:r>
            <a:r>
              <a:rPr lang="en-US" b="1" dirty="0" err="1" smtClean="0"/>
              <a:t>tendent</a:t>
            </a:r>
            <a:r>
              <a:rPr lang="en-US" b="1" dirty="0" smtClean="0"/>
              <a:t> les </a:t>
            </a:r>
            <a:r>
              <a:rPr lang="en-US" b="1" dirty="0" err="1" smtClean="0"/>
              <a:t>cordes</a:t>
            </a:r>
            <a:r>
              <a:rPr lang="en-US" b="1" dirty="0" smtClean="0"/>
              <a:t> </a:t>
            </a:r>
            <a:r>
              <a:rPr lang="en-US" b="1" dirty="0" err="1" smtClean="0"/>
              <a:t>attachées</a:t>
            </a:r>
            <a:r>
              <a:rPr lang="en-US" b="1" dirty="0" smtClean="0"/>
              <a:t> au </a:t>
            </a:r>
            <a:r>
              <a:rPr lang="en-US" b="1" dirty="0" err="1" smtClean="0"/>
              <a:t>cordier</a:t>
            </a:r>
            <a:endParaRPr lang="en-US" b="1" dirty="0" smtClean="0"/>
          </a:p>
          <a:p>
            <a:r>
              <a:rPr lang="en-US" b="1" dirty="0" smtClean="0"/>
              <a:t>5. Le </a:t>
            </a:r>
            <a:r>
              <a:rPr lang="en-US" b="1" dirty="0" err="1" smtClean="0"/>
              <a:t>cordier</a:t>
            </a:r>
            <a:r>
              <a:rPr lang="en-US" b="1" dirty="0" smtClean="0"/>
              <a:t>. (fine tuners)</a:t>
            </a:r>
          </a:p>
          <a:p>
            <a:r>
              <a:rPr lang="en-US" b="1" dirty="0" smtClean="0"/>
              <a:t>6. Le </a:t>
            </a:r>
            <a:r>
              <a:rPr lang="en-US" b="1" dirty="0" err="1" smtClean="0"/>
              <a:t>chevalet</a:t>
            </a:r>
            <a:r>
              <a:rPr lang="en-US" b="1" dirty="0" smtClean="0"/>
              <a:t> (bridge) qui </a:t>
            </a:r>
            <a:r>
              <a:rPr lang="en-US" b="1" dirty="0" err="1" smtClean="0"/>
              <a:t>est</a:t>
            </a:r>
            <a:r>
              <a:rPr lang="en-US" b="1" dirty="0" smtClean="0"/>
              <a:t> un petit </a:t>
            </a:r>
            <a:r>
              <a:rPr lang="en-US" b="1" dirty="0" err="1" smtClean="0"/>
              <a:t>pont</a:t>
            </a:r>
            <a:r>
              <a:rPr lang="en-US" b="1" dirty="0" smtClean="0"/>
              <a:t> sur </a:t>
            </a:r>
            <a:r>
              <a:rPr lang="en-US" b="1" dirty="0" err="1" smtClean="0"/>
              <a:t>lequel</a:t>
            </a:r>
            <a:r>
              <a:rPr lang="en-US" b="1" dirty="0" smtClean="0"/>
              <a:t> </a:t>
            </a:r>
            <a:r>
              <a:rPr lang="en-US" b="1" dirty="0" err="1" smtClean="0"/>
              <a:t>reposent</a:t>
            </a:r>
            <a:r>
              <a:rPr lang="en-US" b="1" dirty="0" smtClean="0"/>
              <a:t> les </a:t>
            </a:r>
            <a:r>
              <a:rPr lang="en-US" b="1" dirty="0" err="1" smtClean="0"/>
              <a:t>cordes</a:t>
            </a:r>
            <a:r>
              <a:rPr lang="en-US" b="1" dirty="0" smtClean="0"/>
              <a:t>.</a:t>
            </a:r>
          </a:p>
          <a:p>
            <a:r>
              <a:rPr lang="en-US" b="1" dirty="0" smtClean="0"/>
              <a:t>7. Les </a:t>
            </a:r>
            <a:r>
              <a:rPr lang="en-US" b="1" dirty="0" err="1" smtClean="0"/>
              <a:t>ouies</a:t>
            </a:r>
            <a:r>
              <a:rPr lang="en-US" b="1" dirty="0" smtClean="0"/>
              <a:t> (sound holes) qui </a:t>
            </a:r>
            <a:r>
              <a:rPr lang="en-US" b="1" dirty="0" err="1" smtClean="0"/>
              <a:t>sont</a:t>
            </a:r>
            <a:r>
              <a:rPr lang="en-US" b="1" dirty="0" smtClean="0"/>
              <a:t> les </a:t>
            </a:r>
            <a:r>
              <a:rPr lang="en-US" b="1" dirty="0" err="1" smtClean="0"/>
              <a:t>ouvertures</a:t>
            </a:r>
            <a:r>
              <a:rPr lang="en-US" b="1" dirty="0" smtClean="0"/>
              <a:t> sur le </a:t>
            </a:r>
            <a:r>
              <a:rPr lang="en-US" b="1" dirty="0" err="1" smtClean="0"/>
              <a:t>dessus</a:t>
            </a:r>
            <a:r>
              <a:rPr lang="en-US" b="1" dirty="0" smtClean="0"/>
              <a:t> du </a:t>
            </a:r>
            <a:r>
              <a:rPr lang="en-US" b="1" dirty="0" err="1" smtClean="0"/>
              <a:t>violon</a:t>
            </a:r>
            <a:r>
              <a:rPr lang="en-US" b="1" dirty="0" smtClean="0"/>
              <a:t>.</a:t>
            </a:r>
          </a:p>
          <a:p>
            <a:r>
              <a:rPr lang="en-US" b="1" dirty="0" smtClean="0"/>
              <a:t>8. La </a:t>
            </a:r>
            <a:r>
              <a:rPr lang="en-US" b="1" dirty="0" err="1" smtClean="0"/>
              <a:t>mentonnière</a:t>
            </a:r>
            <a:r>
              <a:rPr lang="en-US" b="1" dirty="0" smtClean="0"/>
              <a:t> (chin rest) qui </a:t>
            </a:r>
            <a:r>
              <a:rPr lang="en-US" b="1" dirty="0" err="1" smtClean="0"/>
              <a:t>sert</a:t>
            </a:r>
            <a:r>
              <a:rPr lang="en-US" b="1" dirty="0" smtClean="0"/>
              <a:t> </a:t>
            </a:r>
            <a:r>
              <a:rPr lang="en-US" b="1" dirty="0" err="1" smtClean="0"/>
              <a:t>à</a:t>
            </a:r>
            <a:r>
              <a:rPr lang="en-US" b="1" dirty="0" smtClean="0"/>
              <a:t> poser le </a:t>
            </a:r>
            <a:r>
              <a:rPr lang="en-US" b="1" dirty="0" err="1" smtClean="0"/>
              <a:t>menton</a:t>
            </a:r>
            <a:r>
              <a:rPr lang="en-US" b="1" dirty="0" smtClean="0"/>
              <a:t>.</a:t>
            </a:r>
          </a:p>
          <a:p>
            <a:r>
              <a:rPr lang="en-US" b="1" dirty="0" smtClean="0"/>
              <a:t>9. </a:t>
            </a:r>
            <a:r>
              <a:rPr lang="en-US" b="1" dirty="0" err="1" smtClean="0"/>
              <a:t>L’archet</a:t>
            </a:r>
            <a:r>
              <a:rPr lang="en-US" b="1" dirty="0" smtClean="0"/>
              <a:t> (bow) qui </a:t>
            </a:r>
            <a:r>
              <a:rPr lang="en-US" b="1" dirty="0" err="1" smtClean="0"/>
              <a:t>est</a:t>
            </a:r>
            <a:r>
              <a:rPr lang="en-US" b="1" dirty="0" smtClean="0"/>
              <a:t> fait de </a:t>
            </a:r>
            <a:r>
              <a:rPr lang="en-US" b="1" dirty="0" err="1" smtClean="0"/>
              <a:t>crins</a:t>
            </a:r>
            <a:r>
              <a:rPr lang="en-US" b="1" dirty="0" smtClean="0"/>
              <a:t> de cheval </a:t>
            </a:r>
            <a:r>
              <a:rPr lang="en-US" b="1" dirty="0" err="1" smtClean="0"/>
              <a:t>tendus</a:t>
            </a:r>
            <a:r>
              <a:rPr lang="en-US" b="1" dirty="0" smtClean="0"/>
              <a:t> sur </a:t>
            </a:r>
            <a:r>
              <a:rPr lang="en-US" b="1" dirty="0" err="1" smtClean="0"/>
              <a:t>une</a:t>
            </a:r>
            <a:r>
              <a:rPr lang="en-US" b="1" dirty="0" smtClean="0"/>
              <a:t> baguette.</a:t>
            </a:r>
          </a:p>
          <a:p>
            <a:endParaRPr lang="en-US" b="1" dirty="0" smtClean="0"/>
          </a:p>
        </p:txBody>
      </p:sp>
    </p:spTree>
    <p:extLst>
      <p:ext uri="{BB962C8B-B14F-4D97-AF65-F5344CB8AC3E}">
        <p14:creationId xmlns:p14="http://schemas.microsoft.com/office/powerpoint/2010/main" val="16049822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3074"/>
          </a:xfrm>
        </p:spPr>
        <p:txBody>
          <a:bodyPr>
            <a:normAutofit fontScale="90000"/>
          </a:bodyPr>
          <a:lstStyle/>
          <a:p>
            <a:r>
              <a:rPr lang="en-US" b="1" u="sng" dirty="0" smtClean="0">
                <a:latin typeface="+mn-lt"/>
              </a:rPr>
              <a:t>Les </a:t>
            </a:r>
            <a:r>
              <a:rPr lang="en-US" b="1" u="sng" dirty="0" err="1" smtClean="0">
                <a:latin typeface="+mn-lt"/>
              </a:rPr>
              <a:t>Cordes</a:t>
            </a:r>
            <a:r>
              <a:rPr lang="en-US" b="1" u="sng" dirty="0" smtClean="0">
                <a:latin typeface="+mn-lt"/>
              </a:rPr>
              <a:t> </a:t>
            </a:r>
            <a:r>
              <a:rPr lang="en-US" b="1" u="sng" dirty="0" err="1" smtClean="0">
                <a:latin typeface="+mn-lt"/>
              </a:rPr>
              <a:t>Pincées</a:t>
            </a:r>
            <a:endParaRPr lang="en-US" b="1" u="sng" dirty="0">
              <a:latin typeface="+mn-lt"/>
            </a:endParaRPr>
          </a:p>
        </p:txBody>
      </p:sp>
      <p:sp>
        <p:nvSpPr>
          <p:cNvPr id="3" name="Content Placeholder 2"/>
          <p:cNvSpPr>
            <a:spLocks noGrp="1"/>
          </p:cNvSpPr>
          <p:nvPr>
            <p:ph idx="1"/>
          </p:nvPr>
        </p:nvSpPr>
        <p:spPr>
          <a:xfrm>
            <a:off x="838200" y="977054"/>
            <a:ext cx="10515600" cy="5435600"/>
          </a:xfrm>
        </p:spPr>
        <p:txBody>
          <a:bodyPr>
            <a:noAutofit/>
          </a:bodyPr>
          <a:lstStyle/>
          <a:p>
            <a:r>
              <a:rPr lang="en-US" sz="2400" b="1" dirty="0" err="1" smtClean="0"/>
              <a:t>Dans</a:t>
            </a:r>
            <a:r>
              <a:rPr lang="en-US" sz="2400" b="1" dirty="0" smtClean="0"/>
              <a:t> la </a:t>
            </a:r>
            <a:r>
              <a:rPr lang="en-US" sz="2400" b="1" dirty="0" err="1" smtClean="0"/>
              <a:t>famille</a:t>
            </a:r>
            <a:r>
              <a:rPr lang="en-US" sz="2400" b="1" dirty="0" smtClean="0"/>
              <a:t> des </a:t>
            </a:r>
            <a:r>
              <a:rPr lang="en-US" sz="2400" b="1" dirty="0" err="1" smtClean="0"/>
              <a:t>cordes</a:t>
            </a:r>
            <a:r>
              <a:rPr lang="en-US" sz="2400" b="1" dirty="0" smtClean="0"/>
              <a:t>, on distingue les </a:t>
            </a:r>
            <a:r>
              <a:rPr lang="en-US" sz="2400" b="1" dirty="0" err="1" smtClean="0"/>
              <a:t>frottées</a:t>
            </a:r>
            <a:r>
              <a:rPr lang="en-US" sz="2400" b="1" dirty="0" smtClean="0"/>
              <a:t> et les </a:t>
            </a:r>
            <a:r>
              <a:rPr lang="en-US" sz="2400" b="1" dirty="0" err="1" smtClean="0"/>
              <a:t>pincées</a:t>
            </a:r>
            <a:r>
              <a:rPr lang="en-US" sz="2400" b="1" dirty="0" smtClean="0"/>
              <a:t>.</a:t>
            </a:r>
          </a:p>
          <a:p>
            <a:endParaRPr lang="en-US" sz="2400" b="1" dirty="0" smtClean="0"/>
          </a:p>
          <a:p>
            <a:r>
              <a:rPr lang="en-US" sz="2400" b="1" dirty="0" smtClean="0"/>
              <a:t>Le banjo </a:t>
            </a:r>
            <a:r>
              <a:rPr lang="en-US" sz="2400" b="1" dirty="0" err="1" smtClean="0"/>
              <a:t>est</a:t>
            </a:r>
            <a:r>
              <a:rPr lang="en-US" sz="2400" b="1" dirty="0" smtClean="0"/>
              <a:t> </a:t>
            </a:r>
            <a:r>
              <a:rPr lang="en-US" sz="2400" b="1" dirty="0" err="1" smtClean="0"/>
              <a:t>une</a:t>
            </a:r>
            <a:r>
              <a:rPr lang="en-US" sz="2400" b="1" dirty="0" smtClean="0"/>
              <a:t> </a:t>
            </a:r>
            <a:r>
              <a:rPr lang="en-US" sz="2400" b="1" dirty="0" err="1" smtClean="0"/>
              <a:t>sorte</a:t>
            </a:r>
            <a:r>
              <a:rPr lang="en-US" sz="2400" b="1" dirty="0" smtClean="0"/>
              <a:t> de </a:t>
            </a:r>
            <a:r>
              <a:rPr lang="en-US" sz="2400" b="1" dirty="0" err="1" smtClean="0"/>
              <a:t>guitare</a:t>
            </a:r>
            <a:r>
              <a:rPr lang="en-US" sz="2400" b="1" dirty="0" smtClean="0"/>
              <a:t> ronde </a:t>
            </a:r>
            <a:r>
              <a:rPr lang="en-US" sz="2400" b="1" dirty="0" err="1" smtClean="0"/>
              <a:t>importée</a:t>
            </a:r>
            <a:r>
              <a:rPr lang="en-US" sz="2400" b="1" dirty="0" smtClean="0"/>
              <a:t> </a:t>
            </a:r>
            <a:r>
              <a:rPr lang="en-US" sz="2400" b="1" dirty="0" err="1" smtClean="0"/>
              <a:t>en</a:t>
            </a:r>
            <a:r>
              <a:rPr lang="en-US" sz="2400" b="1" dirty="0" smtClean="0"/>
              <a:t> </a:t>
            </a:r>
            <a:r>
              <a:rPr lang="en-US" sz="2400" b="1" dirty="0" err="1" smtClean="0"/>
              <a:t>Amérique</a:t>
            </a:r>
            <a:r>
              <a:rPr lang="en-US" sz="2400" b="1" dirty="0" smtClean="0"/>
              <a:t> par les Noirs.  </a:t>
            </a:r>
            <a:r>
              <a:rPr lang="en-US" sz="2400" b="1" dirty="0" err="1" smtClean="0"/>
              <a:t>Cet</a:t>
            </a:r>
            <a:r>
              <a:rPr lang="en-US" sz="2400" b="1" dirty="0" smtClean="0"/>
              <a:t> instrument </a:t>
            </a:r>
            <a:r>
              <a:rPr lang="en-US" sz="2400" b="1" dirty="0" err="1" smtClean="0"/>
              <a:t>à</a:t>
            </a:r>
            <a:r>
              <a:rPr lang="en-US" sz="2400" b="1" dirty="0" smtClean="0"/>
              <a:t> </a:t>
            </a:r>
            <a:r>
              <a:rPr lang="en-US" sz="2400" b="1" dirty="0" err="1" smtClean="0"/>
              <a:t>cordes</a:t>
            </a:r>
            <a:r>
              <a:rPr lang="en-US" sz="2400" b="1" dirty="0" smtClean="0"/>
              <a:t> </a:t>
            </a:r>
            <a:r>
              <a:rPr lang="en-US" sz="2400" b="1" dirty="0" err="1" smtClean="0"/>
              <a:t>pincées</a:t>
            </a:r>
            <a:r>
              <a:rPr lang="en-US" sz="2400" b="1" dirty="0" smtClean="0"/>
              <a:t> </a:t>
            </a:r>
            <a:r>
              <a:rPr lang="en-US" sz="2400" b="1" dirty="0" err="1" smtClean="0"/>
              <a:t>est</a:t>
            </a:r>
            <a:r>
              <a:rPr lang="en-US" sz="2400" b="1" dirty="0" smtClean="0"/>
              <a:t> </a:t>
            </a:r>
            <a:r>
              <a:rPr lang="en-US" sz="2400" b="1" dirty="0" err="1" smtClean="0"/>
              <a:t>très</a:t>
            </a:r>
            <a:r>
              <a:rPr lang="en-US" sz="2400" b="1" dirty="0" smtClean="0"/>
              <a:t> </a:t>
            </a:r>
            <a:r>
              <a:rPr lang="en-US" sz="2400" b="1" dirty="0" err="1" smtClean="0"/>
              <a:t>populaire</a:t>
            </a:r>
            <a:r>
              <a:rPr lang="en-US" sz="2400" b="1" dirty="0" smtClean="0"/>
              <a:t> </a:t>
            </a:r>
            <a:r>
              <a:rPr lang="en-US" sz="2400" b="1" dirty="0" err="1" smtClean="0"/>
              <a:t>dans</a:t>
            </a:r>
            <a:r>
              <a:rPr lang="en-US" sz="2400" b="1" dirty="0" smtClean="0"/>
              <a:t> le jazz “</a:t>
            </a:r>
            <a:r>
              <a:rPr lang="en-US" sz="2400" b="1" dirty="0" err="1" smtClean="0"/>
              <a:t>dixieland</a:t>
            </a:r>
            <a:r>
              <a:rPr lang="en-US" sz="2400" b="1" dirty="0" smtClean="0"/>
              <a:t>”, la chanson “western” et la </a:t>
            </a:r>
            <a:r>
              <a:rPr lang="en-US" sz="2400" b="1" dirty="0" err="1" smtClean="0"/>
              <a:t>musique</a:t>
            </a:r>
            <a:r>
              <a:rPr lang="en-US" sz="2400" b="1" dirty="0" smtClean="0"/>
              <a:t> “country”.</a:t>
            </a:r>
          </a:p>
          <a:p>
            <a:endParaRPr lang="en-US" sz="2400" b="1" dirty="0" smtClean="0"/>
          </a:p>
          <a:p>
            <a:r>
              <a:rPr lang="en-US" sz="2400" b="1" dirty="0" smtClean="0"/>
              <a:t>La </a:t>
            </a:r>
            <a:r>
              <a:rPr lang="en-US" sz="2400" b="1" dirty="0" err="1" smtClean="0"/>
              <a:t>harpe</a:t>
            </a:r>
            <a:r>
              <a:rPr lang="en-US" sz="2400" b="1" dirty="0" smtClean="0"/>
              <a:t> </a:t>
            </a:r>
            <a:r>
              <a:rPr lang="en-US" sz="2400" b="1" dirty="0" err="1" smtClean="0"/>
              <a:t>est</a:t>
            </a:r>
            <a:r>
              <a:rPr lang="en-US" sz="2400" b="1" dirty="0" smtClean="0"/>
              <a:t> un instrument de </a:t>
            </a:r>
            <a:r>
              <a:rPr lang="en-US" sz="2400" b="1" dirty="0" err="1" smtClean="0"/>
              <a:t>forme</a:t>
            </a:r>
            <a:r>
              <a:rPr lang="en-US" sz="2400" b="1" dirty="0" smtClean="0"/>
              <a:t> </a:t>
            </a:r>
            <a:r>
              <a:rPr lang="en-US" sz="2400" b="1" dirty="0" err="1" smtClean="0"/>
              <a:t>triangulaire</a:t>
            </a:r>
            <a:r>
              <a:rPr lang="en-US" sz="2400" b="1" dirty="0" smtClean="0"/>
              <a:t> </a:t>
            </a:r>
            <a:r>
              <a:rPr lang="en-US" sz="2400" b="1" dirty="0" err="1" smtClean="0"/>
              <a:t>reposant</a:t>
            </a:r>
            <a:r>
              <a:rPr lang="en-US" sz="2400" b="1" dirty="0" smtClean="0"/>
              <a:t> sur son </a:t>
            </a:r>
            <a:r>
              <a:rPr lang="en-US" sz="2400" b="1" dirty="0" err="1" smtClean="0"/>
              <a:t>socle</a:t>
            </a:r>
            <a:r>
              <a:rPr lang="en-US" sz="2400" b="1" dirty="0" smtClean="0"/>
              <a:t>.  La </a:t>
            </a:r>
            <a:r>
              <a:rPr lang="en-US" sz="2400" b="1" dirty="0" err="1" smtClean="0"/>
              <a:t>colonne</a:t>
            </a:r>
            <a:r>
              <a:rPr lang="en-US" sz="2400" b="1" dirty="0" smtClean="0"/>
              <a:t> </a:t>
            </a:r>
            <a:r>
              <a:rPr lang="en-US" sz="2400" b="1" dirty="0" err="1" smtClean="0"/>
              <a:t>est</a:t>
            </a:r>
            <a:r>
              <a:rPr lang="en-US" sz="2400" b="1" dirty="0" smtClean="0"/>
              <a:t> </a:t>
            </a:r>
            <a:r>
              <a:rPr lang="en-US" sz="2400" b="1" dirty="0" err="1" smtClean="0"/>
              <a:t>verticale</a:t>
            </a:r>
            <a:r>
              <a:rPr lang="en-US" sz="2400" b="1" dirty="0" smtClean="0"/>
              <a:t>.  La console </a:t>
            </a:r>
            <a:r>
              <a:rPr lang="en-US" sz="2400" b="1" dirty="0" err="1" smtClean="0"/>
              <a:t>porte</a:t>
            </a:r>
            <a:r>
              <a:rPr lang="en-US" sz="2400" b="1" dirty="0" smtClean="0"/>
              <a:t> les </a:t>
            </a:r>
            <a:r>
              <a:rPr lang="en-US" sz="2400" b="1" dirty="0" err="1"/>
              <a:t>c</a:t>
            </a:r>
            <a:r>
              <a:rPr lang="en-US" sz="2400" b="1" dirty="0" err="1" smtClean="0"/>
              <a:t>hevilles</a:t>
            </a:r>
            <a:r>
              <a:rPr lang="en-US" sz="2400" b="1" dirty="0" smtClean="0"/>
              <a:t> qui </a:t>
            </a:r>
            <a:r>
              <a:rPr lang="en-US" sz="2400" b="1" dirty="0" err="1" smtClean="0"/>
              <a:t>tendent</a:t>
            </a:r>
            <a:r>
              <a:rPr lang="en-US" sz="2400" b="1" dirty="0" smtClean="0"/>
              <a:t> les 47 </a:t>
            </a:r>
            <a:r>
              <a:rPr lang="en-US" sz="2400" b="1" dirty="0" err="1" smtClean="0"/>
              <a:t>cordes</a:t>
            </a:r>
            <a:r>
              <a:rPr lang="en-US" sz="2400" b="1" dirty="0" smtClean="0"/>
              <a:t>.  La table </a:t>
            </a:r>
            <a:r>
              <a:rPr lang="en-US" sz="2400" b="1" dirty="0" err="1" smtClean="0"/>
              <a:t>d’harmonie</a:t>
            </a:r>
            <a:r>
              <a:rPr lang="en-US" sz="2400" b="1" dirty="0" smtClean="0"/>
              <a:t> </a:t>
            </a:r>
            <a:r>
              <a:rPr lang="en-US" sz="2400" b="1" dirty="0" err="1" smtClean="0"/>
              <a:t>est</a:t>
            </a:r>
            <a:r>
              <a:rPr lang="en-US" sz="2400" b="1" dirty="0" smtClean="0"/>
              <a:t> la </a:t>
            </a:r>
            <a:r>
              <a:rPr lang="en-US" sz="2400" b="1" dirty="0" err="1" smtClean="0"/>
              <a:t>résonance</a:t>
            </a:r>
            <a:r>
              <a:rPr lang="en-US" sz="2400" b="1" dirty="0" smtClean="0"/>
              <a:t>.  </a:t>
            </a:r>
            <a:r>
              <a:rPr lang="en-US" sz="2400" b="1" dirty="0" err="1" smtClean="0"/>
              <a:t>Autour</a:t>
            </a:r>
            <a:r>
              <a:rPr lang="en-US" sz="2400" b="1" dirty="0" smtClean="0"/>
              <a:t> du </a:t>
            </a:r>
            <a:r>
              <a:rPr lang="en-US" sz="2400" b="1" dirty="0" err="1" smtClean="0"/>
              <a:t>socle</a:t>
            </a:r>
            <a:r>
              <a:rPr lang="en-US" sz="2400" b="1" dirty="0" smtClean="0"/>
              <a:t>, </a:t>
            </a:r>
            <a:r>
              <a:rPr lang="en-US" sz="2400" b="1" dirty="0" err="1" smtClean="0"/>
              <a:t>il</a:t>
            </a:r>
            <a:r>
              <a:rPr lang="en-US" sz="2400" b="1" dirty="0" smtClean="0"/>
              <a:t> y a 7 </a:t>
            </a:r>
            <a:r>
              <a:rPr lang="en-US" sz="2400" b="1" dirty="0" err="1" smtClean="0"/>
              <a:t>pédales</a:t>
            </a:r>
            <a:r>
              <a:rPr lang="en-US" sz="2400" b="1" dirty="0" smtClean="0"/>
              <a:t>.  Les </a:t>
            </a:r>
            <a:r>
              <a:rPr lang="en-US" sz="2400" b="1" dirty="0" err="1" smtClean="0"/>
              <a:t>pédales</a:t>
            </a:r>
            <a:r>
              <a:rPr lang="en-US" sz="2400" b="1" dirty="0" smtClean="0"/>
              <a:t> </a:t>
            </a:r>
            <a:r>
              <a:rPr lang="en-US" sz="2400" b="1" dirty="0" err="1" smtClean="0"/>
              <a:t>jouent</a:t>
            </a:r>
            <a:r>
              <a:rPr lang="en-US" sz="2400" b="1" dirty="0" smtClean="0"/>
              <a:t> le </a:t>
            </a:r>
            <a:r>
              <a:rPr lang="en-US" sz="2400" b="1" dirty="0" err="1" smtClean="0"/>
              <a:t>rôle</a:t>
            </a:r>
            <a:r>
              <a:rPr lang="en-US" sz="2400" b="1" dirty="0" smtClean="0"/>
              <a:t> des touches </a:t>
            </a:r>
            <a:r>
              <a:rPr lang="en-US" sz="2400" b="1" dirty="0" err="1" smtClean="0"/>
              <a:t>noires</a:t>
            </a:r>
            <a:r>
              <a:rPr lang="en-US" sz="2400" b="1" dirty="0" smtClean="0"/>
              <a:t> sur un piano.  </a:t>
            </a:r>
            <a:r>
              <a:rPr lang="en-US" sz="2400" b="1" dirty="0" err="1" smtClean="0"/>
              <a:t>Elles</a:t>
            </a:r>
            <a:r>
              <a:rPr lang="en-US" sz="2400" b="1" dirty="0" smtClean="0"/>
              <a:t> </a:t>
            </a:r>
            <a:r>
              <a:rPr lang="en-US" sz="2400" b="1" dirty="0" err="1" smtClean="0"/>
              <a:t>n’existent</a:t>
            </a:r>
            <a:r>
              <a:rPr lang="en-US" sz="2400" b="1" dirty="0" smtClean="0"/>
              <a:t>, </a:t>
            </a:r>
            <a:r>
              <a:rPr lang="en-US" sz="2400" b="1" dirty="0" err="1" smtClean="0"/>
              <a:t>telles</a:t>
            </a:r>
            <a:r>
              <a:rPr lang="en-US" sz="2400" b="1" dirty="0" smtClean="0"/>
              <a:t> </a:t>
            </a:r>
            <a:r>
              <a:rPr lang="en-US" sz="2400" b="1" dirty="0" err="1" smtClean="0"/>
              <a:t>qu’on</a:t>
            </a:r>
            <a:r>
              <a:rPr lang="en-US" sz="2400" b="1" dirty="0" smtClean="0"/>
              <a:t> les </a:t>
            </a:r>
            <a:r>
              <a:rPr lang="en-US" sz="2400" b="1" dirty="0" err="1" smtClean="0"/>
              <a:t>voit</a:t>
            </a:r>
            <a:r>
              <a:rPr lang="en-US" sz="2400" b="1" dirty="0" smtClean="0"/>
              <a:t> </a:t>
            </a:r>
            <a:r>
              <a:rPr lang="en-US" sz="2400" b="1" dirty="0" err="1" smtClean="0"/>
              <a:t>aujourd’hui</a:t>
            </a:r>
            <a:r>
              <a:rPr lang="en-US" sz="2400" b="1" dirty="0" smtClean="0"/>
              <a:t>, que </a:t>
            </a:r>
            <a:r>
              <a:rPr lang="en-US" sz="2400" b="1" dirty="0" err="1" smtClean="0"/>
              <a:t>depuis</a:t>
            </a:r>
            <a:r>
              <a:rPr lang="en-US" sz="2400" b="1" dirty="0" smtClean="0"/>
              <a:t> 1811.  Le </a:t>
            </a:r>
            <a:r>
              <a:rPr lang="en-US" sz="2400" b="1" dirty="0" err="1" smtClean="0"/>
              <a:t>roulis</a:t>
            </a:r>
            <a:r>
              <a:rPr lang="en-US" sz="2400" b="1" dirty="0" smtClean="0"/>
              <a:t> des </a:t>
            </a:r>
            <a:r>
              <a:rPr lang="en-US" sz="2400" b="1" dirty="0" err="1" smtClean="0"/>
              <a:t>cordes</a:t>
            </a:r>
            <a:r>
              <a:rPr lang="en-US" sz="2400" b="1" dirty="0" smtClean="0"/>
              <a:t> de </a:t>
            </a:r>
            <a:r>
              <a:rPr lang="en-US" sz="2400" b="1" dirty="0" err="1" smtClean="0"/>
              <a:t>l’aigu</a:t>
            </a:r>
            <a:r>
              <a:rPr lang="en-US" sz="2400" b="1" dirty="0" smtClean="0"/>
              <a:t> au grave </a:t>
            </a:r>
            <a:r>
              <a:rPr lang="en-US" sz="2400" b="1" dirty="0" err="1" smtClean="0"/>
              <a:t>interprété</a:t>
            </a:r>
            <a:r>
              <a:rPr lang="en-US" sz="2400" b="1" dirty="0" smtClean="0"/>
              <a:t> par le </a:t>
            </a:r>
            <a:r>
              <a:rPr lang="en-US" sz="2400" b="1" dirty="0" err="1" smtClean="0"/>
              <a:t>harpiste</a:t>
            </a:r>
            <a:r>
              <a:rPr lang="en-US" sz="2400" b="1" dirty="0" smtClean="0"/>
              <a:t> </a:t>
            </a:r>
            <a:r>
              <a:rPr lang="en-US" sz="2400" b="1" dirty="0" err="1" smtClean="0"/>
              <a:t>est</a:t>
            </a:r>
            <a:r>
              <a:rPr lang="en-US" sz="2400" b="1" dirty="0" smtClean="0"/>
              <a:t> un “glissando”. Elle </a:t>
            </a:r>
            <a:r>
              <a:rPr lang="en-US" sz="2400" b="1" dirty="0" err="1" smtClean="0"/>
              <a:t>est</a:t>
            </a:r>
            <a:r>
              <a:rPr lang="en-US" sz="2400" b="1" dirty="0" smtClean="0"/>
              <a:t> plus difficile </a:t>
            </a:r>
            <a:r>
              <a:rPr lang="en-US" sz="2400" b="1" dirty="0" err="1" smtClean="0"/>
              <a:t>à</a:t>
            </a:r>
            <a:r>
              <a:rPr lang="en-US" sz="2400" b="1" dirty="0" smtClean="0"/>
              <a:t> </a:t>
            </a:r>
            <a:r>
              <a:rPr lang="en-US" sz="2400" b="1" dirty="0" err="1" smtClean="0"/>
              <a:t>jouer</a:t>
            </a:r>
            <a:r>
              <a:rPr lang="en-US" sz="2400" b="1" dirty="0" smtClean="0"/>
              <a:t> car </a:t>
            </a:r>
            <a:r>
              <a:rPr lang="en-US" sz="2400" b="1" dirty="0" err="1" smtClean="0"/>
              <a:t>il</a:t>
            </a:r>
            <a:r>
              <a:rPr lang="en-US" sz="2400" b="1" dirty="0" smtClean="0"/>
              <a:t> </a:t>
            </a:r>
            <a:r>
              <a:rPr lang="en-US" sz="2400" b="1" dirty="0" err="1" smtClean="0"/>
              <a:t>faut</a:t>
            </a:r>
            <a:r>
              <a:rPr lang="en-US" sz="2400" b="1" dirty="0" smtClean="0"/>
              <a:t> </a:t>
            </a:r>
            <a:r>
              <a:rPr lang="en-US" sz="2400" b="1" dirty="0" err="1" smtClean="0"/>
              <a:t>utiliser</a:t>
            </a:r>
            <a:r>
              <a:rPr lang="en-US" sz="2400" b="1" dirty="0" smtClean="0"/>
              <a:t> </a:t>
            </a:r>
            <a:r>
              <a:rPr lang="en-US" sz="2400" b="1" dirty="0" err="1" smtClean="0"/>
              <a:t>ses</a:t>
            </a:r>
            <a:r>
              <a:rPr lang="en-US" sz="2400" b="1" dirty="0" smtClean="0"/>
              <a:t> mains et </a:t>
            </a:r>
            <a:r>
              <a:rPr lang="en-US" sz="2400" b="1" dirty="0" err="1" smtClean="0"/>
              <a:t>ses</a:t>
            </a:r>
            <a:r>
              <a:rPr lang="en-US" sz="2400" b="1" dirty="0" smtClean="0"/>
              <a:t> </a:t>
            </a:r>
            <a:r>
              <a:rPr lang="en-US" sz="2400" b="1" dirty="0" err="1" smtClean="0"/>
              <a:t>pieds</a:t>
            </a:r>
            <a:r>
              <a:rPr lang="en-US" sz="2400" b="1" dirty="0" smtClean="0"/>
              <a:t>.  Les </a:t>
            </a:r>
            <a:r>
              <a:rPr lang="en-US" sz="2400" b="1" dirty="0" err="1" smtClean="0"/>
              <a:t>pédales</a:t>
            </a:r>
            <a:r>
              <a:rPr lang="en-US" sz="2400" b="1" dirty="0" smtClean="0"/>
              <a:t> </a:t>
            </a:r>
            <a:r>
              <a:rPr lang="en-US" sz="2400" b="1" dirty="0" err="1" smtClean="0"/>
              <a:t>permettent</a:t>
            </a:r>
            <a:r>
              <a:rPr lang="en-US" sz="2400" b="1" dirty="0" smtClean="0"/>
              <a:t> </a:t>
            </a:r>
            <a:r>
              <a:rPr lang="en-US" sz="2400" b="1" dirty="0" err="1" smtClean="0"/>
              <a:t>d’augmenter</a:t>
            </a:r>
            <a:r>
              <a:rPr lang="en-US" sz="2400" b="1" dirty="0" smtClean="0"/>
              <a:t> </a:t>
            </a:r>
            <a:r>
              <a:rPr lang="en-US" sz="2400" b="1" dirty="0" err="1" smtClean="0"/>
              <a:t>ou</a:t>
            </a:r>
            <a:r>
              <a:rPr lang="en-US" sz="2400" b="1" dirty="0" smtClean="0"/>
              <a:t> de </a:t>
            </a:r>
            <a:r>
              <a:rPr lang="en-US" sz="2400" b="1" dirty="0" err="1" smtClean="0"/>
              <a:t>diminuer</a:t>
            </a:r>
            <a:r>
              <a:rPr lang="en-US" sz="2400" b="1" dirty="0" smtClean="0"/>
              <a:t> la hauteur des notes.</a:t>
            </a:r>
          </a:p>
        </p:txBody>
      </p:sp>
    </p:spTree>
    <p:extLst>
      <p:ext uri="{BB962C8B-B14F-4D97-AF65-F5344CB8AC3E}">
        <p14:creationId xmlns:p14="http://schemas.microsoft.com/office/powerpoint/2010/main" val="2035740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p:spPr>
        <p:txBody>
          <a:bodyPr>
            <a:normAutofit fontScale="90000"/>
          </a:bodyPr>
          <a:lstStyle/>
          <a:p>
            <a:r>
              <a:rPr lang="en-US" b="1" u="sng" dirty="0">
                <a:latin typeface="+mn-lt"/>
              </a:rPr>
              <a:t>La </a:t>
            </a:r>
            <a:r>
              <a:rPr lang="en-US" b="1" u="sng" dirty="0" err="1">
                <a:latin typeface="+mn-lt"/>
              </a:rPr>
              <a:t>F</a:t>
            </a:r>
            <a:r>
              <a:rPr lang="en-US" b="1" u="sng" dirty="0" err="1" smtClean="0">
                <a:latin typeface="+mn-lt"/>
              </a:rPr>
              <a:t>amille</a:t>
            </a:r>
            <a:r>
              <a:rPr lang="en-US" b="1" u="sng" dirty="0" smtClean="0">
                <a:latin typeface="+mn-lt"/>
              </a:rPr>
              <a:t> </a:t>
            </a:r>
            <a:r>
              <a:rPr lang="en-US" b="1" u="sng" dirty="0">
                <a:latin typeface="+mn-lt"/>
              </a:rPr>
              <a:t>des </a:t>
            </a:r>
            <a:r>
              <a:rPr lang="en-US" b="1" u="sng" dirty="0" smtClean="0">
                <a:latin typeface="+mn-lt"/>
              </a:rPr>
              <a:t>Instruments </a:t>
            </a:r>
            <a:r>
              <a:rPr lang="en-US" b="1" u="sng" dirty="0" err="1">
                <a:latin typeface="+mn-lt"/>
              </a:rPr>
              <a:t>à</a:t>
            </a:r>
            <a:r>
              <a:rPr lang="en-US" b="1" u="sng" dirty="0">
                <a:latin typeface="+mn-lt"/>
              </a:rPr>
              <a:t> </a:t>
            </a:r>
            <a:r>
              <a:rPr lang="en-US" b="1" u="sng" dirty="0" smtClean="0">
                <a:latin typeface="+mn-lt"/>
              </a:rPr>
              <a:t>Vent</a:t>
            </a:r>
            <a:r>
              <a:rPr lang="en-US" b="1" u="sng" dirty="0">
                <a:latin typeface="+mn-lt"/>
              </a:rPr>
              <a:t/>
            </a:r>
            <a:br>
              <a:rPr lang="en-US" b="1" u="sng" dirty="0">
                <a:latin typeface="+mn-lt"/>
              </a:rPr>
            </a:br>
            <a:endParaRPr lang="en-US" dirty="0">
              <a:latin typeface="+mn-lt"/>
            </a:endParaRPr>
          </a:p>
        </p:txBody>
      </p:sp>
      <p:sp>
        <p:nvSpPr>
          <p:cNvPr id="3" name="Content Placeholder 2"/>
          <p:cNvSpPr>
            <a:spLocks noGrp="1"/>
          </p:cNvSpPr>
          <p:nvPr>
            <p:ph idx="1"/>
          </p:nvPr>
        </p:nvSpPr>
        <p:spPr>
          <a:xfrm>
            <a:off x="838200" y="1097280"/>
            <a:ext cx="10515600" cy="5079683"/>
          </a:xfrm>
        </p:spPr>
        <p:txBody>
          <a:bodyPr/>
          <a:lstStyle/>
          <a:p>
            <a:r>
              <a:rPr lang="en-US" sz="2000" b="1" dirty="0" err="1" smtClean="0"/>
              <a:t>Dans</a:t>
            </a:r>
            <a:r>
              <a:rPr lang="en-US" sz="2000" b="1" dirty="0" smtClean="0"/>
              <a:t> la </a:t>
            </a:r>
            <a:r>
              <a:rPr lang="en-US" sz="2000" b="1" dirty="0" err="1" smtClean="0"/>
              <a:t>famille</a:t>
            </a:r>
            <a:r>
              <a:rPr lang="en-US" sz="2000" b="1" dirty="0" smtClean="0"/>
              <a:t> des vents, on distingue les bois et les </a:t>
            </a:r>
            <a:r>
              <a:rPr lang="en-US" sz="2000" b="1" dirty="0" err="1" smtClean="0"/>
              <a:t>cuivres</a:t>
            </a:r>
            <a:r>
              <a:rPr lang="en-US" sz="2000" b="1" dirty="0" smtClean="0"/>
              <a:t>.</a:t>
            </a:r>
          </a:p>
          <a:p>
            <a:r>
              <a:rPr lang="en-US" sz="2000" b="1" u="sng" dirty="0" smtClean="0"/>
              <a:t>Les </a:t>
            </a:r>
            <a:r>
              <a:rPr lang="en-US" sz="2000" b="1" u="sng" dirty="0" err="1" smtClean="0"/>
              <a:t>Cuivres</a:t>
            </a:r>
            <a:endParaRPr lang="en-US" sz="2000" b="1" u="sng" dirty="0" smtClean="0"/>
          </a:p>
          <a:p>
            <a:r>
              <a:rPr lang="en-US" sz="2000" b="1" dirty="0" smtClean="0"/>
              <a:t>Les </a:t>
            </a:r>
            <a:r>
              <a:rPr lang="en-US" sz="2000" b="1" dirty="0" err="1" smtClean="0"/>
              <a:t>Trompettes</a:t>
            </a:r>
            <a:r>
              <a:rPr lang="en-US" sz="2000" b="1" dirty="0" smtClean="0"/>
              <a:t> –on </a:t>
            </a:r>
            <a:r>
              <a:rPr lang="en-US" sz="2000" b="1" dirty="0" err="1" smtClean="0"/>
              <a:t>utilise</a:t>
            </a:r>
            <a:r>
              <a:rPr lang="en-US" sz="2000" b="1" dirty="0" smtClean="0"/>
              <a:t> 3 pistons pour former les notes.  </a:t>
            </a:r>
          </a:p>
          <a:p>
            <a:r>
              <a:rPr lang="en-US" sz="2000" b="1" dirty="0" smtClean="0"/>
              <a:t>Les </a:t>
            </a:r>
            <a:r>
              <a:rPr lang="en-US" sz="2000" b="1" dirty="0" err="1" smtClean="0"/>
              <a:t>Cors</a:t>
            </a:r>
            <a:r>
              <a:rPr lang="en-US" sz="2000" b="1" dirty="0" smtClean="0"/>
              <a:t> (</a:t>
            </a:r>
            <a:r>
              <a:rPr lang="en-US" sz="2000" b="1" dirty="0"/>
              <a:t>F</a:t>
            </a:r>
            <a:r>
              <a:rPr lang="en-US" sz="2000" b="1" dirty="0" smtClean="0"/>
              <a:t>rench horns) –Son timbre </a:t>
            </a:r>
            <a:r>
              <a:rPr lang="en-US" sz="2000" b="1" dirty="0" err="1" smtClean="0"/>
              <a:t>est</a:t>
            </a:r>
            <a:r>
              <a:rPr lang="en-US" sz="2000" b="1" dirty="0" smtClean="0"/>
              <a:t> </a:t>
            </a:r>
            <a:r>
              <a:rPr lang="en-US" sz="2000" b="1" dirty="0" err="1" smtClean="0"/>
              <a:t>doux</a:t>
            </a:r>
            <a:r>
              <a:rPr lang="en-US" sz="2000" b="1" dirty="0" smtClean="0"/>
              <a:t> et </a:t>
            </a:r>
            <a:r>
              <a:rPr lang="en-US" sz="2000" b="1" dirty="0" err="1" smtClean="0"/>
              <a:t>mystérieux</a:t>
            </a:r>
            <a:r>
              <a:rPr lang="en-US" sz="2000" b="1" dirty="0"/>
              <a:t>.</a:t>
            </a:r>
            <a:endParaRPr lang="en-US" sz="2000" b="1" dirty="0" smtClean="0"/>
          </a:p>
          <a:p>
            <a:r>
              <a:rPr lang="en-US" sz="2000" b="1" dirty="0" smtClean="0"/>
              <a:t>Les Trombones –Pour </a:t>
            </a:r>
            <a:r>
              <a:rPr lang="en-US" sz="2000" b="1" dirty="0" err="1" smtClean="0"/>
              <a:t>obtenir</a:t>
            </a:r>
            <a:r>
              <a:rPr lang="en-US" sz="2000" b="1" dirty="0" smtClean="0"/>
              <a:t> les notes, le </a:t>
            </a:r>
            <a:r>
              <a:rPr lang="en-US" sz="2000" b="1" dirty="0" err="1" smtClean="0"/>
              <a:t>musicien</a:t>
            </a:r>
            <a:r>
              <a:rPr lang="en-US" sz="2000" b="1" dirty="0" smtClean="0"/>
              <a:t> </a:t>
            </a:r>
            <a:r>
              <a:rPr lang="en-US" sz="2000" b="1" dirty="0" err="1" smtClean="0"/>
              <a:t>utilise</a:t>
            </a:r>
            <a:r>
              <a:rPr lang="en-US" sz="2000" b="1" dirty="0" smtClean="0"/>
              <a:t> </a:t>
            </a:r>
            <a:r>
              <a:rPr lang="en-US" sz="2000" b="1" dirty="0" err="1" smtClean="0"/>
              <a:t>une</a:t>
            </a:r>
            <a:r>
              <a:rPr lang="en-US" sz="2000" b="1" dirty="0" smtClean="0"/>
              <a:t> longue coulisse, que fait </a:t>
            </a:r>
            <a:r>
              <a:rPr lang="en-US" sz="2000" b="1" dirty="0" err="1" smtClean="0"/>
              <a:t>varier</a:t>
            </a:r>
            <a:r>
              <a:rPr lang="en-US" sz="2000" b="1" dirty="0" smtClean="0"/>
              <a:t> la </a:t>
            </a:r>
            <a:r>
              <a:rPr lang="en-US" sz="2000" b="1" dirty="0" err="1" smtClean="0"/>
              <a:t>pression</a:t>
            </a:r>
            <a:r>
              <a:rPr lang="en-US" sz="2000" b="1" dirty="0" smtClean="0"/>
              <a:t> de </a:t>
            </a:r>
            <a:r>
              <a:rPr lang="en-US" sz="2000" b="1" dirty="0" err="1" smtClean="0"/>
              <a:t>l’air</a:t>
            </a:r>
            <a:r>
              <a:rPr lang="en-US" sz="2000" b="1" dirty="0" smtClean="0"/>
              <a:t> </a:t>
            </a:r>
            <a:r>
              <a:rPr lang="en-US" sz="2000" b="1" dirty="0" err="1" smtClean="0"/>
              <a:t>dans</a:t>
            </a:r>
            <a:r>
              <a:rPr lang="en-US" sz="2000" b="1" dirty="0" smtClean="0"/>
              <a:t> le tube.  </a:t>
            </a:r>
            <a:r>
              <a:rPr lang="en-US" sz="2000" b="1" dirty="0" err="1" smtClean="0"/>
              <a:t>Cette</a:t>
            </a:r>
            <a:r>
              <a:rPr lang="en-US" sz="2000" b="1" dirty="0" smtClean="0"/>
              <a:t> coulisse </a:t>
            </a:r>
            <a:r>
              <a:rPr lang="en-US" sz="2000" b="1" dirty="0" err="1" smtClean="0"/>
              <a:t>bouge</a:t>
            </a:r>
            <a:r>
              <a:rPr lang="en-US" sz="2000" b="1" dirty="0" smtClean="0"/>
              <a:t> sur 7 positions qui </a:t>
            </a:r>
            <a:r>
              <a:rPr lang="en-US" sz="2000" b="1" dirty="0" err="1" smtClean="0"/>
              <a:t>produisent</a:t>
            </a:r>
            <a:r>
              <a:rPr lang="en-US" sz="2000" b="1" dirty="0" smtClean="0"/>
              <a:t> des notes </a:t>
            </a:r>
            <a:r>
              <a:rPr lang="en-US" sz="2000" b="1" dirty="0" err="1" smtClean="0"/>
              <a:t>différentes</a:t>
            </a:r>
            <a:r>
              <a:rPr lang="en-US" sz="2000" b="1" dirty="0" smtClean="0"/>
              <a:t>.</a:t>
            </a:r>
          </a:p>
          <a:p>
            <a:r>
              <a:rPr lang="en-US" sz="2000" b="1" dirty="0" smtClean="0"/>
              <a:t>Les Tubas-Les plus grands des instruments des </a:t>
            </a:r>
            <a:r>
              <a:rPr lang="en-US" sz="2000" b="1" dirty="0" err="1" smtClean="0"/>
              <a:t>cuivres</a:t>
            </a:r>
            <a:r>
              <a:rPr lang="en-US" sz="2000" b="1" dirty="0" smtClean="0"/>
              <a:t> and le son </a:t>
            </a:r>
            <a:r>
              <a:rPr lang="en-US" sz="2000" b="1" dirty="0" err="1" smtClean="0"/>
              <a:t>est</a:t>
            </a:r>
            <a:r>
              <a:rPr lang="en-US" sz="2000" b="1" dirty="0" smtClean="0"/>
              <a:t> le plus bas.  </a:t>
            </a:r>
            <a:endParaRPr lang="en-US" sz="2000" b="1" dirty="0"/>
          </a:p>
          <a:p>
            <a:r>
              <a:rPr lang="en-US" sz="2000" b="1" u="sng" dirty="0" smtClean="0"/>
              <a:t>Les Bois</a:t>
            </a:r>
            <a:endParaRPr lang="en-US" sz="2000" b="1" u="sng" dirty="0"/>
          </a:p>
          <a:p>
            <a:r>
              <a:rPr lang="en-US" sz="2000" b="1" dirty="0" smtClean="0"/>
              <a:t>La petite </a:t>
            </a:r>
            <a:r>
              <a:rPr lang="en-US" sz="2000" b="1" dirty="0" err="1" smtClean="0"/>
              <a:t>flûte</a:t>
            </a:r>
            <a:r>
              <a:rPr lang="en-US" sz="2000" b="1" dirty="0" smtClean="0"/>
              <a:t> (piccolo), les </a:t>
            </a:r>
            <a:r>
              <a:rPr lang="en-US" sz="2000" b="1" dirty="0" err="1" smtClean="0"/>
              <a:t>grandes</a:t>
            </a:r>
            <a:r>
              <a:rPr lang="en-US" sz="2000" b="1" dirty="0" smtClean="0"/>
              <a:t> </a:t>
            </a:r>
            <a:r>
              <a:rPr lang="en-US" sz="2000" b="1" dirty="0" err="1" smtClean="0"/>
              <a:t>flûtes</a:t>
            </a:r>
            <a:r>
              <a:rPr lang="en-US" sz="2000" b="1" dirty="0" smtClean="0"/>
              <a:t>, les </a:t>
            </a:r>
            <a:r>
              <a:rPr lang="en-US" sz="2000" b="1" dirty="0" err="1" smtClean="0"/>
              <a:t>hautbois</a:t>
            </a:r>
            <a:r>
              <a:rPr lang="en-US" sz="2000" b="1" dirty="0" smtClean="0"/>
              <a:t> (oboe), le </a:t>
            </a:r>
            <a:r>
              <a:rPr lang="en-US" sz="2000" b="1" dirty="0" err="1" smtClean="0"/>
              <a:t>cor</a:t>
            </a:r>
            <a:r>
              <a:rPr lang="en-US" sz="2000" b="1" dirty="0" smtClean="0"/>
              <a:t> </a:t>
            </a:r>
            <a:r>
              <a:rPr lang="en-US" sz="2000" b="1" dirty="0" err="1" smtClean="0"/>
              <a:t>anglais</a:t>
            </a:r>
            <a:r>
              <a:rPr lang="en-US" sz="2000" b="1" dirty="0" smtClean="0"/>
              <a:t> (English horn), les </a:t>
            </a:r>
            <a:r>
              <a:rPr lang="en-US" sz="2000" b="1" dirty="0" err="1" smtClean="0"/>
              <a:t>clarinettes</a:t>
            </a:r>
            <a:r>
              <a:rPr lang="en-US" sz="2000" b="1" dirty="0" smtClean="0"/>
              <a:t>, la </a:t>
            </a:r>
            <a:r>
              <a:rPr lang="en-US" sz="2000" b="1" dirty="0" err="1" smtClean="0"/>
              <a:t>clarinette</a:t>
            </a:r>
            <a:r>
              <a:rPr lang="en-US" sz="2000" b="1" dirty="0" smtClean="0"/>
              <a:t> </a:t>
            </a:r>
            <a:r>
              <a:rPr lang="en-US" sz="2000" b="1" dirty="0" err="1" smtClean="0"/>
              <a:t>basse</a:t>
            </a:r>
            <a:r>
              <a:rPr lang="en-US" sz="2000" b="1" dirty="0" smtClean="0"/>
              <a:t>, les </a:t>
            </a:r>
            <a:r>
              <a:rPr lang="en-US" sz="2000" b="1" dirty="0" err="1" smtClean="0"/>
              <a:t>bassons</a:t>
            </a:r>
            <a:r>
              <a:rPr lang="en-US" sz="2000" b="1" dirty="0" smtClean="0"/>
              <a:t> (bassoons) , le </a:t>
            </a:r>
            <a:r>
              <a:rPr lang="en-US" sz="2000" b="1" dirty="0" err="1" smtClean="0"/>
              <a:t>contrebasson</a:t>
            </a:r>
            <a:r>
              <a:rPr lang="en-US" sz="2000" b="1" dirty="0" smtClean="0"/>
              <a:t>(contrabassoon).</a:t>
            </a:r>
            <a:endParaRPr lang="en-US" sz="2000" b="1" dirty="0"/>
          </a:p>
        </p:txBody>
      </p:sp>
    </p:spTree>
    <p:extLst>
      <p:ext uri="{BB962C8B-B14F-4D97-AF65-F5344CB8AC3E}">
        <p14:creationId xmlns:p14="http://schemas.microsoft.com/office/powerpoint/2010/main" val="8783180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lstStyle/>
          <a:p>
            <a:r>
              <a:rPr lang="en-US" b="1" u="sng" dirty="0">
                <a:latin typeface="+mn-lt"/>
              </a:rPr>
              <a:t>Les </a:t>
            </a:r>
            <a:r>
              <a:rPr lang="en-US" b="1" u="sng" dirty="0" smtClean="0">
                <a:latin typeface="+mn-lt"/>
              </a:rPr>
              <a:t>Instruments </a:t>
            </a:r>
            <a:r>
              <a:rPr lang="en-US" b="1" u="sng" dirty="0" err="1">
                <a:latin typeface="+mn-lt"/>
              </a:rPr>
              <a:t>à</a:t>
            </a:r>
            <a:r>
              <a:rPr lang="en-US" b="1" u="sng" dirty="0">
                <a:latin typeface="+mn-lt"/>
              </a:rPr>
              <a:t> </a:t>
            </a:r>
            <a:r>
              <a:rPr lang="en-US" b="1" u="sng" dirty="0" smtClean="0">
                <a:latin typeface="+mn-lt"/>
              </a:rPr>
              <a:t>Vent</a:t>
            </a:r>
            <a:endParaRPr lang="en-US" dirty="0">
              <a:latin typeface="+mn-lt"/>
            </a:endParaRPr>
          </a:p>
        </p:txBody>
      </p:sp>
      <p:sp>
        <p:nvSpPr>
          <p:cNvPr id="3" name="Content Placeholder 2"/>
          <p:cNvSpPr>
            <a:spLocks noGrp="1"/>
          </p:cNvSpPr>
          <p:nvPr>
            <p:ph idx="1"/>
          </p:nvPr>
        </p:nvSpPr>
        <p:spPr>
          <a:xfrm>
            <a:off x="838200" y="1066800"/>
            <a:ext cx="10515600" cy="5471160"/>
          </a:xfrm>
        </p:spPr>
        <p:txBody>
          <a:bodyPr>
            <a:normAutofit fontScale="92500" lnSpcReduction="20000"/>
          </a:bodyPr>
          <a:lstStyle/>
          <a:p>
            <a:r>
              <a:rPr lang="en-US" b="1" dirty="0"/>
              <a:t>Les </a:t>
            </a:r>
            <a:r>
              <a:rPr lang="en-US" b="1" dirty="0" err="1"/>
              <a:t>flûtes</a:t>
            </a:r>
            <a:r>
              <a:rPr lang="en-US" b="1" dirty="0"/>
              <a:t> </a:t>
            </a:r>
            <a:r>
              <a:rPr lang="en-US" b="1" dirty="0" err="1"/>
              <a:t>traversière</a:t>
            </a:r>
            <a:r>
              <a:rPr lang="en-US" b="1" dirty="0"/>
              <a:t> a un </a:t>
            </a:r>
            <a:r>
              <a:rPr lang="en-US" b="1" dirty="0" err="1"/>
              <a:t>mécanisme</a:t>
            </a:r>
            <a:r>
              <a:rPr lang="en-US" b="1" dirty="0"/>
              <a:t> </a:t>
            </a:r>
            <a:r>
              <a:rPr lang="en-US" b="1" dirty="0" err="1"/>
              <a:t>compliqué</a:t>
            </a:r>
            <a:r>
              <a:rPr lang="en-US" b="1" dirty="0"/>
              <a:t> </a:t>
            </a:r>
            <a:r>
              <a:rPr lang="en-US" b="1" dirty="0" err="1"/>
              <a:t>qu</a:t>
            </a:r>
            <a:r>
              <a:rPr lang="en-US" b="1" dirty="0"/>
              <a:t> </a:t>
            </a:r>
            <a:r>
              <a:rPr lang="en-US" b="1" dirty="0" err="1"/>
              <a:t>comprend</a:t>
            </a:r>
            <a:r>
              <a:rPr lang="en-US" b="1" dirty="0"/>
              <a:t> 150 </a:t>
            </a:r>
            <a:r>
              <a:rPr lang="en-US" b="1" dirty="0" err="1"/>
              <a:t>pièces</a:t>
            </a:r>
            <a:r>
              <a:rPr lang="en-US" b="1" dirty="0"/>
              <a:t>.  On </a:t>
            </a:r>
            <a:r>
              <a:rPr lang="en-US" b="1" dirty="0" err="1"/>
              <a:t>en</a:t>
            </a:r>
            <a:r>
              <a:rPr lang="en-US" b="1" dirty="0"/>
              <a:t> </a:t>
            </a:r>
            <a:r>
              <a:rPr lang="en-US" b="1" dirty="0" err="1"/>
              <a:t>joue</a:t>
            </a:r>
            <a:r>
              <a:rPr lang="en-US" b="1" dirty="0"/>
              <a:t> </a:t>
            </a:r>
            <a:r>
              <a:rPr lang="en-US" b="1" dirty="0" err="1"/>
              <a:t>en</a:t>
            </a:r>
            <a:r>
              <a:rPr lang="en-US" b="1" dirty="0"/>
              <a:t> la tenant </a:t>
            </a:r>
            <a:r>
              <a:rPr lang="en-US" b="1" dirty="0" err="1"/>
              <a:t>en</a:t>
            </a:r>
            <a:r>
              <a:rPr lang="en-US" b="1" dirty="0"/>
              <a:t> travers, </a:t>
            </a:r>
            <a:r>
              <a:rPr lang="en-US" b="1" dirty="0" err="1"/>
              <a:t>vers</a:t>
            </a:r>
            <a:r>
              <a:rPr lang="en-US" b="1" dirty="0"/>
              <a:t> la </a:t>
            </a:r>
            <a:r>
              <a:rPr lang="en-US" b="1" dirty="0" err="1"/>
              <a:t>droite</a:t>
            </a:r>
            <a:r>
              <a:rPr lang="en-US" b="1" dirty="0"/>
              <a:t>.  On </a:t>
            </a:r>
            <a:r>
              <a:rPr lang="en-US" b="1" dirty="0" err="1"/>
              <a:t>souffle</a:t>
            </a:r>
            <a:r>
              <a:rPr lang="en-US" b="1" dirty="0"/>
              <a:t> </a:t>
            </a:r>
            <a:r>
              <a:rPr lang="en-US" b="1" dirty="0" err="1"/>
              <a:t>dans</a:t>
            </a:r>
            <a:r>
              <a:rPr lang="en-US" b="1" dirty="0"/>
              <a:t> </a:t>
            </a:r>
            <a:r>
              <a:rPr lang="en-US" b="1" dirty="0" err="1"/>
              <a:t>l’embouchure</a:t>
            </a:r>
            <a:r>
              <a:rPr lang="en-US" b="1" dirty="0"/>
              <a:t> et les notes </a:t>
            </a:r>
            <a:r>
              <a:rPr lang="en-US" b="1" dirty="0" err="1"/>
              <a:t>s’obtiennent</a:t>
            </a:r>
            <a:r>
              <a:rPr lang="en-US" b="1" dirty="0"/>
              <a:t> </a:t>
            </a:r>
            <a:r>
              <a:rPr lang="en-US" b="1" dirty="0" err="1"/>
              <a:t>en</a:t>
            </a:r>
            <a:r>
              <a:rPr lang="en-US" b="1" dirty="0"/>
              <a:t> </a:t>
            </a:r>
            <a:r>
              <a:rPr lang="en-US" b="1" dirty="0" err="1"/>
              <a:t>appuyant</a:t>
            </a:r>
            <a:r>
              <a:rPr lang="en-US" b="1" dirty="0"/>
              <a:t> sur des </a:t>
            </a:r>
            <a:r>
              <a:rPr lang="en-US" b="1" dirty="0" err="1"/>
              <a:t>clés,en</a:t>
            </a:r>
            <a:r>
              <a:rPr lang="en-US" b="1" dirty="0"/>
              <a:t> </a:t>
            </a:r>
            <a:r>
              <a:rPr lang="en-US" b="1" dirty="0" err="1"/>
              <a:t>écartant</a:t>
            </a:r>
            <a:r>
              <a:rPr lang="en-US" b="1" dirty="0"/>
              <a:t> </a:t>
            </a:r>
            <a:r>
              <a:rPr lang="en-US" b="1" dirty="0" err="1"/>
              <a:t>bien</a:t>
            </a:r>
            <a:r>
              <a:rPr lang="en-US" b="1" dirty="0"/>
              <a:t> les </a:t>
            </a:r>
            <a:r>
              <a:rPr lang="en-US" b="1" dirty="0" err="1"/>
              <a:t>doigts</a:t>
            </a:r>
            <a:r>
              <a:rPr lang="en-US" b="1" dirty="0"/>
              <a:t>.  Les sons </a:t>
            </a:r>
            <a:r>
              <a:rPr lang="en-US" b="1" dirty="0" err="1"/>
              <a:t>resemblent</a:t>
            </a:r>
            <a:r>
              <a:rPr lang="en-US" b="1" dirty="0"/>
              <a:t> le chant </a:t>
            </a:r>
            <a:r>
              <a:rPr lang="en-US" b="1" dirty="0" err="1"/>
              <a:t>mélodieux</a:t>
            </a:r>
            <a:r>
              <a:rPr lang="en-US" b="1" dirty="0"/>
              <a:t> des </a:t>
            </a:r>
            <a:r>
              <a:rPr lang="en-US" b="1" dirty="0" err="1"/>
              <a:t>oiseaux</a:t>
            </a:r>
            <a:r>
              <a:rPr lang="en-US" b="1" dirty="0"/>
              <a:t>.</a:t>
            </a:r>
          </a:p>
          <a:p>
            <a:r>
              <a:rPr lang="en-US" b="1" dirty="0"/>
              <a:t>Les </a:t>
            </a:r>
            <a:r>
              <a:rPr lang="en-US" b="1" dirty="0" err="1"/>
              <a:t>clarinettes</a:t>
            </a:r>
            <a:r>
              <a:rPr lang="en-US" b="1" dirty="0"/>
              <a:t> </a:t>
            </a:r>
            <a:r>
              <a:rPr lang="en-US" b="1" dirty="0" err="1"/>
              <a:t>est</a:t>
            </a:r>
            <a:r>
              <a:rPr lang="en-US" b="1" dirty="0"/>
              <a:t> un instrument </a:t>
            </a:r>
            <a:r>
              <a:rPr lang="en-US" b="1" dirty="0" err="1"/>
              <a:t>en</a:t>
            </a:r>
            <a:r>
              <a:rPr lang="en-US" b="1" dirty="0"/>
              <a:t> </a:t>
            </a:r>
            <a:r>
              <a:rPr lang="en-US" b="1" dirty="0" err="1"/>
              <a:t>forme</a:t>
            </a:r>
            <a:r>
              <a:rPr lang="en-US" b="1" dirty="0"/>
              <a:t> de </a:t>
            </a:r>
            <a:r>
              <a:rPr lang="en-US" b="1" dirty="0" err="1"/>
              <a:t>cylindre</a:t>
            </a:r>
            <a:r>
              <a:rPr lang="en-US" b="1" dirty="0"/>
              <a:t>, </a:t>
            </a:r>
            <a:r>
              <a:rPr lang="en-US" b="1" dirty="0" err="1"/>
              <a:t>constitué</a:t>
            </a:r>
            <a:r>
              <a:rPr lang="en-US" b="1" dirty="0"/>
              <a:t> de 5 parties que </a:t>
            </a:r>
            <a:r>
              <a:rPr lang="en-US" b="1" dirty="0" err="1"/>
              <a:t>l’on</a:t>
            </a:r>
            <a:r>
              <a:rPr lang="en-US" b="1" dirty="0"/>
              <a:t> assemble:  le </a:t>
            </a:r>
            <a:r>
              <a:rPr lang="en-US" b="1" dirty="0" err="1"/>
              <a:t>bec</a:t>
            </a:r>
            <a:r>
              <a:rPr lang="en-US" b="1" dirty="0"/>
              <a:t>, le </a:t>
            </a:r>
            <a:r>
              <a:rPr lang="en-US" b="1" dirty="0" err="1"/>
              <a:t>barillet</a:t>
            </a:r>
            <a:r>
              <a:rPr lang="en-US" b="1" dirty="0"/>
              <a:t>, le </a:t>
            </a:r>
            <a:r>
              <a:rPr lang="en-US" b="1" dirty="0" err="1"/>
              <a:t>corpsdu</a:t>
            </a:r>
            <a:r>
              <a:rPr lang="en-US" b="1" dirty="0"/>
              <a:t> haut, le corps du bas et le </a:t>
            </a:r>
            <a:r>
              <a:rPr lang="en-US" b="1" dirty="0" err="1"/>
              <a:t>pavillon</a:t>
            </a:r>
            <a:r>
              <a:rPr lang="en-US" b="1" dirty="0"/>
              <a:t>.  Elle a des </a:t>
            </a:r>
            <a:r>
              <a:rPr lang="en-US" b="1" dirty="0" err="1"/>
              <a:t>trous</a:t>
            </a:r>
            <a:r>
              <a:rPr lang="en-US" b="1" dirty="0"/>
              <a:t> et des </a:t>
            </a:r>
            <a:r>
              <a:rPr lang="en-US" b="1" dirty="0" err="1"/>
              <a:t>clés</a:t>
            </a:r>
            <a:r>
              <a:rPr lang="en-US" b="1" dirty="0"/>
              <a:t> pour </a:t>
            </a:r>
            <a:r>
              <a:rPr lang="en-US" b="1" dirty="0" err="1"/>
              <a:t>jouer</a:t>
            </a:r>
            <a:r>
              <a:rPr lang="en-US" b="1" dirty="0"/>
              <a:t> les </a:t>
            </a:r>
            <a:r>
              <a:rPr lang="en-US" b="1" dirty="0" err="1"/>
              <a:t>notes.Les</a:t>
            </a:r>
            <a:r>
              <a:rPr lang="en-US" b="1" dirty="0"/>
              <a:t> </a:t>
            </a:r>
            <a:r>
              <a:rPr lang="en-US" b="1" dirty="0" err="1"/>
              <a:t>clarinette</a:t>
            </a:r>
            <a:r>
              <a:rPr lang="en-US" b="1" dirty="0"/>
              <a:t> song </a:t>
            </a:r>
            <a:r>
              <a:rPr lang="en-US" b="1" dirty="0" err="1"/>
              <a:t>fabriquées</a:t>
            </a:r>
            <a:r>
              <a:rPr lang="en-US" b="1" dirty="0"/>
              <a:t> </a:t>
            </a:r>
            <a:r>
              <a:rPr lang="en-US" b="1" dirty="0" err="1"/>
              <a:t>en</a:t>
            </a:r>
            <a:r>
              <a:rPr lang="en-US" b="1" dirty="0"/>
              <a:t> bois </a:t>
            </a:r>
            <a:r>
              <a:rPr lang="en-US" b="1" dirty="0" err="1"/>
              <a:t>d’ébène</a:t>
            </a:r>
            <a:r>
              <a:rPr lang="en-US" b="1" dirty="0"/>
              <a:t>.</a:t>
            </a:r>
          </a:p>
          <a:p>
            <a:r>
              <a:rPr lang="en-US" b="1" dirty="0"/>
              <a:t>Le saxophone </a:t>
            </a:r>
            <a:r>
              <a:rPr lang="en-US" b="1" dirty="0" err="1"/>
              <a:t>existe</a:t>
            </a:r>
            <a:r>
              <a:rPr lang="en-US" b="1" dirty="0"/>
              <a:t> 7 </a:t>
            </a:r>
            <a:r>
              <a:rPr lang="en-US" b="1" dirty="0" err="1"/>
              <a:t>sortes</a:t>
            </a:r>
            <a:r>
              <a:rPr lang="en-US" b="1" dirty="0"/>
              <a:t> de </a:t>
            </a:r>
            <a:r>
              <a:rPr lang="en-US" b="1" dirty="0" err="1" smtClean="0"/>
              <a:t>saxphones</a:t>
            </a:r>
            <a:r>
              <a:rPr lang="en-US" b="1" dirty="0"/>
              <a:t>.  </a:t>
            </a:r>
            <a:r>
              <a:rPr lang="en-US" b="1" dirty="0" err="1" smtClean="0"/>
              <a:t>Adolphe</a:t>
            </a:r>
            <a:r>
              <a:rPr lang="en-US" b="1" dirty="0" smtClean="0"/>
              <a:t> Sax </a:t>
            </a:r>
            <a:r>
              <a:rPr lang="en-US" b="1" dirty="0" err="1" smtClean="0"/>
              <a:t>l’a</a:t>
            </a:r>
            <a:r>
              <a:rPr lang="en-US" b="1" dirty="0" smtClean="0"/>
              <a:t> </a:t>
            </a:r>
            <a:r>
              <a:rPr lang="en-US" b="1" dirty="0" err="1" smtClean="0"/>
              <a:t>inventé</a:t>
            </a:r>
            <a:r>
              <a:rPr lang="en-US" b="1" dirty="0" smtClean="0"/>
              <a:t> </a:t>
            </a:r>
            <a:r>
              <a:rPr lang="en-US" b="1" dirty="0" err="1" smtClean="0"/>
              <a:t>ce</a:t>
            </a:r>
            <a:r>
              <a:rPr lang="en-US" b="1" dirty="0" smtClean="0"/>
              <a:t> instrument.  Sa </a:t>
            </a:r>
            <a:r>
              <a:rPr lang="en-US" b="1" dirty="0" err="1" smtClean="0"/>
              <a:t>sonorité</a:t>
            </a:r>
            <a:r>
              <a:rPr lang="en-US" b="1" dirty="0" smtClean="0"/>
              <a:t> </a:t>
            </a:r>
            <a:r>
              <a:rPr lang="en-US" b="1" dirty="0" err="1" smtClean="0"/>
              <a:t>est</a:t>
            </a:r>
            <a:r>
              <a:rPr lang="en-US" b="1" dirty="0" smtClean="0"/>
              <a:t> </a:t>
            </a:r>
            <a:r>
              <a:rPr lang="en-US" b="1" dirty="0" err="1" smtClean="0"/>
              <a:t>chaude</a:t>
            </a:r>
            <a:r>
              <a:rPr lang="en-US" b="1" dirty="0" smtClean="0"/>
              <a:t>, </a:t>
            </a:r>
            <a:r>
              <a:rPr lang="en-US" b="1" dirty="0" err="1" smtClean="0"/>
              <a:t>très</a:t>
            </a:r>
            <a:r>
              <a:rPr lang="en-US" b="1" dirty="0" smtClean="0"/>
              <a:t> expressive et les plus grands </a:t>
            </a:r>
            <a:r>
              <a:rPr lang="en-US" b="1" dirty="0" err="1" smtClean="0"/>
              <a:t>musiciens</a:t>
            </a:r>
            <a:r>
              <a:rPr lang="en-US" b="1" dirty="0" smtClean="0"/>
              <a:t> de jazz </a:t>
            </a:r>
            <a:r>
              <a:rPr lang="en-US" b="1" dirty="0" err="1" smtClean="0"/>
              <a:t>l’a</a:t>
            </a:r>
            <a:r>
              <a:rPr lang="en-US" b="1" dirty="0" smtClean="0"/>
              <a:t> fait la </a:t>
            </a:r>
            <a:r>
              <a:rPr lang="en-US" b="1" dirty="0" err="1" smtClean="0"/>
              <a:t>musique</a:t>
            </a:r>
            <a:r>
              <a:rPr lang="en-US" b="1" dirty="0" smtClean="0"/>
              <a:t> sur </a:t>
            </a:r>
            <a:r>
              <a:rPr lang="en-US" b="1" dirty="0" err="1" smtClean="0"/>
              <a:t>cet</a:t>
            </a:r>
            <a:r>
              <a:rPr lang="en-US" b="1" dirty="0" smtClean="0"/>
              <a:t> instrument.</a:t>
            </a:r>
          </a:p>
          <a:p>
            <a:r>
              <a:rPr lang="en-US" b="1" dirty="0" err="1" smtClean="0"/>
              <a:t>L’anche</a:t>
            </a:r>
            <a:r>
              <a:rPr lang="en-US" b="1" dirty="0" smtClean="0"/>
              <a:t> simple </a:t>
            </a:r>
            <a:r>
              <a:rPr lang="en-US" b="1" dirty="0" err="1" smtClean="0"/>
              <a:t>est</a:t>
            </a:r>
            <a:r>
              <a:rPr lang="en-US" b="1" dirty="0" smtClean="0"/>
              <a:t> </a:t>
            </a:r>
            <a:r>
              <a:rPr lang="en-US" b="1" dirty="0" err="1" smtClean="0"/>
              <a:t>une</a:t>
            </a:r>
            <a:r>
              <a:rPr lang="en-US" b="1" dirty="0" smtClean="0"/>
              <a:t> fine </a:t>
            </a:r>
            <a:r>
              <a:rPr lang="en-US" b="1" dirty="0" err="1" smtClean="0"/>
              <a:t>lamelle</a:t>
            </a:r>
            <a:r>
              <a:rPr lang="en-US" b="1" dirty="0" smtClean="0"/>
              <a:t> de </a:t>
            </a:r>
            <a:r>
              <a:rPr lang="en-US" b="1" dirty="0" err="1" smtClean="0"/>
              <a:t>roseau</a:t>
            </a:r>
            <a:r>
              <a:rPr lang="en-US" b="1" dirty="0" smtClean="0"/>
              <a:t> </a:t>
            </a:r>
            <a:r>
              <a:rPr lang="en-US" b="1" dirty="0" err="1" smtClean="0"/>
              <a:t>très</a:t>
            </a:r>
            <a:r>
              <a:rPr lang="en-US" b="1" dirty="0" smtClean="0"/>
              <a:t> fragile.  On la fixe sur le </a:t>
            </a:r>
            <a:r>
              <a:rPr lang="en-US" b="1" dirty="0" err="1" smtClean="0"/>
              <a:t>bec</a:t>
            </a:r>
            <a:r>
              <a:rPr lang="en-US" b="1" dirty="0" smtClean="0"/>
              <a:t> de </a:t>
            </a:r>
            <a:r>
              <a:rPr lang="en-US" b="1" dirty="0" err="1" smtClean="0"/>
              <a:t>l’instrument</a:t>
            </a:r>
            <a:r>
              <a:rPr lang="en-US" b="1" dirty="0" smtClean="0"/>
              <a:t> par un </a:t>
            </a:r>
            <a:r>
              <a:rPr lang="en-US" b="1" dirty="0" err="1" smtClean="0"/>
              <a:t>bague</a:t>
            </a:r>
            <a:r>
              <a:rPr lang="en-US" b="1" dirty="0" smtClean="0"/>
              <a:t> </a:t>
            </a:r>
            <a:r>
              <a:rPr lang="en-US" b="1" dirty="0" err="1" smtClean="0"/>
              <a:t>vissée</a:t>
            </a:r>
            <a:r>
              <a:rPr lang="en-US" b="1" dirty="0" smtClean="0"/>
              <a:t>, la ligature.  </a:t>
            </a:r>
            <a:r>
              <a:rPr lang="en-US" b="1" dirty="0" err="1" smtClean="0"/>
              <a:t>Quand</a:t>
            </a:r>
            <a:r>
              <a:rPr lang="en-US" b="1" dirty="0" smtClean="0"/>
              <a:t> on </a:t>
            </a:r>
            <a:r>
              <a:rPr lang="en-US" b="1" dirty="0" err="1" smtClean="0"/>
              <a:t>souffle</a:t>
            </a:r>
            <a:r>
              <a:rPr lang="en-US" b="1" dirty="0" smtClean="0"/>
              <a:t> </a:t>
            </a:r>
            <a:r>
              <a:rPr lang="en-US" b="1" dirty="0" err="1" smtClean="0"/>
              <a:t>dans</a:t>
            </a:r>
            <a:r>
              <a:rPr lang="en-US" b="1" dirty="0" smtClean="0"/>
              <a:t> le </a:t>
            </a:r>
            <a:r>
              <a:rPr lang="en-US" b="1" dirty="0" err="1" smtClean="0"/>
              <a:t>bec</a:t>
            </a:r>
            <a:r>
              <a:rPr lang="en-US" b="1" dirty="0" smtClean="0"/>
              <a:t>, la vibration de </a:t>
            </a:r>
            <a:r>
              <a:rPr lang="en-US" b="1" dirty="0" err="1" smtClean="0"/>
              <a:t>l’anche</a:t>
            </a:r>
            <a:r>
              <a:rPr lang="en-US" b="1" dirty="0" smtClean="0"/>
              <a:t> </a:t>
            </a:r>
            <a:r>
              <a:rPr lang="en-US" b="1" dirty="0" err="1" smtClean="0"/>
              <a:t>produit</a:t>
            </a:r>
            <a:r>
              <a:rPr lang="en-US" b="1" dirty="0" smtClean="0"/>
              <a:t> un son qui </a:t>
            </a:r>
            <a:r>
              <a:rPr lang="en-US" b="1" dirty="0" err="1" smtClean="0"/>
              <a:t>est</a:t>
            </a:r>
            <a:r>
              <a:rPr lang="en-US" b="1" dirty="0" smtClean="0"/>
              <a:t> </a:t>
            </a:r>
            <a:r>
              <a:rPr lang="en-US" b="1" dirty="0" err="1" smtClean="0"/>
              <a:t>ensuite</a:t>
            </a:r>
            <a:r>
              <a:rPr lang="en-US" b="1" dirty="0" smtClean="0"/>
              <a:t> </a:t>
            </a:r>
            <a:r>
              <a:rPr lang="en-US" b="1" dirty="0" err="1" smtClean="0"/>
              <a:t>amplifié</a:t>
            </a:r>
            <a:r>
              <a:rPr lang="en-US" b="1" dirty="0" smtClean="0"/>
              <a:t> par le corps de </a:t>
            </a:r>
            <a:r>
              <a:rPr lang="en-US" b="1" dirty="0" err="1" smtClean="0"/>
              <a:t>l’insturment</a:t>
            </a:r>
            <a:r>
              <a:rPr lang="en-US" b="1" dirty="0" smtClean="0"/>
              <a:t>.  </a:t>
            </a:r>
            <a:endParaRPr lang="en-US" b="1" dirty="0"/>
          </a:p>
          <a:p>
            <a:endParaRPr lang="en-US" dirty="0"/>
          </a:p>
        </p:txBody>
      </p:sp>
    </p:spTree>
    <p:extLst>
      <p:ext uri="{BB962C8B-B14F-4D97-AF65-F5344CB8AC3E}">
        <p14:creationId xmlns:p14="http://schemas.microsoft.com/office/powerpoint/2010/main" val="978158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0235"/>
          </a:xfrm>
        </p:spPr>
        <p:txBody>
          <a:bodyPr>
            <a:normAutofit fontScale="90000"/>
          </a:bodyPr>
          <a:lstStyle/>
          <a:p>
            <a:r>
              <a:rPr lang="en-US" b="1" u="sng" dirty="0" smtClean="0">
                <a:latin typeface="+mn-lt"/>
              </a:rPr>
              <a:t>Le </a:t>
            </a:r>
            <a:r>
              <a:rPr lang="en-US" b="1" u="sng" dirty="0" err="1">
                <a:latin typeface="+mn-lt"/>
              </a:rPr>
              <a:t>H</a:t>
            </a:r>
            <a:r>
              <a:rPr lang="en-US" b="1" u="sng" dirty="0" err="1" smtClean="0">
                <a:latin typeface="+mn-lt"/>
              </a:rPr>
              <a:t>autbois</a:t>
            </a:r>
            <a:r>
              <a:rPr lang="en-US" b="1" u="sng" dirty="0" smtClean="0">
                <a:latin typeface="+mn-lt"/>
              </a:rPr>
              <a:t> et Le </a:t>
            </a:r>
            <a:r>
              <a:rPr lang="en-US" b="1" u="sng" dirty="0" err="1">
                <a:latin typeface="+mn-lt"/>
              </a:rPr>
              <a:t>B</a:t>
            </a:r>
            <a:r>
              <a:rPr lang="en-US" b="1" u="sng" dirty="0" err="1" smtClean="0">
                <a:latin typeface="+mn-lt"/>
              </a:rPr>
              <a:t>asson</a:t>
            </a:r>
            <a:endParaRPr lang="en-US" b="1" u="sng" dirty="0">
              <a:latin typeface="+mn-lt"/>
            </a:endParaRPr>
          </a:p>
        </p:txBody>
      </p:sp>
      <p:sp>
        <p:nvSpPr>
          <p:cNvPr id="3" name="Content Placeholder 2"/>
          <p:cNvSpPr>
            <a:spLocks noGrp="1"/>
          </p:cNvSpPr>
          <p:nvPr>
            <p:ph idx="1"/>
          </p:nvPr>
        </p:nvSpPr>
        <p:spPr>
          <a:xfrm>
            <a:off x="838200" y="975360"/>
            <a:ext cx="10515600" cy="5532120"/>
          </a:xfrm>
        </p:spPr>
        <p:txBody>
          <a:bodyPr/>
          <a:lstStyle/>
          <a:p>
            <a:endParaRPr lang="en-US" b="1" dirty="0" smtClean="0"/>
          </a:p>
          <a:p>
            <a:r>
              <a:rPr lang="en-US" b="1" dirty="0" smtClean="0"/>
              <a:t>Le </a:t>
            </a:r>
            <a:r>
              <a:rPr lang="en-US" b="1" dirty="0" err="1" smtClean="0"/>
              <a:t>hautbois</a:t>
            </a:r>
            <a:r>
              <a:rPr lang="en-US" b="1" dirty="0" smtClean="0"/>
              <a:t> </a:t>
            </a:r>
            <a:r>
              <a:rPr lang="en-US" b="1" dirty="0" err="1" smtClean="0"/>
              <a:t>donne</a:t>
            </a:r>
            <a:r>
              <a:rPr lang="en-US" b="1" dirty="0" smtClean="0"/>
              <a:t> la note </a:t>
            </a:r>
            <a:r>
              <a:rPr lang="en-US" b="1" i="1" dirty="0" smtClean="0"/>
              <a:t>la</a:t>
            </a:r>
            <a:r>
              <a:rPr lang="en-US" b="1" dirty="0" smtClean="0"/>
              <a:t> au premier </a:t>
            </a:r>
            <a:r>
              <a:rPr lang="en-US" b="1" dirty="0" err="1" smtClean="0"/>
              <a:t>violon</a:t>
            </a:r>
            <a:r>
              <a:rPr lang="en-US" b="1" dirty="0" smtClean="0"/>
              <a:t> de </a:t>
            </a:r>
            <a:r>
              <a:rPr lang="en-US" b="1" dirty="0" err="1" smtClean="0"/>
              <a:t>l’orchestre</a:t>
            </a:r>
            <a:r>
              <a:rPr lang="en-US" b="1" dirty="0" smtClean="0"/>
              <a:t> qui la </a:t>
            </a:r>
            <a:r>
              <a:rPr lang="en-US" b="1" dirty="0" err="1" smtClean="0"/>
              <a:t>donne</a:t>
            </a:r>
            <a:r>
              <a:rPr lang="en-US" b="1" dirty="0" smtClean="0"/>
              <a:t> </a:t>
            </a:r>
            <a:r>
              <a:rPr lang="en-US" b="1" dirty="0" err="1" smtClean="0"/>
              <a:t>à</a:t>
            </a:r>
            <a:r>
              <a:rPr lang="en-US" b="1" dirty="0" smtClean="0"/>
              <a:t> son tour </a:t>
            </a:r>
            <a:r>
              <a:rPr lang="en-US" b="1" dirty="0" err="1" smtClean="0"/>
              <a:t>à</a:t>
            </a:r>
            <a:r>
              <a:rPr lang="en-US" b="1" dirty="0" smtClean="0"/>
              <a:t> </a:t>
            </a:r>
            <a:r>
              <a:rPr lang="en-US" b="1" dirty="0" err="1" smtClean="0"/>
              <a:t>tous</a:t>
            </a:r>
            <a:r>
              <a:rPr lang="en-US" b="1" dirty="0" smtClean="0"/>
              <a:t> les instruments.  Les </a:t>
            </a:r>
            <a:r>
              <a:rPr lang="en-US" b="1" dirty="0" err="1" smtClean="0"/>
              <a:t>deux</a:t>
            </a:r>
            <a:r>
              <a:rPr lang="en-US" b="1" dirty="0" smtClean="0"/>
              <a:t> instruments </a:t>
            </a:r>
            <a:r>
              <a:rPr lang="en-US" b="1" dirty="0" err="1" smtClean="0"/>
              <a:t>utlisent</a:t>
            </a:r>
            <a:r>
              <a:rPr lang="en-US" b="1" dirty="0" smtClean="0"/>
              <a:t> </a:t>
            </a:r>
            <a:r>
              <a:rPr lang="en-US" b="1" dirty="0" err="1" smtClean="0"/>
              <a:t>une</a:t>
            </a:r>
            <a:r>
              <a:rPr lang="en-US" b="1" dirty="0" smtClean="0"/>
              <a:t> </a:t>
            </a:r>
            <a:r>
              <a:rPr lang="en-US" b="1" dirty="0" err="1" smtClean="0"/>
              <a:t>anche</a:t>
            </a:r>
            <a:r>
              <a:rPr lang="en-US" b="1" dirty="0" smtClean="0"/>
              <a:t> double .  Elle </a:t>
            </a:r>
            <a:r>
              <a:rPr lang="en-US" b="1" dirty="0" err="1" smtClean="0"/>
              <a:t>est</a:t>
            </a:r>
            <a:r>
              <a:rPr lang="en-US" b="1" dirty="0" smtClean="0"/>
              <a:t> </a:t>
            </a:r>
            <a:r>
              <a:rPr lang="en-US" b="1" dirty="0" err="1" smtClean="0"/>
              <a:t>constituée</a:t>
            </a:r>
            <a:r>
              <a:rPr lang="en-US" b="1" dirty="0" smtClean="0"/>
              <a:t> de 2 lames de </a:t>
            </a:r>
            <a:r>
              <a:rPr lang="en-US" b="1" dirty="0" err="1" smtClean="0"/>
              <a:t>roseau</a:t>
            </a:r>
            <a:r>
              <a:rPr lang="en-US" b="1" dirty="0" smtClean="0"/>
              <a:t> </a:t>
            </a:r>
            <a:r>
              <a:rPr lang="en-US" b="1" dirty="0" err="1" smtClean="0"/>
              <a:t>fixées</a:t>
            </a:r>
            <a:r>
              <a:rPr lang="en-US" b="1" dirty="0" smtClean="0"/>
              <a:t> sur un petit tube.  </a:t>
            </a:r>
            <a:r>
              <a:rPr lang="en-US" b="1" dirty="0" err="1" smtClean="0"/>
              <a:t>L’air</a:t>
            </a:r>
            <a:r>
              <a:rPr lang="en-US" b="1" dirty="0" smtClean="0"/>
              <a:t> </a:t>
            </a:r>
            <a:r>
              <a:rPr lang="en-US" b="1" dirty="0" err="1" smtClean="0"/>
              <a:t>passe</a:t>
            </a:r>
            <a:r>
              <a:rPr lang="en-US" b="1" dirty="0" smtClean="0"/>
              <a:t> entre les 2 lames pour </a:t>
            </a:r>
            <a:r>
              <a:rPr lang="en-US" b="1" dirty="0" err="1" smtClean="0"/>
              <a:t>qu’elles</a:t>
            </a:r>
            <a:r>
              <a:rPr lang="en-US" b="1" dirty="0" smtClean="0"/>
              <a:t> </a:t>
            </a:r>
            <a:r>
              <a:rPr lang="en-US" b="1" dirty="0" err="1" smtClean="0"/>
              <a:t>vibrent</a:t>
            </a:r>
            <a:r>
              <a:rPr lang="en-US" b="1" dirty="0" smtClean="0"/>
              <a:t> </a:t>
            </a:r>
            <a:r>
              <a:rPr lang="en-US" b="1" dirty="0" err="1" smtClean="0"/>
              <a:t>l’une</a:t>
            </a:r>
            <a:r>
              <a:rPr lang="en-US" b="1" dirty="0" smtClean="0"/>
              <a:t> </a:t>
            </a:r>
            <a:r>
              <a:rPr lang="en-US" b="1" dirty="0" err="1" smtClean="0"/>
              <a:t>contre</a:t>
            </a:r>
            <a:r>
              <a:rPr lang="en-US" b="1" dirty="0" smtClean="0"/>
              <a:t> </a:t>
            </a:r>
            <a:r>
              <a:rPr lang="en-US" b="1" dirty="0" err="1" smtClean="0"/>
              <a:t>l’autre</a:t>
            </a:r>
            <a:r>
              <a:rPr lang="en-US" b="1" dirty="0" smtClean="0"/>
              <a:t> </a:t>
            </a:r>
            <a:r>
              <a:rPr lang="en-US" b="1" dirty="0" err="1" smtClean="0"/>
              <a:t>lorsqu’on</a:t>
            </a:r>
            <a:r>
              <a:rPr lang="en-US" b="1" dirty="0" smtClean="0"/>
              <a:t> </a:t>
            </a:r>
            <a:r>
              <a:rPr lang="en-US" b="1" dirty="0" err="1" smtClean="0"/>
              <a:t>souffle</a:t>
            </a:r>
            <a:r>
              <a:rPr lang="en-US" b="1" dirty="0" smtClean="0"/>
              <a:t> dedans.  Le </a:t>
            </a:r>
            <a:r>
              <a:rPr lang="en-US" b="1" dirty="0" err="1" smtClean="0"/>
              <a:t>hautbois</a:t>
            </a:r>
            <a:r>
              <a:rPr lang="en-US" b="1" dirty="0" smtClean="0"/>
              <a:t> </a:t>
            </a:r>
            <a:r>
              <a:rPr lang="en-US" b="1" dirty="0" err="1" smtClean="0"/>
              <a:t>est</a:t>
            </a:r>
            <a:r>
              <a:rPr lang="en-US" b="1" dirty="0" smtClean="0"/>
              <a:t> difficile </a:t>
            </a:r>
            <a:r>
              <a:rPr lang="en-US" b="1" dirty="0" err="1" smtClean="0"/>
              <a:t>à</a:t>
            </a:r>
            <a:r>
              <a:rPr lang="en-US" b="1" dirty="0" smtClean="0"/>
              <a:t> accorder and la </a:t>
            </a:r>
            <a:r>
              <a:rPr lang="en-US" b="1" dirty="0" err="1" smtClean="0"/>
              <a:t>voix</a:t>
            </a:r>
            <a:r>
              <a:rPr lang="en-US" b="1" dirty="0" smtClean="0"/>
              <a:t> </a:t>
            </a:r>
            <a:r>
              <a:rPr lang="en-US" b="1" dirty="0" err="1" smtClean="0"/>
              <a:t>est</a:t>
            </a:r>
            <a:r>
              <a:rPr lang="en-US" b="1" dirty="0" smtClean="0"/>
              <a:t> </a:t>
            </a:r>
            <a:r>
              <a:rPr lang="en-US" b="1" dirty="0" err="1" smtClean="0"/>
              <a:t>tantôt</a:t>
            </a:r>
            <a:r>
              <a:rPr lang="en-US" b="1" dirty="0" smtClean="0"/>
              <a:t> plaintive et </a:t>
            </a:r>
            <a:r>
              <a:rPr lang="en-US" b="1" dirty="0" err="1" smtClean="0"/>
              <a:t>tantôt</a:t>
            </a:r>
            <a:r>
              <a:rPr lang="en-US" b="1" dirty="0" smtClean="0"/>
              <a:t> </a:t>
            </a:r>
            <a:r>
              <a:rPr lang="en-US" b="1" dirty="0" err="1" smtClean="0"/>
              <a:t>gambadante</a:t>
            </a:r>
            <a:r>
              <a:rPr lang="en-US" b="1" dirty="0" smtClean="0"/>
              <a:t>. Il </a:t>
            </a:r>
            <a:r>
              <a:rPr lang="en-US" b="1" dirty="0" err="1" smtClean="0"/>
              <a:t>est</a:t>
            </a:r>
            <a:r>
              <a:rPr lang="en-US" b="1" dirty="0" smtClean="0"/>
              <a:t> fait </a:t>
            </a:r>
            <a:r>
              <a:rPr lang="en-US" b="1" dirty="0" err="1" smtClean="0"/>
              <a:t>en</a:t>
            </a:r>
            <a:r>
              <a:rPr lang="en-US" b="1" dirty="0" smtClean="0"/>
              <a:t> bois </a:t>
            </a:r>
            <a:r>
              <a:rPr lang="en-US" b="1" dirty="0" err="1" smtClean="0"/>
              <a:t>d’ébène</a:t>
            </a:r>
            <a:r>
              <a:rPr lang="en-US" b="1" dirty="0" smtClean="0"/>
              <a:t> </a:t>
            </a:r>
            <a:r>
              <a:rPr lang="en-US" b="1" dirty="0" err="1" smtClean="0"/>
              <a:t>ou</a:t>
            </a:r>
            <a:r>
              <a:rPr lang="en-US" b="1" dirty="0" smtClean="0"/>
              <a:t> de </a:t>
            </a:r>
            <a:r>
              <a:rPr lang="en-US" b="1" dirty="0" err="1" smtClean="0"/>
              <a:t>palissandre</a:t>
            </a:r>
            <a:r>
              <a:rPr lang="en-US" b="1" dirty="0" smtClean="0"/>
              <a:t>.  </a:t>
            </a:r>
          </a:p>
          <a:p>
            <a:r>
              <a:rPr lang="en-US" b="1" dirty="0" smtClean="0"/>
              <a:t>Le </a:t>
            </a:r>
            <a:r>
              <a:rPr lang="en-US" b="1" dirty="0" err="1" smtClean="0"/>
              <a:t>basson</a:t>
            </a:r>
            <a:r>
              <a:rPr lang="en-US" b="1" dirty="0" smtClean="0"/>
              <a:t> </a:t>
            </a:r>
            <a:r>
              <a:rPr lang="en-US" b="1" dirty="0" err="1" smtClean="0"/>
              <a:t>est</a:t>
            </a:r>
            <a:r>
              <a:rPr lang="en-US" b="1" dirty="0" smtClean="0"/>
              <a:t> </a:t>
            </a:r>
            <a:r>
              <a:rPr lang="en-US" b="1" dirty="0" err="1" smtClean="0"/>
              <a:t>constitué</a:t>
            </a:r>
            <a:r>
              <a:rPr lang="en-US" b="1" dirty="0" smtClean="0"/>
              <a:t> de 2 </a:t>
            </a:r>
            <a:r>
              <a:rPr lang="en-US" b="1" dirty="0" err="1" smtClean="0"/>
              <a:t>tuyaux</a:t>
            </a:r>
            <a:r>
              <a:rPr lang="en-US" b="1" dirty="0" smtClean="0"/>
              <a:t> </a:t>
            </a:r>
            <a:r>
              <a:rPr lang="en-US" b="1" dirty="0" err="1" smtClean="0"/>
              <a:t>en</a:t>
            </a:r>
            <a:r>
              <a:rPr lang="en-US" b="1" dirty="0" smtClean="0"/>
              <a:t> bois </a:t>
            </a:r>
            <a:r>
              <a:rPr lang="en-US" b="1" dirty="0" err="1" smtClean="0"/>
              <a:t>d’érable</a:t>
            </a:r>
            <a:r>
              <a:rPr lang="en-US" b="1" dirty="0" smtClean="0"/>
              <a:t>, </a:t>
            </a:r>
            <a:r>
              <a:rPr lang="en-US" b="1" dirty="0" err="1" smtClean="0"/>
              <a:t>réunis</a:t>
            </a:r>
            <a:r>
              <a:rPr lang="en-US" b="1" dirty="0" smtClean="0"/>
              <a:t> par un tube que </a:t>
            </a:r>
            <a:r>
              <a:rPr lang="en-US" b="1" dirty="0" err="1" smtClean="0"/>
              <a:t>en</a:t>
            </a:r>
            <a:r>
              <a:rPr lang="en-US" b="1" dirty="0" smtClean="0"/>
              <a:t> </a:t>
            </a:r>
            <a:r>
              <a:rPr lang="en-US" b="1" dirty="0" err="1" smtClean="0"/>
              <a:t>forme</a:t>
            </a:r>
            <a:r>
              <a:rPr lang="en-US" b="1" dirty="0" smtClean="0"/>
              <a:t> de U.  </a:t>
            </a:r>
            <a:endParaRPr lang="en-US" b="1" dirty="0"/>
          </a:p>
        </p:txBody>
      </p:sp>
    </p:spTree>
    <p:extLst>
      <p:ext uri="{BB962C8B-B14F-4D97-AF65-F5344CB8AC3E}">
        <p14:creationId xmlns:p14="http://schemas.microsoft.com/office/powerpoint/2010/main" val="3868305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6915"/>
          </a:xfrm>
        </p:spPr>
        <p:txBody>
          <a:bodyPr/>
          <a:lstStyle/>
          <a:p>
            <a:r>
              <a:rPr lang="en-US" b="1" u="sng" dirty="0" smtClean="0">
                <a:latin typeface="+mn-lt"/>
              </a:rPr>
              <a:t>Les</a:t>
            </a:r>
            <a:r>
              <a:rPr lang="en-US" b="1" u="sng" dirty="0" smtClean="0"/>
              <a:t> </a:t>
            </a:r>
            <a:r>
              <a:rPr lang="en-US" b="1" u="sng" dirty="0" smtClean="0">
                <a:latin typeface="+mn-lt"/>
              </a:rPr>
              <a:t>Pianos</a:t>
            </a:r>
            <a:endParaRPr lang="en-US" b="1" u="sng" dirty="0">
              <a:latin typeface="+mn-lt"/>
            </a:endParaRPr>
          </a:p>
        </p:txBody>
      </p:sp>
      <p:sp>
        <p:nvSpPr>
          <p:cNvPr id="3" name="Content Placeholder 2"/>
          <p:cNvSpPr>
            <a:spLocks noGrp="1"/>
          </p:cNvSpPr>
          <p:nvPr>
            <p:ph idx="1"/>
          </p:nvPr>
        </p:nvSpPr>
        <p:spPr>
          <a:xfrm>
            <a:off x="838200" y="1082040"/>
            <a:ext cx="10515600" cy="5425440"/>
          </a:xfrm>
        </p:spPr>
        <p:txBody>
          <a:bodyPr>
            <a:normAutofit/>
          </a:bodyPr>
          <a:lstStyle/>
          <a:p>
            <a:r>
              <a:rPr lang="en-US" sz="2400" b="1" dirty="0" smtClean="0"/>
              <a:t>Les pianos </a:t>
            </a:r>
            <a:r>
              <a:rPr lang="en-US" sz="2400" b="1" dirty="0" err="1" smtClean="0"/>
              <a:t>sont</a:t>
            </a:r>
            <a:r>
              <a:rPr lang="en-US" sz="2400" b="1" dirty="0" smtClean="0"/>
              <a:t> des instruments </a:t>
            </a:r>
            <a:r>
              <a:rPr lang="en-US" sz="2400" b="1" dirty="0" err="1" smtClean="0"/>
              <a:t>à</a:t>
            </a:r>
            <a:r>
              <a:rPr lang="en-US" sz="2400" b="1" dirty="0" smtClean="0"/>
              <a:t> </a:t>
            </a:r>
            <a:r>
              <a:rPr lang="en-US" sz="2400" b="1" dirty="0" err="1" smtClean="0"/>
              <a:t>cordes</a:t>
            </a:r>
            <a:r>
              <a:rPr lang="en-US" sz="2400" b="1" dirty="0" smtClean="0"/>
              <a:t> </a:t>
            </a:r>
            <a:r>
              <a:rPr lang="en-US" sz="2400" b="1" dirty="0" err="1" smtClean="0"/>
              <a:t>frappées</a:t>
            </a:r>
            <a:r>
              <a:rPr lang="en-US" sz="2400" b="1" dirty="0" smtClean="0"/>
              <a:t>. Les </a:t>
            </a:r>
            <a:r>
              <a:rPr lang="en-US" sz="2400" b="1" dirty="0" err="1" smtClean="0"/>
              <a:t>doigts</a:t>
            </a:r>
            <a:r>
              <a:rPr lang="en-US" sz="2400" b="1" dirty="0" smtClean="0"/>
              <a:t> du </a:t>
            </a:r>
            <a:r>
              <a:rPr lang="en-US" sz="2400" b="1" dirty="0" err="1" smtClean="0"/>
              <a:t>pianiste</a:t>
            </a:r>
            <a:r>
              <a:rPr lang="en-US" sz="2400" b="1" dirty="0" smtClean="0"/>
              <a:t> </a:t>
            </a:r>
            <a:r>
              <a:rPr lang="en-US" sz="2400" b="1" dirty="0" err="1" smtClean="0"/>
              <a:t>enfoncent</a:t>
            </a:r>
            <a:r>
              <a:rPr lang="en-US" sz="2400" b="1" dirty="0" smtClean="0"/>
              <a:t> des touches; </a:t>
            </a:r>
            <a:r>
              <a:rPr lang="en-US" sz="2400" b="1" dirty="0" err="1" smtClean="0"/>
              <a:t>elles</a:t>
            </a:r>
            <a:r>
              <a:rPr lang="en-US" sz="2400" b="1" dirty="0" smtClean="0"/>
              <a:t> </a:t>
            </a:r>
            <a:r>
              <a:rPr lang="en-US" sz="2400" b="1" dirty="0" err="1" smtClean="0"/>
              <a:t>actionnent</a:t>
            </a:r>
            <a:r>
              <a:rPr lang="en-US" sz="2400" b="1" dirty="0" smtClean="0"/>
              <a:t> des </a:t>
            </a:r>
            <a:r>
              <a:rPr lang="en-US" sz="2400" b="1" dirty="0" err="1" smtClean="0"/>
              <a:t>marteaux</a:t>
            </a:r>
            <a:r>
              <a:rPr lang="en-US" sz="2400" b="1" dirty="0" smtClean="0"/>
              <a:t> qui </a:t>
            </a:r>
            <a:r>
              <a:rPr lang="en-US" sz="2400" b="1" dirty="0" err="1" smtClean="0"/>
              <a:t>vont</a:t>
            </a:r>
            <a:r>
              <a:rPr lang="en-US" sz="2400" b="1" dirty="0" smtClean="0"/>
              <a:t> taper des </a:t>
            </a:r>
            <a:r>
              <a:rPr lang="en-US" sz="2400" b="1" dirty="0" err="1" smtClean="0"/>
              <a:t>cordes</a:t>
            </a:r>
            <a:r>
              <a:rPr lang="en-US" sz="2400" b="1" dirty="0" smtClean="0"/>
              <a:t> et les font </a:t>
            </a:r>
            <a:r>
              <a:rPr lang="en-US" sz="2400" b="1" dirty="0" err="1" smtClean="0"/>
              <a:t>vibrer</a:t>
            </a:r>
            <a:r>
              <a:rPr lang="en-US" sz="2400" b="1" dirty="0" smtClean="0"/>
              <a:t>.  Un piano </a:t>
            </a:r>
            <a:r>
              <a:rPr lang="en-US" sz="2400" b="1" dirty="0" err="1" smtClean="0"/>
              <a:t>à</a:t>
            </a:r>
            <a:r>
              <a:rPr lang="en-US" sz="2400" b="1" dirty="0" smtClean="0"/>
              <a:t> queue de 88 touches </a:t>
            </a:r>
            <a:r>
              <a:rPr lang="en-US" sz="2400" b="1" dirty="0" err="1" smtClean="0"/>
              <a:t>possède</a:t>
            </a:r>
            <a:r>
              <a:rPr lang="en-US" sz="2400" b="1" dirty="0" smtClean="0"/>
              <a:t> 229 </a:t>
            </a:r>
            <a:r>
              <a:rPr lang="en-US" sz="2400" b="1" dirty="0" err="1" smtClean="0"/>
              <a:t>cordes</a:t>
            </a:r>
            <a:r>
              <a:rPr lang="en-US" sz="2400" b="1" dirty="0" smtClean="0"/>
              <a:t>.  </a:t>
            </a:r>
            <a:r>
              <a:rPr lang="en-US" sz="2400" b="1" dirty="0" err="1" smtClean="0"/>
              <a:t>À</a:t>
            </a:r>
            <a:r>
              <a:rPr lang="en-US" sz="2400" b="1" dirty="0" smtClean="0"/>
              <a:t> gauche, la </a:t>
            </a:r>
            <a:r>
              <a:rPr lang="en-US" sz="2400" b="1" dirty="0" err="1" smtClean="0"/>
              <a:t>pédale</a:t>
            </a:r>
            <a:r>
              <a:rPr lang="en-US" sz="2400" b="1" dirty="0" smtClean="0"/>
              <a:t> </a:t>
            </a:r>
            <a:r>
              <a:rPr lang="en-US" sz="2400" b="1" dirty="0" err="1" smtClean="0"/>
              <a:t>douce</a:t>
            </a:r>
            <a:r>
              <a:rPr lang="en-US" sz="2400" b="1" dirty="0" smtClean="0"/>
              <a:t> </a:t>
            </a:r>
            <a:r>
              <a:rPr lang="en-US" sz="2400" b="1" dirty="0" err="1" smtClean="0"/>
              <a:t>permet</a:t>
            </a:r>
            <a:r>
              <a:rPr lang="en-US" sz="2400" b="1" dirty="0" smtClean="0"/>
              <a:t> de </a:t>
            </a:r>
            <a:r>
              <a:rPr lang="en-US" sz="2400" b="1" dirty="0" err="1" smtClean="0"/>
              <a:t>jouer</a:t>
            </a:r>
            <a:r>
              <a:rPr lang="en-US" sz="2400" b="1" dirty="0" smtClean="0"/>
              <a:t> </a:t>
            </a:r>
            <a:r>
              <a:rPr lang="en-US" sz="2400" b="1" dirty="0" err="1" smtClean="0"/>
              <a:t>moins</a:t>
            </a:r>
            <a:r>
              <a:rPr lang="en-US" sz="2400" b="1" dirty="0" smtClean="0"/>
              <a:t> fort.  Le </a:t>
            </a:r>
            <a:r>
              <a:rPr lang="en-US" sz="2400" b="1" dirty="0" err="1" smtClean="0"/>
              <a:t>pédale</a:t>
            </a:r>
            <a:r>
              <a:rPr lang="en-US" sz="2400" b="1" dirty="0" smtClean="0"/>
              <a:t> </a:t>
            </a:r>
            <a:r>
              <a:rPr lang="en-US" sz="2400" b="1" dirty="0" err="1" smtClean="0"/>
              <a:t>centrale</a:t>
            </a:r>
            <a:r>
              <a:rPr lang="en-US" sz="2400" b="1" dirty="0" smtClean="0"/>
              <a:t> </a:t>
            </a:r>
            <a:r>
              <a:rPr lang="en-US" sz="2400" b="1" dirty="0" err="1" smtClean="0"/>
              <a:t>sert</a:t>
            </a:r>
            <a:r>
              <a:rPr lang="en-US" sz="2400" b="1" dirty="0" smtClean="0"/>
              <a:t> </a:t>
            </a:r>
            <a:r>
              <a:rPr lang="en-US" sz="2400" b="1" dirty="0" err="1" smtClean="0"/>
              <a:t>à</a:t>
            </a:r>
            <a:r>
              <a:rPr lang="en-US" sz="2400" b="1" dirty="0" smtClean="0"/>
              <a:t> </a:t>
            </a:r>
            <a:r>
              <a:rPr lang="en-US" sz="2400" b="1" dirty="0" err="1" smtClean="0"/>
              <a:t>maintenir</a:t>
            </a:r>
            <a:r>
              <a:rPr lang="en-US" sz="2400" b="1" dirty="0" smtClean="0"/>
              <a:t> </a:t>
            </a:r>
            <a:r>
              <a:rPr lang="en-US" sz="2400" b="1" dirty="0" err="1" smtClean="0"/>
              <a:t>certaines</a:t>
            </a:r>
            <a:r>
              <a:rPr lang="en-US" sz="2400" b="1" dirty="0" smtClean="0"/>
              <a:t> notes.  </a:t>
            </a:r>
            <a:r>
              <a:rPr lang="en-US" sz="2400" b="1" dirty="0" err="1" smtClean="0"/>
              <a:t>À</a:t>
            </a:r>
            <a:r>
              <a:rPr lang="en-US" sz="2400" b="1" dirty="0" smtClean="0"/>
              <a:t> </a:t>
            </a:r>
            <a:r>
              <a:rPr lang="en-US" sz="2400" b="1" dirty="0" err="1" smtClean="0"/>
              <a:t>droIte</a:t>
            </a:r>
            <a:r>
              <a:rPr lang="en-US" sz="2400" b="1" dirty="0" smtClean="0"/>
              <a:t>, la </a:t>
            </a:r>
            <a:r>
              <a:rPr lang="en-US" sz="2400" b="1" dirty="0" err="1" smtClean="0"/>
              <a:t>pédale</a:t>
            </a:r>
            <a:r>
              <a:rPr lang="en-US" sz="2400" b="1" dirty="0" smtClean="0"/>
              <a:t> forte </a:t>
            </a:r>
            <a:r>
              <a:rPr lang="en-US" sz="2400" b="1" dirty="0" err="1" smtClean="0"/>
              <a:t>prolonge</a:t>
            </a:r>
            <a:r>
              <a:rPr lang="en-US" sz="2400" b="1" dirty="0" smtClean="0"/>
              <a:t> le son.</a:t>
            </a:r>
          </a:p>
          <a:p>
            <a:endParaRPr lang="en-US" sz="3200" b="1" u="sng" dirty="0" smtClean="0"/>
          </a:p>
          <a:p>
            <a:r>
              <a:rPr lang="en-US" sz="3200" b="1" u="sng" dirty="0" smtClean="0"/>
              <a:t>Le Chef </a:t>
            </a:r>
            <a:r>
              <a:rPr lang="en-US" sz="3200" b="1" u="sng" dirty="0" err="1" smtClean="0"/>
              <a:t>d’Orchestre</a:t>
            </a:r>
            <a:endParaRPr lang="en-US" sz="3200" b="1" u="sng" dirty="0" smtClean="0"/>
          </a:p>
          <a:p>
            <a:r>
              <a:rPr lang="en-US" sz="2400" b="1" dirty="0" smtClean="0"/>
              <a:t>Il dirige </a:t>
            </a:r>
            <a:r>
              <a:rPr lang="en-US" sz="2400" b="1" dirty="0" err="1" smtClean="0"/>
              <a:t>l’orchestra</a:t>
            </a:r>
            <a:r>
              <a:rPr lang="en-US" sz="2400" b="1" dirty="0" smtClean="0"/>
              <a:t> et le concert </a:t>
            </a:r>
            <a:r>
              <a:rPr lang="en-US" sz="2400" b="1" dirty="0" err="1" smtClean="0"/>
              <a:t>en</a:t>
            </a:r>
            <a:r>
              <a:rPr lang="en-US" sz="2400" b="1" dirty="0" smtClean="0"/>
              <a:t> </a:t>
            </a:r>
            <a:r>
              <a:rPr lang="en-US" sz="2400" b="1" dirty="0" err="1" smtClean="0"/>
              <a:t>suivant</a:t>
            </a:r>
            <a:r>
              <a:rPr lang="en-US" sz="2400" b="1" dirty="0" smtClean="0"/>
              <a:t> sur </a:t>
            </a:r>
            <a:r>
              <a:rPr lang="en-US" sz="2400" b="1" dirty="0" err="1" smtClean="0"/>
              <a:t>une</a:t>
            </a:r>
            <a:r>
              <a:rPr lang="en-US" sz="2400" b="1" dirty="0" smtClean="0"/>
              <a:t> partition les notes que les instruments </a:t>
            </a:r>
            <a:r>
              <a:rPr lang="en-US" sz="2400" b="1" dirty="0" err="1" smtClean="0"/>
              <a:t>doivent</a:t>
            </a:r>
            <a:r>
              <a:rPr lang="en-US" sz="2400" b="1" dirty="0" smtClean="0"/>
              <a:t> </a:t>
            </a:r>
            <a:r>
              <a:rPr lang="en-US" sz="2400" b="1" dirty="0" err="1" smtClean="0"/>
              <a:t>jouer</a:t>
            </a:r>
            <a:r>
              <a:rPr lang="en-US" sz="2400" b="1" dirty="0" smtClean="0"/>
              <a:t>.  </a:t>
            </a:r>
            <a:r>
              <a:rPr lang="en-US" sz="2400" b="1" dirty="0" err="1" smtClean="0"/>
              <a:t>D’une</a:t>
            </a:r>
            <a:r>
              <a:rPr lang="en-US" sz="2400" b="1" dirty="0" smtClean="0"/>
              <a:t> main, </a:t>
            </a:r>
            <a:r>
              <a:rPr lang="en-US" sz="2400" b="1" dirty="0" err="1" smtClean="0"/>
              <a:t>il</a:t>
            </a:r>
            <a:r>
              <a:rPr lang="en-US" sz="2400" b="1" dirty="0" smtClean="0"/>
              <a:t> </a:t>
            </a:r>
            <a:r>
              <a:rPr lang="en-US" sz="2400" b="1" dirty="0" err="1" smtClean="0"/>
              <a:t>compte</a:t>
            </a:r>
            <a:r>
              <a:rPr lang="en-US" sz="2400" b="1" dirty="0" smtClean="0"/>
              <a:t> les temps avec </a:t>
            </a:r>
            <a:r>
              <a:rPr lang="en-US" sz="2400" b="1" dirty="0" err="1" smtClean="0"/>
              <a:t>une</a:t>
            </a:r>
            <a:r>
              <a:rPr lang="en-US" sz="2400" b="1" dirty="0" smtClean="0"/>
              <a:t> baguette.  De </a:t>
            </a:r>
            <a:r>
              <a:rPr lang="en-US" sz="2400" b="1" dirty="0" err="1" smtClean="0"/>
              <a:t>l’auture</a:t>
            </a:r>
            <a:r>
              <a:rPr lang="en-US" sz="2400" b="1" dirty="0" smtClean="0"/>
              <a:t>, </a:t>
            </a:r>
            <a:r>
              <a:rPr lang="en-US" sz="2400" b="1" dirty="0" err="1" smtClean="0"/>
              <a:t>il</a:t>
            </a:r>
            <a:r>
              <a:rPr lang="en-US" sz="2400" b="1" dirty="0" smtClean="0"/>
              <a:t> </a:t>
            </a:r>
            <a:r>
              <a:rPr lang="en-US" sz="2400" b="1" dirty="0" err="1" smtClean="0"/>
              <a:t>indique</a:t>
            </a:r>
            <a:r>
              <a:rPr lang="en-US" sz="2400" b="1" dirty="0" smtClean="0"/>
              <a:t> aux </a:t>
            </a:r>
            <a:r>
              <a:rPr lang="en-US" sz="2400" b="1" dirty="0" err="1" smtClean="0"/>
              <a:t>musiciens</a:t>
            </a:r>
            <a:r>
              <a:rPr lang="en-US" sz="2400" b="1" dirty="0" smtClean="0"/>
              <a:t> </a:t>
            </a:r>
            <a:r>
              <a:rPr lang="en-US" sz="2400" b="1" dirty="0" err="1" smtClean="0"/>
              <a:t>quand</a:t>
            </a:r>
            <a:r>
              <a:rPr lang="en-US" sz="2400" b="1" dirty="0" smtClean="0"/>
              <a:t> et comment </a:t>
            </a:r>
            <a:r>
              <a:rPr lang="en-US" sz="2400" b="1" dirty="0" err="1" smtClean="0"/>
              <a:t>il</a:t>
            </a:r>
            <a:r>
              <a:rPr lang="en-US" sz="2400" b="1" dirty="0" smtClean="0"/>
              <a:t> </a:t>
            </a:r>
            <a:r>
              <a:rPr lang="en-US" sz="2400" b="1" dirty="0" err="1" smtClean="0"/>
              <a:t>faut</a:t>
            </a:r>
            <a:r>
              <a:rPr lang="en-US" sz="2400" b="1" dirty="0" smtClean="0"/>
              <a:t> </a:t>
            </a:r>
            <a:r>
              <a:rPr lang="en-US" sz="2400" b="1" dirty="0" err="1" smtClean="0"/>
              <a:t>jouer</a:t>
            </a:r>
            <a:r>
              <a:rPr lang="en-US" sz="2400" b="1" dirty="0" smtClean="0"/>
              <a:t>; fort, </a:t>
            </a:r>
            <a:r>
              <a:rPr lang="en-US" sz="2400" b="1" dirty="0" err="1" smtClean="0"/>
              <a:t>doux</a:t>
            </a:r>
            <a:r>
              <a:rPr lang="en-US" sz="2400" b="1" dirty="0" smtClean="0"/>
              <a:t>, et avec </a:t>
            </a:r>
            <a:r>
              <a:rPr lang="en-US" sz="2400" b="1" dirty="0" err="1" smtClean="0"/>
              <a:t>émotion</a:t>
            </a:r>
            <a:r>
              <a:rPr lang="en-US" sz="2400" b="1" dirty="0" smtClean="0"/>
              <a:t>.</a:t>
            </a:r>
          </a:p>
        </p:txBody>
      </p:sp>
    </p:spTree>
    <p:extLst>
      <p:ext uri="{BB962C8B-B14F-4D97-AF65-F5344CB8AC3E}">
        <p14:creationId xmlns:p14="http://schemas.microsoft.com/office/powerpoint/2010/main" val="9213729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56994"/>
          </a:xfrm>
        </p:spPr>
        <p:txBody>
          <a:bodyPr>
            <a:normAutofit/>
          </a:bodyPr>
          <a:lstStyle/>
          <a:p>
            <a:r>
              <a:rPr lang="en-US" b="1" u="sng" dirty="0" err="1">
                <a:latin typeface="+mn-lt"/>
              </a:rPr>
              <a:t>Groupement</a:t>
            </a:r>
            <a:r>
              <a:rPr lang="en-US" b="1" u="sng" dirty="0">
                <a:latin typeface="+mn-lt"/>
              </a:rPr>
              <a:t> des </a:t>
            </a:r>
            <a:r>
              <a:rPr lang="en-US" b="1" u="sng" dirty="0" err="1" smtClean="0">
                <a:latin typeface="+mn-lt"/>
              </a:rPr>
              <a:t>Flûtes</a:t>
            </a:r>
            <a:r>
              <a:rPr lang="en-US" b="1" u="sng" dirty="0" smtClean="0">
                <a:latin typeface="+mn-lt"/>
              </a:rPr>
              <a:t> </a:t>
            </a:r>
            <a:r>
              <a:rPr lang="en-US" b="1" u="sng" dirty="0" err="1" smtClean="0">
                <a:latin typeface="+mn-lt"/>
              </a:rPr>
              <a:t>Droite</a:t>
            </a:r>
            <a:r>
              <a:rPr lang="en-US" b="1" u="sng" dirty="0">
                <a:latin typeface="+mn-lt"/>
              </a:rPr>
              <a:t/>
            </a:r>
            <a:br>
              <a:rPr lang="en-US" b="1" u="sng" dirty="0">
                <a:latin typeface="+mn-lt"/>
              </a:rPr>
            </a:br>
            <a:endParaRPr lang="en-US" dirty="0">
              <a:latin typeface="+mn-lt"/>
            </a:endParaRPr>
          </a:p>
        </p:txBody>
      </p:sp>
      <p:sp>
        <p:nvSpPr>
          <p:cNvPr id="3" name="Content Placeholder 2"/>
          <p:cNvSpPr>
            <a:spLocks noGrp="1"/>
          </p:cNvSpPr>
          <p:nvPr>
            <p:ph idx="1"/>
          </p:nvPr>
        </p:nvSpPr>
        <p:spPr>
          <a:xfrm>
            <a:off x="838200" y="1083733"/>
            <a:ext cx="10515600" cy="5093230"/>
          </a:xfrm>
        </p:spPr>
        <p:txBody>
          <a:bodyPr/>
          <a:lstStyle/>
          <a:p>
            <a:endParaRPr lang="en-US" b="1" dirty="0" smtClean="0"/>
          </a:p>
          <a:p>
            <a:endParaRPr lang="en-US" b="1" dirty="0"/>
          </a:p>
          <a:p>
            <a:r>
              <a:rPr lang="en-US" b="1" dirty="0" err="1" smtClean="0"/>
              <a:t>Ces</a:t>
            </a:r>
            <a:r>
              <a:rPr lang="en-US" b="1" dirty="0" smtClean="0"/>
              <a:t> </a:t>
            </a:r>
            <a:r>
              <a:rPr lang="en-US" b="1" dirty="0" err="1"/>
              <a:t>sont</a:t>
            </a:r>
            <a:r>
              <a:rPr lang="en-US" b="1" dirty="0"/>
              <a:t> la </a:t>
            </a:r>
            <a:r>
              <a:rPr lang="en-US" b="1" dirty="0" err="1"/>
              <a:t>flûte</a:t>
            </a:r>
            <a:r>
              <a:rPr lang="en-US" b="1" dirty="0"/>
              <a:t> soprano, la </a:t>
            </a:r>
            <a:r>
              <a:rPr lang="en-US" b="1" dirty="0" err="1"/>
              <a:t>flûte</a:t>
            </a:r>
            <a:r>
              <a:rPr lang="en-US" b="1" dirty="0"/>
              <a:t> alto, la </a:t>
            </a:r>
            <a:r>
              <a:rPr lang="en-US" b="1" dirty="0" err="1"/>
              <a:t>flûte</a:t>
            </a:r>
            <a:r>
              <a:rPr lang="en-US" b="1" dirty="0"/>
              <a:t> </a:t>
            </a:r>
            <a:r>
              <a:rPr lang="en-US" b="1" dirty="0" err="1"/>
              <a:t>ténor</a:t>
            </a:r>
            <a:r>
              <a:rPr lang="en-US" b="1" dirty="0"/>
              <a:t> </a:t>
            </a:r>
            <a:r>
              <a:rPr lang="en-US" b="1" dirty="0" err="1"/>
              <a:t>est</a:t>
            </a:r>
            <a:r>
              <a:rPr lang="en-US" b="1" dirty="0"/>
              <a:t> la </a:t>
            </a:r>
            <a:r>
              <a:rPr lang="en-US" b="1" dirty="0" err="1"/>
              <a:t>flûte</a:t>
            </a:r>
            <a:r>
              <a:rPr lang="en-US" b="1" dirty="0"/>
              <a:t> </a:t>
            </a:r>
            <a:r>
              <a:rPr lang="en-US" b="1" dirty="0" err="1" smtClean="0"/>
              <a:t>basse</a:t>
            </a:r>
            <a:endParaRPr lang="en-US" b="1" dirty="0" smtClean="0"/>
          </a:p>
          <a:p>
            <a:r>
              <a:rPr lang="en-US" b="1" dirty="0" smtClean="0"/>
              <a:t>Les </a:t>
            </a:r>
            <a:r>
              <a:rPr lang="en-US" b="1" dirty="0" err="1"/>
              <a:t>flûtes</a:t>
            </a:r>
            <a:r>
              <a:rPr lang="en-US" b="1" dirty="0"/>
              <a:t> </a:t>
            </a:r>
            <a:r>
              <a:rPr lang="en-US" b="1" dirty="0" err="1"/>
              <a:t>droites</a:t>
            </a:r>
            <a:r>
              <a:rPr lang="en-US" b="1" dirty="0"/>
              <a:t> </a:t>
            </a:r>
            <a:r>
              <a:rPr lang="en-US" b="1" dirty="0" err="1"/>
              <a:t>appelées</a:t>
            </a:r>
            <a:r>
              <a:rPr lang="en-US" b="1" dirty="0"/>
              <a:t> </a:t>
            </a:r>
            <a:r>
              <a:rPr lang="en-US" b="1" dirty="0" err="1"/>
              <a:t>flûtes</a:t>
            </a:r>
            <a:r>
              <a:rPr lang="en-US" b="1" dirty="0"/>
              <a:t> </a:t>
            </a:r>
            <a:r>
              <a:rPr lang="en-US" b="1" dirty="0" err="1"/>
              <a:t>douces</a:t>
            </a:r>
            <a:r>
              <a:rPr lang="en-US" b="1" dirty="0"/>
              <a:t>, </a:t>
            </a:r>
            <a:r>
              <a:rPr lang="en-US" b="1" dirty="0" err="1"/>
              <a:t>ou</a:t>
            </a:r>
            <a:r>
              <a:rPr lang="en-US" b="1" dirty="0"/>
              <a:t> encore </a:t>
            </a:r>
            <a:r>
              <a:rPr lang="en-US" b="1" dirty="0" err="1"/>
              <a:t>flûtes</a:t>
            </a:r>
            <a:r>
              <a:rPr lang="en-US" b="1" dirty="0"/>
              <a:t> </a:t>
            </a:r>
            <a:r>
              <a:rPr lang="en-US" b="1" dirty="0" err="1"/>
              <a:t>à</a:t>
            </a:r>
            <a:r>
              <a:rPr lang="en-US" b="1" dirty="0"/>
              <a:t> </a:t>
            </a:r>
            <a:r>
              <a:rPr lang="en-US" b="1" dirty="0" err="1"/>
              <a:t>bec</a:t>
            </a:r>
            <a:r>
              <a:rPr lang="en-US" b="1" dirty="0"/>
              <a:t>, </a:t>
            </a:r>
            <a:r>
              <a:rPr lang="en-US" b="1" dirty="0" err="1"/>
              <a:t>forment</a:t>
            </a:r>
            <a:r>
              <a:rPr lang="en-US" b="1" dirty="0"/>
              <a:t> </a:t>
            </a:r>
            <a:r>
              <a:rPr lang="en-US" b="1" dirty="0" err="1"/>
              <a:t>une</a:t>
            </a:r>
            <a:r>
              <a:rPr lang="en-US" b="1" dirty="0"/>
              <a:t> </a:t>
            </a:r>
            <a:r>
              <a:rPr lang="en-US" b="1" dirty="0" err="1"/>
              <a:t>famille</a:t>
            </a:r>
            <a:r>
              <a:rPr lang="en-US" b="1" dirty="0"/>
              <a:t> </a:t>
            </a:r>
            <a:r>
              <a:rPr lang="en-US" b="1" dirty="0" err="1"/>
              <a:t>complète</a:t>
            </a:r>
            <a:r>
              <a:rPr lang="en-US" b="1" dirty="0"/>
              <a:t> de </a:t>
            </a:r>
            <a:r>
              <a:rPr lang="en-US" b="1" dirty="0" err="1"/>
              <a:t>l’aigu</a:t>
            </a:r>
            <a:r>
              <a:rPr lang="en-US" b="1" dirty="0"/>
              <a:t> au grave.  </a:t>
            </a:r>
            <a:r>
              <a:rPr lang="en-US" b="1" dirty="0" err="1"/>
              <a:t>Elles</a:t>
            </a:r>
            <a:r>
              <a:rPr lang="en-US" b="1" dirty="0"/>
              <a:t> correspondent aux </a:t>
            </a:r>
            <a:r>
              <a:rPr lang="en-US" b="1" dirty="0" err="1"/>
              <a:t>quatre</a:t>
            </a:r>
            <a:r>
              <a:rPr lang="en-US" b="1" dirty="0"/>
              <a:t> </a:t>
            </a:r>
            <a:r>
              <a:rPr lang="en-US" b="1" dirty="0" err="1"/>
              <a:t>voix</a:t>
            </a:r>
            <a:r>
              <a:rPr lang="en-US" b="1" dirty="0"/>
              <a:t> </a:t>
            </a:r>
            <a:r>
              <a:rPr lang="en-US" b="1" dirty="0" err="1"/>
              <a:t>humaines</a:t>
            </a:r>
            <a:r>
              <a:rPr lang="en-US" b="1" dirty="0"/>
              <a:t>.  Il </a:t>
            </a:r>
            <a:r>
              <a:rPr lang="en-US" b="1" dirty="0" err="1"/>
              <a:t>existe</a:t>
            </a:r>
            <a:r>
              <a:rPr lang="en-US" b="1" dirty="0"/>
              <a:t> </a:t>
            </a:r>
            <a:r>
              <a:rPr lang="en-US" b="1" dirty="0" err="1"/>
              <a:t>une</a:t>
            </a:r>
            <a:r>
              <a:rPr lang="en-US" b="1" dirty="0"/>
              <a:t> petite </a:t>
            </a:r>
            <a:r>
              <a:rPr lang="en-US" b="1" dirty="0" err="1"/>
              <a:t>flûte</a:t>
            </a:r>
            <a:r>
              <a:rPr lang="en-US" b="1" dirty="0"/>
              <a:t> que a un son encore plus </a:t>
            </a:r>
            <a:r>
              <a:rPr lang="en-US" b="1" dirty="0" err="1"/>
              <a:t>aigu</a:t>
            </a:r>
            <a:r>
              <a:rPr lang="en-US" b="1" dirty="0"/>
              <a:t> que la </a:t>
            </a:r>
            <a:r>
              <a:rPr lang="en-US" b="1" dirty="0" err="1"/>
              <a:t>flûte</a:t>
            </a:r>
            <a:r>
              <a:rPr lang="en-US" b="1" dirty="0"/>
              <a:t> soprano, </a:t>
            </a:r>
            <a:r>
              <a:rPr lang="en-US" b="1" dirty="0" err="1"/>
              <a:t>elle</a:t>
            </a:r>
            <a:r>
              <a:rPr lang="en-US" b="1" dirty="0"/>
              <a:t> </a:t>
            </a:r>
            <a:r>
              <a:rPr lang="en-US" b="1" dirty="0" err="1"/>
              <a:t>s’appelle</a:t>
            </a:r>
            <a:r>
              <a:rPr lang="en-US" b="1" dirty="0"/>
              <a:t> </a:t>
            </a:r>
            <a:r>
              <a:rPr lang="en-US" b="1" dirty="0" err="1"/>
              <a:t>flûte</a:t>
            </a:r>
            <a:r>
              <a:rPr lang="en-US" b="1" dirty="0"/>
              <a:t> “sopranino”.</a:t>
            </a:r>
          </a:p>
          <a:p>
            <a:endParaRPr lang="en-US" dirty="0"/>
          </a:p>
        </p:txBody>
      </p:sp>
    </p:spTree>
    <p:extLst>
      <p:ext uri="{BB962C8B-B14F-4D97-AF65-F5344CB8AC3E}">
        <p14:creationId xmlns:p14="http://schemas.microsoft.com/office/powerpoint/2010/main" val="4882174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5515"/>
          </a:xfrm>
        </p:spPr>
        <p:txBody>
          <a:bodyPr/>
          <a:lstStyle/>
          <a:p>
            <a:r>
              <a:rPr lang="en-US" b="1" u="sng" dirty="0" smtClean="0">
                <a:latin typeface="+mn-lt"/>
              </a:rPr>
              <a:t>Future Learning</a:t>
            </a:r>
            <a:endParaRPr lang="en-US" b="1" u="sng" dirty="0">
              <a:latin typeface="+mn-lt"/>
            </a:endParaRPr>
          </a:p>
        </p:txBody>
      </p:sp>
      <p:sp>
        <p:nvSpPr>
          <p:cNvPr id="3" name="Content Placeholder 2"/>
          <p:cNvSpPr>
            <a:spLocks noGrp="1"/>
          </p:cNvSpPr>
          <p:nvPr>
            <p:ph idx="1"/>
          </p:nvPr>
        </p:nvSpPr>
        <p:spPr>
          <a:xfrm>
            <a:off x="838200" y="1310640"/>
            <a:ext cx="10515600" cy="5415837"/>
          </a:xfrm>
        </p:spPr>
        <p:txBody>
          <a:bodyPr>
            <a:normAutofit fontScale="70000" lnSpcReduction="20000"/>
          </a:bodyPr>
          <a:lstStyle/>
          <a:p>
            <a:r>
              <a:rPr lang="en-US" b="1" dirty="0" smtClean="0"/>
              <a:t>Please take a course in Kodaly or any training method that suits you.  It will help you with your teaching in so many ways and saves you time and understanding on the methodology to teach students.</a:t>
            </a:r>
          </a:p>
          <a:p>
            <a:r>
              <a:rPr lang="en-US" b="1" dirty="0" smtClean="0"/>
              <a:t>Go to Facebook and join I’m a General Music Teacher, Music Teachers, French Immersion Music Teachers, Teaching on a Cart, OMEA and there are lots of archives of documents that will help you.  </a:t>
            </a:r>
          </a:p>
          <a:p>
            <a:r>
              <a:rPr lang="en-US" b="1" dirty="0" smtClean="0"/>
              <a:t>This is only a basic overview but I also used the videos on YouTube that have French songs like </a:t>
            </a:r>
            <a:r>
              <a:rPr lang="en-US" b="1" dirty="0" err="1" smtClean="0"/>
              <a:t>J’ai</a:t>
            </a:r>
            <a:r>
              <a:rPr lang="en-US" b="1" dirty="0" smtClean="0"/>
              <a:t> Perdu le do de ma </a:t>
            </a:r>
            <a:r>
              <a:rPr lang="en-US" b="1" dirty="0" err="1" smtClean="0"/>
              <a:t>clarinette</a:t>
            </a:r>
            <a:r>
              <a:rPr lang="en-US" b="1" dirty="0" smtClean="0"/>
              <a:t> and has wonderful examples of how sound is produced, the orchestra, the instruments and the different sizes of the instruments and world instruments, composers, etc.  Also use music songs made into books, </a:t>
            </a:r>
          </a:p>
          <a:p>
            <a:r>
              <a:rPr lang="en-US" b="1" dirty="0" smtClean="0"/>
              <a:t>I have a list of the songs that I used both English and French for my students in Early Years.  </a:t>
            </a:r>
          </a:p>
          <a:p>
            <a:r>
              <a:rPr lang="en-US" b="1" dirty="0" smtClean="0"/>
              <a:t>Have an ensemble from your local orchestra or your high school to perform for your students.  We have education concerts where the junior and senior students may go see the orchestra and where an ensemble comes with a set program for students from JK-3.  I prepare the students ahead of time to listen to the music and do activities while they are preparing to go to the concert and teach them the etiquette while the orchestra performs by doing this when they are playing the rhythm instruments while they sing songs or conduct with the one of the pieces.  If you are not near an orchestra, I show them a conductor conducting an orchestra on YouTube.  I had access to an Apple TV hooked up to a school iPad.  If you want to use your phone, that works too.</a:t>
            </a:r>
          </a:p>
          <a:p>
            <a:r>
              <a:rPr lang="en-US" b="1" dirty="0" smtClean="0"/>
              <a:t>Best of luck and just remember that if you show them the love of music, you will do a great job!</a:t>
            </a:r>
          </a:p>
        </p:txBody>
      </p:sp>
    </p:spTree>
    <p:extLst>
      <p:ext uri="{BB962C8B-B14F-4D97-AF65-F5344CB8AC3E}">
        <p14:creationId xmlns:p14="http://schemas.microsoft.com/office/powerpoint/2010/main" val="18337308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mn-lt"/>
              </a:rPr>
              <a:t>VARIOUS ARTISTS AND YOUTUBE SITES</a:t>
            </a:r>
            <a:endParaRPr lang="en-US" b="1" u="sng" dirty="0">
              <a:latin typeface="+mn-lt"/>
            </a:endParaRPr>
          </a:p>
        </p:txBody>
      </p:sp>
      <p:sp>
        <p:nvSpPr>
          <p:cNvPr id="3" name="Content Placeholder 2"/>
          <p:cNvSpPr>
            <a:spLocks noGrp="1"/>
          </p:cNvSpPr>
          <p:nvPr>
            <p:ph idx="1"/>
          </p:nvPr>
        </p:nvSpPr>
        <p:spPr/>
        <p:txBody>
          <a:bodyPr/>
          <a:lstStyle/>
          <a:p>
            <a:r>
              <a:rPr lang="en-US" b="1" dirty="0" smtClean="0"/>
              <a:t>Alain le </a:t>
            </a:r>
            <a:r>
              <a:rPr lang="en-US" b="1" dirty="0" err="1" smtClean="0"/>
              <a:t>Lait</a:t>
            </a:r>
            <a:r>
              <a:rPr lang="en-US" b="1" dirty="0" smtClean="0"/>
              <a:t> (JK/SK, Gr. ½)</a:t>
            </a:r>
          </a:p>
          <a:p>
            <a:r>
              <a:rPr lang="en-US" b="1" dirty="0" err="1" smtClean="0"/>
              <a:t>Jacquot</a:t>
            </a:r>
            <a:endParaRPr lang="en-US" b="1" dirty="0" smtClean="0"/>
          </a:p>
          <a:p>
            <a:r>
              <a:rPr lang="en-US" b="1" dirty="0" smtClean="0"/>
              <a:t>Sylvia Duckworth</a:t>
            </a:r>
          </a:p>
          <a:p>
            <a:r>
              <a:rPr lang="en-US" b="1" dirty="0" smtClean="0"/>
              <a:t>Steve </a:t>
            </a:r>
            <a:r>
              <a:rPr lang="en-US" b="1" dirty="0" err="1" smtClean="0"/>
              <a:t>Langlois</a:t>
            </a:r>
            <a:endParaRPr lang="en-US" b="1" dirty="0" smtClean="0"/>
          </a:p>
          <a:p>
            <a:r>
              <a:rPr lang="en-US" b="1" dirty="0" smtClean="0"/>
              <a:t>Le </a:t>
            </a:r>
            <a:r>
              <a:rPr lang="en-US" b="1" dirty="0" err="1" smtClean="0"/>
              <a:t>Drapeau</a:t>
            </a:r>
            <a:endParaRPr lang="en-US" b="1" dirty="0" smtClean="0"/>
          </a:p>
          <a:p>
            <a:r>
              <a:rPr lang="en-US" b="1" dirty="0" smtClean="0"/>
              <a:t>Choral Music</a:t>
            </a:r>
          </a:p>
          <a:p>
            <a:r>
              <a:rPr lang="en-US" b="1" dirty="0" smtClean="0"/>
              <a:t>Music Monday songs are bilingual</a:t>
            </a:r>
          </a:p>
          <a:p>
            <a:r>
              <a:rPr lang="en-US" b="1" dirty="0" smtClean="0"/>
              <a:t>Multicultural Music</a:t>
            </a:r>
          </a:p>
          <a:p>
            <a:endParaRPr lang="en-US" dirty="0" smtClean="0"/>
          </a:p>
          <a:p>
            <a:endParaRPr lang="en-US" dirty="0"/>
          </a:p>
        </p:txBody>
      </p:sp>
    </p:spTree>
    <p:extLst>
      <p:ext uri="{BB962C8B-B14F-4D97-AF65-F5344CB8AC3E}">
        <p14:creationId xmlns:p14="http://schemas.microsoft.com/office/powerpoint/2010/main" val="13740168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b="1" u="sng" dirty="0" smtClean="0">
                <a:latin typeface="+mn-lt"/>
              </a:rPr>
              <a:t>Chinese Jump Rope</a:t>
            </a:r>
            <a:endParaRPr lang="en-US" b="1" u="sng" dirty="0">
              <a:latin typeface="+mn-lt"/>
            </a:endParaRPr>
          </a:p>
        </p:txBody>
      </p:sp>
      <p:sp>
        <p:nvSpPr>
          <p:cNvPr id="3" name="Content Placeholder 2"/>
          <p:cNvSpPr>
            <a:spLocks noGrp="1"/>
          </p:cNvSpPr>
          <p:nvPr>
            <p:ph idx="1"/>
          </p:nvPr>
        </p:nvSpPr>
        <p:spPr/>
        <p:txBody>
          <a:bodyPr/>
          <a:lstStyle/>
          <a:p>
            <a:r>
              <a:rPr lang="en-US" b="1" dirty="0" smtClean="0"/>
              <a:t>Show video on YouTube</a:t>
            </a:r>
          </a:p>
          <a:p>
            <a:r>
              <a:rPr lang="en-US" b="1" dirty="0" smtClean="0"/>
              <a:t>Say their numbers in French</a:t>
            </a:r>
          </a:p>
          <a:p>
            <a:r>
              <a:rPr lang="en-US" b="1" dirty="0" smtClean="0"/>
              <a:t>Skipping with a chant 1, 2 </a:t>
            </a:r>
            <a:r>
              <a:rPr lang="en-US" b="1" dirty="0" err="1" smtClean="0"/>
              <a:t>regarde</a:t>
            </a:r>
            <a:r>
              <a:rPr lang="en-US" b="1" dirty="0" smtClean="0"/>
              <a:t> </a:t>
            </a:r>
            <a:r>
              <a:rPr lang="en-US" b="1" dirty="0" err="1" smtClean="0"/>
              <a:t>moi</a:t>
            </a:r>
            <a:endParaRPr lang="en-US" b="1" dirty="0" smtClean="0"/>
          </a:p>
          <a:p>
            <a:endParaRPr lang="en-US" b="1" dirty="0" smtClean="0"/>
          </a:p>
          <a:p>
            <a:r>
              <a:rPr lang="en-US" dirty="0">
                <a:hlinkClick r:id="rId2"/>
              </a:rPr>
              <a:t>https://www.youtube.com/watch?v=H48DTWOlmw0</a:t>
            </a:r>
            <a:endParaRPr lang="en-US" b="1" dirty="0"/>
          </a:p>
        </p:txBody>
      </p:sp>
    </p:spTree>
    <p:extLst>
      <p:ext uri="{BB962C8B-B14F-4D97-AF65-F5344CB8AC3E}">
        <p14:creationId xmlns:p14="http://schemas.microsoft.com/office/powerpoint/2010/main" val="612107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p:spPr>
        <p:txBody>
          <a:bodyPr/>
          <a:lstStyle/>
          <a:p>
            <a:r>
              <a:rPr lang="en-US" b="1" u="sng" dirty="0" smtClean="0">
                <a:latin typeface="+mn-lt"/>
              </a:rPr>
              <a:t>Bio of Betty Lee-Daigle</a:t>
            </a:r>
            <a:endParaRPr lang="en-US" b="1" u="sng" dirty="0">
              <a:latin typeface="+mn-lt"/>
            </a:endParaRPr>
          </a:p>
        </p:txBody>
      </p:sp>
      <p:sp>
        <p:nvSpPr>
          <p:cNvPr id="3" name="Content Placeholder 2"/>
          <p:cNvSpPr>
            <a:spLocks noGrp="1"/>
          </p:cNvSpPr>
          <p:nvPr>
            <p:ph idx="1"/>
          </p:nvPr>
        </p:nvSpPr>
        <p:spPr>
          <a:xfrm>
            <a:off x="838200" y="1402080"/>
            <a:ext cx="10515600" cy="4774883"/>
          </a:xfrm>
        </p:spPr>
        <p:txBody>
          <a:bodyPr>
            <a:normAutofit/>
          </a:bodyPr>
          <a:lstStyle/>
          <a:p>
            <a:r>
              <a:rPr lang="en-US" b="1" u="sng" dirty="0"/>
              <a:t>Teaching Experience</a:t>
            </a:r>
            <a:r>
              <a:rPr lang="en-US" b="1" dirty="0"/>
              <a:t>:  </a:t>
            </a:r>
            <a:br>
              <a:rPr lang="en-US" b="1" dirty="0"/>
            </a:br>
            <a:r>
              <a:rPr lang="en-US" b="1" dirty="0"/>
              <a:t> </a:t>
            </a:r>
            <a:br>
              <a:rPr lang="en-US" b="1" dirty="0"/>
            </a:br>
            <a:r>
              <a:rPr lang="en-US" b="1" dirty="0"/>
              <a:t>Throughout my </a:t>
            </a:r>
            <a:r>
              <a:rPr lang="en-US" b="1" dirty="0" smtClean="0"/>
              <a:t>32 year career</a:t>
            </a:r>
            <a:r>
              <a:rPr lang="en-US" b="1" dirty="0"/>
              <a:t>, I have taught </a:t>
            </a:r>
            <a:r>
              <a:rPr lang="en-US" b="1" dirty="0" smtClean="0"/>
              <a:t>music in 12 </a:t>
            </a:r>
            <a:r>
              <a:rPr lang="en-US" b="1" dirty="0"/>
              <a:t>different schools and in three </a:t>
            </a:r>
            <a:r>
              <a:rPr lang="en-US" b="1" dirty="0" smtClean="0"/>
              <a:t>Boards </a:t>
            </a:r>
            <a:r>
              <a:rPr lang="en-US" b="1" dirty="0"/>
              <a:t>of Education in English and/or French from Early Years to Gr. 8 and Core French from Kindergarten to Gr. 8, teaching homeroom Gr. 4-6, drama/dance, library, LST, physical education, health, visual arts, and developmental classes </a:t>
            </a:r>
            <a:r>
              <a:rPr lang="en-US" b="1" dirty="0" smtClean="0"/>
              <a:t>(either </a:t>
            </a:r>
            <a:r>
              <a:rPr lang="en-US" b="1" dirty="0"/>
              <a:t>teaching in English or </a:t>
            </a:r>
            <a:r>
              <a:rPr lang="en-US" b="1" dirty="0" smtClean="0"/>
              <a:t>French).  </a:t>
            </a:r>
            <a:r>
              <a:rPr lang="en-US" b="1" dirty="0"/>
              <a:t>Supply taught in Thompson, Manitoba in high school music, in Kingston, ON and in Windsor, ON.  I had students from the co-op program when asked and I was an Associate teacher in London and in Windsor.	</a:t>
            </a:r>
            <a:br>
              <a:rPr lang="en-US" b="1" dirty="0"/>
            </a:br>
            <a:endParaRPr lang="en-US" b="1" dirty="0"/>
          </a:p>
        </p:txBody>
      </p:sp>
    </p:spTree>
    <p:extLst>
      <p:ext uri="{BB962C8B-B14F-4D97-AF65-F5344CB8AC3E}">
        <p14:creationId xmlns:p14="http://schemas.microsoft.com/office/powerpoint/2010/main" val="21118490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mn-lt"/>
              </a:rPr>
              <a:t>RESOURCES</a:t>
            </a:r>
            <a:endParaRPr lang="en-US" b="1" u="sng" dirty="0">
              <a:latin typeface="+mn-lt"/>
            </a:endParaRPr>
          </a:p>
        </p:txBody>
      </p:sp>
      <p:sp>
        <p:nvSpPr>
          <p:cNvPr id="3" name="Content Placeholder 2"/>
          <p:cNvSpPr>
            <a:spLocks noGrp="1"/>
          </p:cNvSpPr>
          <p:nvPr>
            <p:ph idx="1"/>
          </p:nvPr>
        </p:nvSpPr>
        <p:spPr>
          <a:xfrm>
            <a:off x="838200" y="1825625"/>
            <a:ext cx="10515600" cy="4761442"/>
          </a:xfrm>
        </p:spPr>
        <p:txBody>
          <a:bodyPr>
            <a:normAutofit fontScale="92500" lnSpcReduction="10000"/>
          </a:bodyPr>
          <a:lstStyle/>
          <a:p>
            <a:r>
              <a:rPr lang="en-US" b="1" dirty="0" smtClean="0"/>
              <a:t>Folksongs of Canada Edith </a:t>
            </a:r>
            <a:r>
              <a:rPr lang="en-US" b="1" dirty="0" err="1" smtClean="0"/>
              <a:t>Fowke</a:t>
            </a:r>
            <a:r>
              <a:rPr lang="en-US" b="1" dirty="0" smtClean="0"/>
              <a:t> and Richard Johnson</a:t>
            </a:r>
          </a:p>
          <a:p>
            <a:r>
              <a:rPr lang="en-US" b="1" dirty="0" smtClean="0"/>
              <a:t>Denis Gagne</a:t>
            </a:r>
          </a:p>
          <a:p>
            <a:r>
              <a:rPr lang="en-US" b="1" dirty="0" smtClean="0"/>
              <a:t>Métis of Ontario</a:t>
            </a:r>
          </a:p>
          <a:p>
            <a:r>
              <a:rPr lang="en-US" b="1" dirty="0" smtClean="0"/>
              <a:t>French Folk Dancing –</a:t>
            </a:r>
            <a:r>
              <a:rPr lang="en-US" b="1" dirty="0" err="1" smtClean="0"/>
              <a:t>Dansez</a:t>
            </a:r>
            <a:r>
              <a:rPr lang="en-US" b="1" dirty="0" smtClean="0"/>
              <a:t> </a:t>
            </a:r>
            <a:r>
              <a:rPr lang="en-US" b="1" dirty="0" err="1" smtClean="0"/>
              <a:t>em</a:t>
            </a:r>
            <a:r>
              <a:rPr lang="en-US" b="1" dirty="0" smtClean="0"/>
              <a:t> </a:t>
            </a:r>
            <a:r>
              <a:rPr lang="en-US" b="1" dirty="0" err="1" smtClean="0"/>
              <a:t>Français</a:t>
            </a:r>
            <a:r>
              <a:rPr lang="en-US" b="1" dirty="0" smtClean="0"/>
              <a:t> by Marian Rose</a:t>
            </a:r>
          </a:p>
          <a:p>
            <a:r>
              <a:rPr lang="en-US" b="1" dirty="0" smtClean="0"/>
              <a:t>French Songs Children Love</a:t>
            </a:r>
          </a:p>
          <a:p>
            <a:r>
              <a:rPr lang="en-US" b="1" dirty="0" smtClean="0"/>
              <a:t>Check OMEA Resources</a:t>
            </a:r>
          </a:p>
          <a:p>
            <a:r>
              <a:rPr lang="en-US" b="1" dirty="0" smtClean="0"/>
              <a:t>Check FB French Immersion Music Teachers</a:t>
            </a:r>
          </a:p>
          <a:p>
            <a:r>
              <a:rPr lang="en-US" b="1" dirty="0" smtClean="0"/>
              <a:t>Go see other FI Music Teachers in your area and ask Principal to see if you can get together on a PD Day.  We have Music PD days organized by our Arts Consultant</a:t>
            </a:r>
          </a:p>
          <a:p>
            <a:r>
              <a:rPr lang="en-US" b="1" dirty="0" smtClean="0"/>
              <a:t>Website </a:t>
            </a:r>
            <a:r>
              <a:rPr lang="en-US" b="1" dirty="0" err="1" smtClean="0"/>
              <a:t>www.espacekid.com</a:t>
            </a:r>
            <a:r>
              <a:rPr lang="en-US" b="1" dirty="0" smtClean="0"/>
              <a:t>/chanson</a:t>
            </a:r>
            <a:endParaRPr lang="en-US" b="1" dirty="0"/>
          </a:p>
        </p:txBody>
      </p:sp>
    </p:spTree>
    <p:extLst>
      <p:ext uri="{BB962C8B-B14F-4D97-AF65-F5344CB8AC3E}">
        <p14:creationId xmlns:p14="http://schemas.microsoft.com/office/powerpoint/2010/main" val="2698798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1715"/>
          </a:xfrm>
        </p:spPr>
        <p:txBody>
          <a:bodyPr/>
          <a:lstStyle/>
          <a:p>
            <a:r>
              <a:rPr lang="en-US" b="1" u="sng" dirty="0" smtClean="0">
                <a:latin typeface="+mn-lt"/>
              </a:rPr>
              <a:t>Canons-Harmony and 2-part songs</a:t>
            </a:r>
            <a:endParaRPr lang="en-US" b="1" u="sng" dirty="0">
              <a:latin typeface="+mn-lt"/>
            </a:endParaRPr>
          </a:p>
        </p:txBody>
      </p:sp>
      <p:sp>
        <p:nvSpPr>
          <p:cNvPr id="3" name="Content Placeholder 2"/>
          <p:cNvSpPr>
            <a:spLocks noGrp="1"/>
          </p:cNvSpPr>
          <p:nvPr>
            <p:ph idx="1"/>
          </p:nvPr>
        </p:nvSpPr>
        <p:spPr/>
        <p:txBody>
          <a:bodyPr/>
          <a:lstStyle/>
          <a:p>
            <a:r>
              <a:rPr lang="en-US" b="1" dirty="0" smtClean="0"/>
              <a:t>Canon-</a:t>
            </a:r>
            <a:r>
              <a:rPr lang="en-US" b="1" dirty="0" err="1" smtClean="0"/>
              <a:t>Noēl</a:t>
            </a:r>
            <a:r>
              <a:rPr lang="en-US" b="1" dirty="0" smtClean="0"/>
              <a:t> </a:t>
            </a:r>
            <a:r>
              <a:rPr lang="en-US" b="1" dirty="0" err="1" smtClean="0"/>
              <a:t>Versini</a:t>
            </a:r>
            <a:r>
              <a:rPr lang="en-US" b="1" dirty="0" smtClean="0"/>
              <a:t> –</a:t>
            </a:r>
            <a:r>
              <a:rPr lang="en-US" b="1" dirty="0"/>
              <a:t> </a:t>
            </a:r>
            <a:r>
              <a:rPr lang="en-US" b="1" dirty="0" smtClean="0"/>
              <a:t>https://</a:t>
            </a:r>
            <a:r>
              <a:rPr lang="en-US" b="1" dirty="0" err="1" smtClean="0"/>
              <a:t>m.youtube.com</a:t>
            </a:r>
            <a:r>
              <a:rPr lang="en-US" b="1" dirty="0" smtClean="0"/>
              <a:t>/</a:t>
            </a:r>
            <a:r>
              <a:rPr lang="en-US" b="1" dirty="0" err="1" smtClean="0"/>
              <a:t>watch?v</a:t>
            </a:r>
            <a:r>
              <a:rPr lang="en-US" b="1" dirty="0" smtClean="0"/>
              <a:t>=1FO2KU5v6T8</a:t>
            </a:r>
          </a:p>
          <a:p>
            <a:r>
              <a:rPr lang="en-US" b="1" dirty="0" smtClean="0"/>
              <a:t>https://</a:t>
            </a:r>
            <a:r>
              <a:rPr lang="en-US" b="1" dirty="0" err="1" smtClean="0"/>
              <a:t>m.youtube.com</a:t>
            </a:r>
            <a:r>
              <a:rPr lang="en-US" b="1" dirty="0" smtClean="0"/>
              <a:t>/</a:t>
            </a:r>
            <a:r>
              <a:rPr lang="en-US" b="1" dirty="0" err="1" smtClean="0"/>
              <a:t>watch?v</a:t>
            </a:r>
            <a:r>
              <a:rPr lang="en-US" b="1" dirty="0" smtClean="0"/>
              <a:t>=7NYspaTPsw8</a:t>
            </a:r>
          </a:p>
          <a:p>
            <a:r>
              <a:rPr lang="en-US" b="1" dirty="0" err="1" smtClean="0"/>
              <a:t>Chaud</a:t>
            </a:r>
            <a:r>
              <a:rPr lang="en-US" b="1" dirty="0" smtClean="0"/>
              <a:t>, </a:t>
            </a:r>
            <a:r>
              <a:rPr lang="en-US" b="1" dirty="0" err="1" smtClean="0"/>
              <a:t>Chocolat</a:t>
            </a:r>
            <a:r>
              <a:rPr lang="en-US" b="1" dirty="0" smtClean="0"/>
              <a:t> </a:t>
            </a:r>
            <a:r>
              <a:rPr lang="en-US" b="1" dirty="0" err="1" smtClean="0"/>
              <a:t>Chaud</a:t>
            </a:r>
            <a:r>
              <a:rPr lang="en-US" b="1" dirty="0" smtClean="0"/>
              <a:t> Canon –try it as a group</a:t>
            </a:r>
          </a:p>
          <a:p>
            <a:r>
              <a:rPr lang="en-US" b="1" dirty="0" smtClean="0"/>
              <a:t>La Cloche p. 56</a:t>
            </a:r>
            <a:endParaRPr lang="en-US" b="1" dirty="0"/>
          </a:p>
        </p:txBody>
      </p:sp>
    </p:spTree>
    <p:extLst>
      <p:ext uri="{BB962C8B-B14F-4D97-AF65-F5344CB8AC3E}">
        <p14:creationId xmlns:p14="http://schemas.microsoft.com/office/powerpoint/2010/main" val="18539440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US" b="1" u="sng" dirty="0" smtClean="0">
                <a:latin typeface="+mn-lt"/>
              </a:rPr>
              <a:t>Musical Staff </a:t>
            </a:r>
            <a:r>
              <a:rPr lang="en-US" b="1" u="sng" dirty="0">
                <a:latin typeface="+mn-lt"/>
              </a:rPr>
              <a:t>P</a:t>
            </a:r>
            <a:r>
              <a:rPr lang="en-US" b="1" u="sng" dirty="0" smtClean="0">
                <a:latin typeface="+mn-lt"/>
              </a:rPr>
              <a:t>reparation-Lines and Spaces</a:t>
            </a:r>
            <a:endParaRPr lang="en-US" b="1" u="sng" dirty="0">
              <a:latin typeface="+mn-lt"/>
            </a:endParaRPr>
          </a:p>
        </p:txBody>
      </p:sp>
      <p:sp>
        <p:nvSpPr>
          <p:cNvPr id="3" name="Content Placeholder 2"/>
          <p:cNvSpPr>
            <a:spLocks noGrp="1"/>
          </p:cNvSpPr>
          <p:nvPr>
            <p:ph idx="1"/>
          </p:nvPr>
        </p:nvSpPr>
        <p:spPr>
          <a:xfrm>
            <a:off x="838200" y="1143000"/>
            <a:ext cx="10515600" cy="5033963"/>
          </a:xfrm>
        </p:spPr>
        <p:txBody>
          <a:bodyPr>
            <a:normAutofit fontScale="85000" lnSpcReduction="10000"/>
          </a:bodyPr>
          <a:lstStyle/>
          <a:p>
            <a:endParaRPr lang="en-US" b="1" dirty="0" smtClean="0"/>
          </a:p>
          <a:p>
            <a:r>
              <a:rPr lang="en-US" b="1" dirty="0" smtClean="0"/>
              <a:t>Using masking tape on the rug or floor, place 5 lines of tape evenly enough for 6 people to stand below the first line</a:t>
            </a:r>
          </a:p>
          <a:p>
            <a:r>
              <a:rPr lang="en-US" b="1" dirty="0" smtClean="0"/>
              <a:t>Name each line </a:t>
            </a:r>
            <a:r>
              <a:rPr lang="en-US" b="1" dirty="0" err="1" smtClean="0"/>
              <a:t>eg</a:t>
            </a:r>
            <a:r>
              <a:rPr lang="en-US" b="1" dirty="0" smtClean="0"/>
              <a:t>. Line 1-bottom line Line 5-top line</a:t>
            </a:r>
          </a:p>
          <a:p>
            <a:r>
              <a:rPr lang="en-US" b="1" dirty="0" smtClean="0"/>
              <a:t>Have the students jump from Lines 1 to 5 and ask them to jump on the line and speed it up</a:t>
            </a:r>
          </a:p>
          <a:p>
            <a:r>
              <a:rPr lang="en-US" b="1" dirty="0" smtClean="0"/>
              <a:t>Have the students jump from Spaces 1 to 4 and ask them to jump in the space and </a:t>
            </a:r>
            <a:r>
              <a:rPr lang="en-US" b="1" dirty="0" err="1" smtClean="0"/>
              <a:t>spped</a:t>
            </a:r>
            <a:r>
              <a:rPr lang="en-US" b="1" dirty="0" smtClean="0"/>
              <a:t> it up</a:t>
            </a:r>
          </a:p>
          <a:p>
            <a:r>
              <a:rPr lang="en-US" b="1" dirty="0" smtClean="0"/>
              <a:t>Have the students jump alternatively between on a line and in a space</a:t>
            </a:r>
          </a:p>
          <a:p>
            <a:r>
              <a:rPr lang="en-US" b="1" dirty="0" smtClean="0"/>
              <a:t>Teach students at the end of June, if sol is on a line then mi is on the line below.  In a separate lesson, if sol is in a space, then mi is in the space below</a:t>
            </a:r>
          </a:p>
          <a:p>
            <a:r>
              <a:rPr lang="en-US" b="1" dirty="0" smtClean="0"/>
              <a:t>Using the glockenspiel, match a G sound to sol and an E sound to mi for lines</a:t>
            </a:r>
          </a:p>
          <a:p>
            <a:r>
              <a:rPr lang="en-US" b="1" dirty="0" smtClean="0"/>
              <a:t>For spaces, use high C for sol and A for mi</a:t>
            </a:r>
          </a:p>
        </p:txBody>
      </p:sp>
    </p:spTree>
    <p:extLst>
      <p:ext uri="{BB962C8B-B14F-4D97-AF65-F5344CB8AC3E}">
        <p14:creationId xmlns:p14="http://schemas.microsoft.com/office/powerpoint/2010/main" val="16616437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6915"/>
          </a:xfrm>
        </p:spPr>
        <p:txBody>
          <a:bodyPr/>
          <a:lstStyle/>
          <a:p>
            <a:r>
              <a:rPr lang="en-US" b="1" u="sng" dirty="0" smtClean="0">
                <a:latin typeface="+mn-lt"/>
              </a:rPr>
              <a:t>Choral music</a:t>
            </a:r>
            <a:endParaRPr lang="en-US" b="1" u="sng" dirty="0">
              <a:latin typeface="+mn-lt"/>
            </a:endParaRPr>
          </a:p>
        </p:txBody>
      </p:sp>
      <p:sp>
        <p:nvSpPr>
          <p:cNvPr id="3" name="Content Placeholder 2"/>
          <p:cNvSpPr>
            <a:spLocks noGrp="1"/>
          </p:cNvSpPr>
          <p:nvPr>
            <p:ph idx="1"/>
          </p:nvPr>
        </p:nvSpPr>
        <p:spPr>
          <a:xfrm>
            <a:off x="838200" y="1295400"/>
            <a:ext cx="10515600" cy="5291667"/>
          </a:xfrm>
        </p:spPr>
        <p:txBody>
          <a:bodyPr>
            <a:normAutofit fontScale="85000" lnSpcReduction="20000"/>
          </a:bodyPr>
          <a:lstStyle/>
          <a:p>
            <a:r>
              <a:rPr lang="en-US" sz="3800" b="1" dirty="0" smtClean="0"/>
              <a:t>Mon Beau </a:t>
            </a:r>
            <a:r>
              <a:rPr lang="en-US" sz="3800" b="1" dirty="0" err="1"/>
              <a:t>D</a:t>
            </a:r>
            <a:r>
              <a:rPr lang="en-US" sz="3800" b="1" dirty="0" err="1" smtClean="0"/>
              <a:t>rapeau</a:t>
            </a:r>
            <a:r>
              <a:rPr lang="en-US" sz="3800" b="1" dirty="0" smtClean="0"/>
              <a:t> –on YouTube with actions (</a:t>
            </a:r>
            <a:r>
              <a:rPr lang="en-US" sz="3800" b="1" dirty="0" err="1" smtClean="0"/>
              <a:t>gestuel</a:t>
            </a:r>
            <a:r>
              <a:rPr lang="en-US" sz="3800" b="1" dirty="0" smtClean="0"/>
              <a:t>)</a:t>
            </a:r>
          </a:p>
          <a:p>
            <a:r>
              <a:rPr lang="en-US" sz="3800" b="1" dirty="0" smtClean="0"/>
              <a:t>Terry Fox song-La </a:t>
            </a:r>
            <a:r>
              <a:rPr lang="en-US" sz="3800" b="1" dirty="0" err="1" smtClean="0"/>
              <a:t>Persévérance</a:t>
            </a:r>
            <a:r>
              <a:rPr lang="en-US" sz="3800" b="1" dirty="0" smtClean="0"/>
              <a:t>  by Gregg </a:t>
            </a:r>
            <a:r>
              <a:rPr lang="en-US" sz="3800" b="1" dirty="0" err="1" smtClean="0"/>
              <a:t>LeRock</a:t>
            </a:r>
            <a:r>
              <a:rPr lang="en-US" sz="3800" b="1" dirty="0" smtClean="0"/>
              <a:t>, </a:t>
            </a:r>
          </a:p>
          <a:p>
            <a:r>
              <a:rPr lang="en-US" sz="3800" b="1" dirty="0" err="1" smtClean="0"/>
              <a:t>C’est</a:t>
            </a:r>
            <a:r>
              <a:rPr lang="en-US" sz="3800" b="1" dirty="0" smtClean="0"/>
              <a:t> </a:t>
            </a:r>
            <a:r>
              <a:rPr lang="en-US" sz="3800" b="1" dirty="0" err="1" smtClean="0"/>
              <a:t>l’Halloween</a:t>
            </a:r>
            <a:r>
              <a:rPr lang="en-US" sz="3800" b="1" dirty="0" smtClean="0"/>
              <a:t> by Matt Maxwell</a:t>
            </a:r>
          </a:p>
          <a:p>
            <a:r>
              <a:rPr lang="en-US" sz="3800" b="1" dirty="0" smtClean="0"/>
              <a:t>Beau </a:t>
            </a:r>
            <a:r>
              <a:rPr lang="en-US" sz="3800" b="1" dirty="0" err="1" smtClean="0"/>
              <a:t>Coquelicot</a:t>
            </a:r>
            <a:r>
              <a:rPr lang="en-US" sz="3800" b="1" dirty="0" smtClean="0"/>
              <a:t>-You Tube</a:t>
            </a:r>
          </a:p>
          <a:p>
            <a:r>
              <a:rPr lang="en-US" sz="3800" b="1" dirty="0" err="1" smtClean="0"/>
              <a:t>Gentil</a:t>
            </a:r>
            <a:r>
              <a:rPr lang="en-US" sz="3800" b="1" dirty="0" smtClean="0"/>
              <a:t> </a:t>
            </a:r>
            <a:r>
              <a:rPr lang="en-US" sz="3800" b="1" dirty="0" err="1" smtClean="0"/>
              <a:t>Coqu’licot</a:t>
            </a:r>
            <a:endParaRPr lang="en-US" sz="3800" b="1" dirty="0" smtClean="0"/>
          </a:p>
          <a:p>
            <a:r>
              <a:rPr lang="en-US" sz="3800" b="1" dirty="0" smtClean="0"/>
              <a:t>Chanson pour les </a:t>
            </a:r>
            <a:r>
              <a:rPr lang="en-US" sz="3800" b="1" dirty="0" err="1" smtClean="0"/>
              <a:t>enfants</a:t>
            </a:r>
            <a:r>
              <a:rPr lang="en-US" sz="3800" b="1" dirty="0" smtClean="0"/>
              <a:t> </a:t>
            </a:r>
            <a:r>
              <a:rPr lang="en-US" sz="3800" b="1" dirty="0" err="1" smtClean="0"/>
              <a:t>l’hiver</a:t>
            </a:r>
            <a:r>
              <a:rPr lang="en-US" sz="3800" b="1" dirty="0" smtClean="0"/>
              <a:t>-YouTube</a:t>
            </a:r>
          </a:p>
          <a:p>
            <a:r>
              <a:rPr lang="en-US" sz="3800" b="1" dirty="0" err="1"/>
              <a:t>Quand</a:t>
            </a:r>
            <a:r>
              <a:rPr lang="en-US" sz="3800" b="1" dirty="0"/>
              <a:t> le </a:t>
            </a:r>
            <a:r>
              <a:rPr lang="en-US" sz="3800" b="1" dirty="0" err="1"/>
              <a:t>Père</a:t>
            </a:r>
            <a:r>
              <a:rPr lang="en-US" sz="3800" b="1" dirty="0"/>
              <a:t> </a:t>
            </a:r>
            <a:r>
              <a:rPr lang="en-US" sz="3800" b="1" dirty="0" err="1"/>
              <a:t>Noēl</a:t>
            </a:r>
            <a:r>
              <a:rPr lang="en-US" sz="3800" b="1" dirty="0"/>
              <a:t> </a:t>
            </a:r>
            <a:r>
              <a:rPr lang="en-US" sz="3800" b="1" dirty="0" err="1" smtClean="0"/>
              <a:t>Vient</a:t>
            </a:r>
            <a:r>
              <a:rPr lang="en-US" sz="3800" b="1" dirty="0" smtClean="0"/>
              <a:t> me </a:t>
            </a:r>
            <a:r>
              <a:rPr lang="en-US" sz="3800" b="1" dirty="0" err="1" smtClean="0"/>
              <a:t>Visiter</a:t>
            </a:r>
            <a:r>
              <a:rPr lang="en-US" sz="3800" b="1" dirty="0" smtClean="0"/>
              <a:t> by </a:t>
            </a:r>
            <a:r>
              <a:rPr lang="en-US" sz="3800" b="1" dirty="0"/>
              <a:t>Suzanne </a:t>
            </a:r>
            <a:r>
              <a:rPr lang="en-US" sz="3800" b="1" dirty="0" err="1"/>
              <a:t>Pinel</a:t>
            </a:r>
            <a:r>
              <a:rPr lang="en-US" sz="3800" b="1" dirty="0"/>
              <a:t> –YouTube</a:t>
            </a:r>
          </a:p>
          <a:p>
            <a:r>
              <a:rPr lang="en-US" sz="3800" b="1" dirty="0" smtClean="0"/>
              <a:t>Petit Papa Noël</a:t>
            </a:r>
          </a:p>
          <a:p>
            <a:r>
              <a:rPr lang="en-US" sz="3800" b="1" dirty="0" smtClean="0"/>
              <a:t>Any Christmas song Mon Beau </a:t>
            </a:r>
            <a:r>
              <a:rPr lang="en-US" sz="3800" b="1" dirty="0" err="1" smtClean="0"/>
              <a:t>Sapin</a:t>
            </a:r>
            <a:r>
              <a:rPr lang="en-US" sz="3800" b="1" dirty="0" smtClean="0"/>
              <a:t>, Vive le Vent, Sainte Nuit, Nez Rouge, Frosty, Enfant au Tambour </a:t>
            </a:r>
            <a:endParaRPr lang="en-US" b="1" dirty="0" smtClean="0"/>
          </a:p>
          <a:p>
            <a:endParaRPr lang="en-US" b="1" dirty="0" smtClean="0"/>
          </a:p>
          <a:p>
            <a:endParaRPr lang="en-US" dirty="0"/>
          </a:p>
        </p:txBody>
      </p:sp>
    </p:spTree>
    <p:extLst>
      <p:ext uri="{BB962C8B-B14F-4D97-AF65-F5344CB8AC3E}">
        <p14:creationId xmlns:p14="http://schemas.microsoft.com/office/powerpoint/2010/main" val="929448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lstStyle/>
          <a:p>
            <a:r>
              <a:rPr lang="en-US" b="1" u="sng" dirty="0" smtClean="0">
                <a:latin typeface="+mn-lt"/>
              </a:rPr>
              <a:t>Choral Music-Term 1</a:t>
            </a:r>
            <a:endParaRPr lang="en-US" b="1" u="sng" dirty="0">
              <a:latin typeface="+mn-lt"/>
            </a:endParaRPr>
          </a:p>
        </p:txBody>
      </p:sp>
      <p:sp>
        <p:nvSpPr>
          <p:cNvPr id="3" name="Content Placeholder 2"/>
          <p:cNvSpPr>
            <a:spLocks noGrp="1"/>
          </p:cNvSpPr>
          <p:nvPr>
            <p:ph idx="1"/>
          </p:nvPr>
        </p:nvSpPr>
        <p:spPr>
          <a:xfrm>
            <a:off x="838200" y="1158240"/>
            <a:ext cx="10515600" cy="5547361"/>
          </a:xfrm>
        </p:spPr>
        <p:txBody>
          <a:bodyPr>
            <a:noAutofit/>
          </a:bodyPr>
          <a:lstStyle/>
          <a:p>
            <a:endParaRPr lang="en-US" sz="2400" b="1" dirty="0" smtClean="0"/>
          </a:p>
          <a:p>
            <a:r>
              <a:rPr lang="en-US" sz="2400" b="1" dirty="0" smtClean="0"/>
              <a:t>Winter </a:t>
            </a:r>
            <a:r>
              <a:rPr lang="en-US" sz="2400" b="1" dirty="0"/>
              <a:t>Fantasy</a:t>
            </a:r>
          </a:p>
          <a:p>
            <a:r>
              <a:rPr lang="en-US" sz="2400" b="1" dirty="0" err="1"/>
              <a:t>Twas</a:t>
            </a:r>
            <a:r>
              <a:rPr lang="en-US" sz="2400" b="1" dirty="0"/>
              <a:t> the Night Avant Noël–bilingual prose-Gr. 6 said it</a:t>
            </a:r>
          </a:p>
          <a:p>
            <a:r>
              <a:rPr lang="en-US" sz="2400" b="1" dirty="0" err="1"/>
              <a:t>Jouez</a:t>
            </a:r>
            <a:r>
              <a:rPr lang="en-US" sz="2400" b="1" dirty="0"/>
              <a:t> au Hockey by </a:t>
            </a:r>
            <a:r>
              <a:rPr lang="en-US" sz="2400" b="1" dirty="0" err="1"/>
              <a:t>Jacquot</a:t>
            </a:r>
            <a:r>
              <a:rPr lang="en-US" sz="2400" b="1" dirty="0"/>
              <a:t>-YouTube</a:t>
            </a:r>
          </a:p>
          <a:p>
            <a:r>
              <a:rPr lang="en-US" sz="2400" b="1" dirty="0"/>
              <a:t>La </a:t>
            </a:r>
            <a:r>
              <a:rPr lang="en-US" sz="2400" b="1" dirty="0" err="1"/>
              <a:t>Neige</a:t>
            </a:r>
            <a:r>
              <a:rPr lang="en-US" sz="2400" b="1" dirty="0"/>
              <a:t> </a:t>
            </a:r>
            <a:r>
              <a:rPr lang="en-US" sz="2400" b="1" dirty="0" err="1"/>
              <a:t>Tombe</a:t>
            </a:r>
            <a:r>
              <a:rPr lang="en-US" sz="2400" b="1" dirty="0"/>
              <a:t> sur Mon Nez by Carmen </a:t>
            </a:r>
            <a:r>
              <a:rPr lang="en-US" sz="2400" b="1" dirty="0" err="1"/>
              <a:t>Campagne</a:t>
            </a:r>
            <a:r>
              <a:rPr lang="en-US" sz="2400" b="1" dirty="0"/>
              <a:t> -YouTube</a:t>
            </a:r>
          </a:p>
          <a:p>
            <a:r>
              <a:rPr lang="en-US" sz="2400" b="1" dirty="0"/>
              <a:t>Au Claire de la Lune –Play on recorder as </a:t>
            </a:r>
            <a:r>
              <a:rPr lang="en-US" sz="2400" b="1" dirty="0" smtClean="0"/>
              <a:t>well</a:t>
            </a:r>
          </a:p>
          <a:p>
            <a:r>
              <a:rPr lang="en-US" sz="2400" b="1" dirty="0" smtClean="0"/>
              <a:t>Petit Poisson</a:t>
            </a:r>
          </a:p>
          <a:p>
            <a:r>
              <a:rPr lang="en-US" sz="2400" b="1" dirty="0" err="1" smtClean="0"/>
              <a:t>J’ai</a:t>
            </a:r>
            <a:r>
              <a:rPr lang="en-US" sz="2400" b="1" dirty="0" smtClean="0"/>
              <a:t> Perdu le Do de ma </a:t>
            </a:r>
            <a:r>
              <a:rPr lang="en-US" sz="2400" b="1" dirty="0" err="1" smtClean="0"/>
              <a:t>Clarinette</a:t>
            </a:r>
            <a:endParaRPr lang="en-US" sz="2400" b="1" dirty="0"/>
          </a:p>
          <a:p>
            <a:r>
              <a:rPr lang="en-US" sz="2400" b="1" dirty="0" err="1"/>
              <a:t>Bonhomme</a:t>
            </a:r>
            <a:r>
              <a:rPr lang="en-US" sz="2400" b="1" dirty="0"/>
              <a:t>, </a:t>
            </a:r>
            <a:r>
              <a:rPr lang="en-US" sz="2400" b="1" dirty="0" err="1" smtClean="0"/>
              <a:t>Bonhomme</a:t>
            </a:r>
            <a:endParaRPr lang="en-US" sz="2400" b="1" dirty="0" smtClean="0"/>
          </a:p>
          <a:p>
            <a:r>
              <a:rPr lang="en-US" sz="2400" b="1" dirty="0" err="1" smtClean="0"/>
              <a:t>Lumières</a:t>
            </a:r>
            <a:r>
              <a:rPr lang="en-US" sz="2400" b="1" dirty="0" smtClean="0"/>
              <a:t> de Noël-</a:t>
            </a:r>
            <a:r>
              <a:rPr lang="en-US" sz="2400" b="1" dirty="0" err="1" smtClean="0"/>
              <a:t>blingual</a:t>
            </a:r>
            <a:r>
              <a:rPr lang="en-US" sz="2400" b="1" dirty="0" smtClean="0"/>
              <a:t>-on YouTube (Holiday Lights)</a:t>
            </a:r>
          </a:p>
        </p:txBody>
      </p:sp>
    </p:spTree>
    <p:extLst>
      <p:ext uri="{BB962C8B-B14F-4D97-AF65-F5344CB8AC3E}">
        <p14:creationId xmlns:p14="http://schemas.microsoft.com/office/powerpoint/2010/main" val="11199280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8835"/>
          </a:xfrm>
        </p:spPr>
        <p:txBody>
          <a:bodyPr/>
          <a:lstStyle/>
          <a:p>
            <a:r>
              <a:rPr lang="en-US" b="1" u="sng" dirty="0" smtClean="0">
                <a:latin typeface="+mn-lt"/>
              </a:rPr>
              <a:t>Choral Music Term 2</a:t>
            </a:r>
            <a:endParaRPr lang="en-US" b="1" u="sng" dirty="0">
              <a:latin typeface="+mn-lt"/>
            </a:endParaRPr>
          </a:p>
        </p:txBody>
      </p:sp>
      <p:sp>
        <p:nvSpPr>
          <p:cNvPr id="3" name="Content Placeholder 2"/>
          <p:cNvSpPr>
            <a:spLocks noGrp="1"/>
          </p:cNvSpPr>
          <p:nvPr>
            <p:ph idx="1"/>
          </p:nvPr>
        </p:nvSpPr>
        <p:spPr>
          <a:xfrm>
            <a:off x="838200" y="1203960"/>
            <a:ext cx="10515600" cy="5349240"/>
          </a:xfrm>
        </p:spPr>
        <p:txBody>
          <a:bodyPr>
            <a:normAutofit lnSpcReduction="10000"/>
          </a:bodyPr>
          <a:lstStyle/>
          <a:p>
            <a:r>
              <a:rPr lang="en-US" b="1" dirty="0" err="1"/>
              <a:t>Skinnamarink</a:t>
            </a:r>
            <a:r>
              <a:rPr lang="en-US" b="1" dirty="0"/>
              <a:t> –Je </a:t>
            </a:r>
            <a:r>
              <a:rPr lang="en-US" b="1" dirty="0" err="1"/>
              <a:t>t’aime</a:t>
            </a:r>
            <a:r>
              <a:rPr lang="en-US" b="1" dirty="0"/>
              <a:t> beaucoup b-Paroles par </a:t>
            </a:r>
            <a:r>
              <a:rPr lang="en-US" b="1" dirty="0" err="1" smtClean="0"/>
              <a:t>Jacquot</a:t>
            </a:r>
            <a:endParaRPr lang="en-US" b="1" dirty="0" smtClean="0"/>
          </a:p>
          <a:p>
            <a:r>
              <a:rPr lang="en-US" b="1" dirty="0" err="1" smtClean="0"/>
              <a:t>J’entends</a:t>
            </a:r>
            <a:r>
              <a:rPr lang="en-US" b="1" dirty="0" smtClean="0"/>
              <a:t> </a:t>
            </a:r>
            <a:r>
              <a:rPr lang="en-US" b="1" dirty="0"/>
              <a:t>le Moulin   </a:t>
            </a:r>
            <a:endParaRPr lang="en-US" b="1" dirty="0" smtClean="0"/>
          </a:p>
          <a:p>
            <a:r>
              <a:rPr lang="en-US" b="1" dirty="0" smtClean="0"/>
              <a:t>Le </a:t>
            </a:r>
            <a:r>
              <a:rPr lang="en-US" b="1" dirty="0"/>
              <a:t>Temps de Vivre</a:t>
            </a:r>
          </a:p>
          <a:p>
            <a:r>
              <a:rPr lang="en-US" b="1" dirty="0"/>
              <a:t>Ah! Si Mon </a:t>
            </a:r>
            <a:r>
              <a:rPr lang="en-US" b="1" dirty="0" err="1"/>
              <a:t>Moine</a:t>
            </a:r>
            <a:r>
              <a:rPr lang="en-US" b="1" dirty="0"/>
              <a:t> </a:t>
            </a:r>
            <a:r>
              <a:rPr lang="en-US" b="1" dirty="0" err="1"/>
              <a:t>Voulait</a:t>
            </a:r>
            <a:r>
              <a:rPr lang="en-US" b="1" dirty="0"/>
              <a:t> </a:t>
            </a:r>
            <a:r>
              <a:rPr lang="en-US" b="1" dirty="0" err="1"/>
              <a:t>Danser</a:t>
            </a:r>
            <a:r>
              <a:rPr lang="en-US" b="1" dirty="0"/>
              <a:t> –with a dance</a:t>
            </a:r>
          </a:p>
          <a:p>
            <a:r>
              <a:rPr lang="en-US" b="1" dirty="0"/>
              <a:t>Un Canadian Errant, A la Claire </a:t>
            </a:r>
            <a:r>
              <a:rPr lang="en-US" b="1" dirty="0" err="1"/>
              <a:t>Fontaine,Alouette</a:t>
            </a:r>
            <a:r>
              <a:rPr lang="en-US" b="1" dirty="0"/>
              <a:t>, Vive La </a:t>
            </a:r>
            <a:r>
              <a:rPr lang="en-US" b="1" dirty="0" err="1"/>
              <a:t>Canadienne</a:t>
            </a:r>
            <a:r>
              <a:rPr lang="en-US" b="1" dirty="0"/>
              <a:t>!, </a:t>
            </a:r>
          </a:p>
          <a:p>
            <a:r>
              <a:rPr lang="en-US" b="1" dirty="0"/>
              <a:t>This is My Home –Theme song from Expo ‘86 by Brian Gibson and Bob Buckley Leslie Music Supply </a:t>
            </a:r>
            <a:r>
              <a:rPr lang="en-US" b="1" dirty="0" err="1"/>
              <a:t>Inc</a:t>
            </a:r>
            <a:r>
              <a:rPr lang="en-US" b="1" dirty="0"/>
              <a:t> –on YouTube</a:t>
            </a:r>
          </a:p>
          <a:p>
            <a:r>
              <a:rPr lang="en-US" b="1" dirty="0"/>
              <a:t>Kids United  </a:t>
            </a:r>
          </a:p>
          <a:p>
            <a:r>
              <a:rPr lang="en-US" b="1" dirty="0" err="1"/>
              <a:t>Kumbaya</a:t>
            </a:r>
            <a:r>
              <a:rPr lang="en-US" b="1" dirty="0"/>
              <a:t> in harmony                 </a:t>
            </a:r>
            <a:endParaRPr lang="en-US" b="1" dirty="0" smtClean="0"/>
          </a:p>
          <a:p>
            <a:r>
              <a:rPr lang="en-US" b="1" dirty="0" smtClean="0"/>
              <a:t>It’s </a:t>
            </a:r>
            <a:r>
              <a:rPr lang="en-US" b="1" dirty="0"/>
              <a:t>a Small World/Le Monde </a:t>
            </a:r>
            <a:r>
              <a:rPr lang="en-US" b="1" dirty="0" err="1"/>
              <a:t>est</a:t>
            </a:r>
            <a:r>
              <a:rPr lang="en-US" b="1" dirty="0"/>
              <a:t> Petit </a:t>
            </a:r>
          </a:p>
          <a:p>
            <a:r>
              <a:rPr lang="en-US" b="1" dirty="0" err="1" smtClean="0"/>
              <a:t>L’Arbre</a:t>
            </a:r>
            <a:r>
              <a:rPr lang="en-US" b="1" dirty="0" smtClean="0"/>
              <a:t> </a:t>
            </a:r>
            <a:r>
              <a:rPr lang="en-US" b="1" dirty="0" err="1"/>
              <a:t>Dans</a:t>
            </a:r>
            <a:r>
              <a:rPr lang="en-US" b="1" dirty="0"/>
              <a:t> </a:t>
            </a:r>
            <a:r>
              <a:rPr lang="en-US" b="1" dirty="0" err="1"/>
              <a:t>ses</a:t>
            </a:r>
            <a:r>
              <a:rPr lang="en-US" b="1" dirty="0"/>
              <a:t> </a:t>
            </a:r>
            <a:r>
              <a:rPr lang="en-US" b="1" dirty="0" err="1"/>
              <a:t>Feuilles</a:t>
            </a:r>
            <a:r>
              <a:rPr lang="en-US" b="1" dirty="0"/>
              <a:t>  </a:t>
            </a:r>
          </a:p>
          <a:p>
            <a:endParaRPr lang="en-US" dirty="0"/>
          </a:p>
        </p:txBody>
      </p:sp>
    </p:spTree>
    <p:extLst>
      <p:ext uri="{BB962C8B-B14F-4D97-AF65-F5344CB8AC3E}">
        <p14:creationId xmlns:p14="http://schemas.microsoft.com/office/powerpoint/2010/main" val="366732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9080"/>
            <a:ext cx="16611600" cy="1021080"/>
          </a:xfrm>
        </p:spPr>
        <p:txBody>
          <a:bodyPr/>
          <a:lstStyle/>
          <a:p>
            <a:r>
              <a:rPr lang="en-US" b="1" u="sng" dirty="0" smtClean="0">
                <a:latin typeface="+mn-lt"/>
              </a:rPr>
              <a:t>Uses of Props and Teaching Materials in Music Class</a:t>
            </a:r>
            <a:endParaRPr lang="en-US" b="1" u="sng" dirty="0">
              <a:latin typeface="+mn-lt"/>
            </a:endParaRPr>
          </a:p>
        </p:txBody>
      </p:sp>
      <p:sp>
        <p:nvSpPr>
          <p:cNvPr id="3" name="Content Placeholder 2"/>
          <p:cNvSpPr>
            <a:spLocks noGrp="1"/>
          </p:cNvSpPr>
          <p:nvPr>
            <p:ph idx="1"/>
          </p:nvPr>
        </p:nvSpPr>
        <p:spPr>
          <a:xfrm>
            <a:off x="838200" y="1280160"/>
            <a:ext cx="10515600" cy="5364480"/>
          </a:xfrm>
        </p:spPr>
        <p:txBody>
          <a:bodyPr>
            <a:normAutofit fontScale="77500" lnSpcReduction="20000"/>
          </a:bodyPr>
          <a:lstStyle/>
          <a:p>
            <a:endParaRPr lang="en-US" b="1" dirty="0" smtClean="0"/>
          </a:p>
          <a:p>
            <a:r>
              <a:rPr lang="en-US" b="1" dirty="0" smtClean="0"/>
              <a:t>Use of scarves for movement and feeling of phrasing</a:t>
            </a:r>
          </a:p>
          <a:p>
            <a:r>
              <a:rPr lang="en-US" b="1" dirty="0" smtClean="0"/>
              <a:t>Parachute to learn about form and expression (loud, soft, fast, slow)</a:t>
            </a:r>
          </a:p>
          <a:p>
            <a:r>
              <a:rPr lang="en-US" b="1" dirty="0" smtClean="0"/>
              <a:t>Métis music-learn the Rabbit dance</a:t>
            </a:r>
          </a:p>
          <a:p>
            <a:r>
              <a:rPr lang="en-US" b="1" dirty="0" smtClean="0"/>
              <a:t>Use xylophone for ostinato when singing a song</a:t>
            </a:r>
          </a:p>
          <a:p>
            <a:r>
              <a:rPr lang="en-US" b="1" dirty="0" smtClean="0"/>
              <a:t>Use ribbons to show high sounds and low sounds while listening to different genres of music (</a:t>
            </a:r>
            <a:r>
              <a:rPr lang="en-US" b="1" dirty="0" err="1" smtClean="0"/>
              <a:t>eg</a:t>
            </a:r>
            <a:r>
              <a:rPr lang="en-US" b="1" dirty="0" smtClean="0"/>
              <a:t>. Classical music, jazz music, etc.)</a:t>
            </a:r>
          </a:p>
          <a:p>
            <a:r>
              <a:rPr lang="en-US" b="1" dirty="0" smtClean="0"/>
              <a:t>Skipping ropes to feel the beat</a:t>
            </a:r>
          </a:p>
          <a:p>
            <a:r>
              <a:rPr lang="en-US" b="1" dirty="0" smtClean="0"/>
              <a:t>Puppets for children to sing to if they are shy</a:t>
            </a:r>
          </a:p>
          <a:p>
            <a:r>
              <a:rPr lang="en-US" b="1" dirty="0" smtClean="0"/>
              <a:t>Teach about care of rhythm instruments/staff boards</a:t>
            </a:r>
          </a:p>
          <a:p>
            <a:r>
              <a:rPr lang="en-US" b="1" dirty="0" smtClean="0"/>
              <a:t>Posters of instruments in each family and listen to the instruments and show videos</a:t>
            </a:r>
          </a:p>
          <a:p>
            <a:r>
              <a:rPr lang="en-US" b="1" dirty="0" smtClean="0"/>
              <a:t>Read books made from a song and about instruments</a:t>
            </a:r>
          </a:p>
          <a:p>
            <a:r>
              <a:rPr lang="en-US" b="1" dirty="0" smtClean="0"/>
              <a:t>Use a fly swatter or pointer to show to sing in their heads (inner hearing) and sing out loud or use it to identify rhythm patterns or solfege patterns on the whiteboard</a:t>
            </a:r>
          </a:p>
          <a:p>
            <a:r>
              <a:rPr lang="en-US" b="1" dirty="0"/>
              <a:t>M</a:t>
            </a:r>
            <a:r>
              <a:rPr lang="en-US" b="1" dirty="0" smtClean="0"/>
              <a:t>elody </a:t>
            </a:r>
            <a:r>
              <a:rPr lang="en-US" b="1" dirty="0"/>
              <a:t>map charts from Denise Gagne (free</a:t>
            </a:r>
            <a:r>
              <a:rPr lang="en-US" b="1" dirty="0" smtClean="0"/>
              <a:t>)</a:t>
            </a:r>
          </a:p>
          <a:p>
            <a:endParaRPr lang="en-US" b="1" dirty="0"/>
          </a:p>
        </p:txBody>
      </p:sp>
    </p:spTree>
    <p:extLst>
      <p:ext uri="{BB962C8B-B14F-4D97-AF65-F5344CB8AC3E}">
        <p14:creationId xmlns:p14="http://schemas.microsoft.com/office/powerpoint/2010/main" val="3763000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6955"/>
          </a:xfrm>
        </p:spPr>
        <p:txBody>
          <a:bodyPr>
            <a:normAutofit fontScale="90000"/>
          </a:bodyPr>
          <a:lstStyle/>
          <a:p>
            <a:r>
              <a:rPr lang="en-US" b="1" u="sng" dirty="0" smtClean="0">
                <a:latin typeface="+mn-lt"/>
              </a:rPr>
              <a:t>Kindergarten Expectations and Report Card </a:t>
            </a:r>
            <a:r>
              <a:rPr lang="en-US" b="1" dirty="0">
                <a:latin typeface="+mn-lt"/>
              </a:rPr>
              <a:t>	</a:t>
            </a:r>
            <a:r>
              <a:rPr lang="en-US" b="1" dirty="0" smtClean="0">
                <a:latin typeface="+mn-lt"/>
              </a:rPr>
              <a:t>			      </a:t>
            </a:r>
            <a:r>
              <a:rPr lang="en-US" b="1" u="sng" dirty="0" smtClean="0">
                <a:latin typeface="+mn-lt"/>
              </a:rPr>
              <a:t>Comments</a:t>
            </a:r>
            <a:endParaRPr lang="en-US" b="1" u="sng" dirty="0">
              <a:latin typeface="+mn-lt"/>
            </a:endParaRPr>
          </a:p>
        </p:txBody>
      </p:sp>
      <p:sp>
        <p:nvSpPr>
          <p:cNvPr id="3" name="Content Placeholder 2"/>
          <p:cNvSpPr>
            <a:spLocks noGrp="1"/>
          </p:cNvSpPr>
          <p:nvPr>
            <p:ph idx="1"/>
          </p:nvPr>
        </p:nvSpPr>
        <p:spPr>
          <a:xfrm>
            <a:off x="838200" y="1630680"/>
            <a:ext cx="10515600" cy="4546283"/>
          </a:xfrm>
        </p:spPr>
        <p:txBody>
          <a:bodyPr>
            <a:normAutofit fontScale="70000" lnSpcReduction="20000"/>
          </a:bodyPr>
          <a:lstStyle/>
          <a:p>
            <a:r>
              <a:rPr lang="en-US" b="1" dirty="0" smtClean="0"/>
              <a:t>1.1 Explore sounds, rhythms and language structures, with guidance and on their own</a:t>
            </a:r>
          </a:p>
          <a:p>
            <a:r>
              <a:rPr lang="en-US" b="1" dirty="0" smtClean="0"/>
              <a:t>1.11 Demonstrate an awareness that words can rhyme, can begin or end with the same sound, and are composed of phonemes that can be manipulated to create new words</a:t>
            </a:r>
          </a:p>
          <a:p>
            <a:r>
              <a:rPr lang="en-US" b="1" dirty="0" smtClean="0"/>
              <a:t>2.2  Demonstrate a willingness to try new experiences and to adapt to new situations</a:t>
            </a:r>
          </a:p>
          <a:p>
            <a:r>
              <a:rPr lang="en-US" b="1" dirty="0" smtClean="0"/>
              <a:t>18.2 Explore and extend patterns using a variety of materials (beat and rhythm in music)</a:t>
            </a:r>
          </a:p>
          <a:p>
            <a:r>
              <a:rPr lang="en-US" b="1" dirty="0" smtClean="0"/>
              <a:t>18.3 Identify the smallest unit of a pattern </a:t>
            </a:r>
            <a:r>
              <a:rPr lang="en-US" b="1" dirty="0" err="1" smtClean="0"/>
              <a:t>eg</a:t>
            </a:r>
            <a:r>
              <a:rPr lang="en-US" b="1" dirty="0" smtClean="0"/>
              <a:t>. ABA form</a:t>
            </a:r>
          </a:p>
          <a:p>
            <a:r>
              <a:rPr lang="en-US" b="1" dirty="0" smtClean="0"/>
              <a:t>21.2  Dramatize rhymes, stories, legends and folk tales from various cultures and communities (dramatize the Nutcracker in French)</a:t>
            </a:r>
          </a:p>
          <a:p>
            <a:r>
              <a:rPr lang="en-US" b="1" dirty="0" smtClean="0"/>
              <a:t>21.3  Express their responses to music by moving, by making connections to their own experiences, or by talking about the musical form (using the parachute to Star Wars)</a:t>
            </a:r>
          </a:p>
          <a:p>
            <a:r>
              <a:rPr lang="en-US" b="1" dirty="0" smtClean="0"/>
              <a:t>21.4 Respond to </a:t>
            </a:r>
            <a:r>
              <a:rPr lang="en-US" b="1" dirty="0" err="1" smtClean="0"/>
              <a:t>muisc</a:t>
            </a:r>
            <a:r>
              <a:rPr lang="en-US" b="1" dirty="0" smtClean="0"/>
              <a:t> from various cultures and communities </a:t>
            </a:r>
            <a:r>
              <a:rPr lang="en-US" b="1" dirty="0" err="1" smtClean="0"/>
              <a:t>eg</a:t>
            </a:r>
            <a:r>
              <a:rPr lang="en-US" b="1" dirty="0" smtClean="0"/>
              <a:t>. Folk songs, songs in different languages, Inuit throat singing) –Music Monday songs are bilingual and 2018 song had throat singing in it</a:t>
            </a:r>
          </a:p>
          <a:p>
            <a:r>
              <a:rPr lang="en-US" b="1" dirty="0" smtClean="0"/>
              <a:t>22.1 Communicate their ideas about something (a motion or movement) through music, drama, dance and/or the visual arts</a:t>
            </a:r>
          </a:p>
          <a:p>
            <a:endParaRPr lang="en-US" dirty="0"/>
          </a:p>
        </p:txBody>
      </p:sp>
    </p:spTree>
    <p:extLst>
      <p:ext uri="{BB962C8B-B14F-4D97-AF65-F5344CB8AC3E}">
        <p14:creationId xmlns:p14="http://schemas.microsoft.com/office/powerpoint/2010/main" val="12570279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8355"/>
          </a:xfrm>
        </p:spPr>
        <p:txBody>
          <a:bodyPr/>
          <a:lstStyle/>
          <a:p>
            <a:r>
              <a:rPr lang="en-US" b="1" u="sng" dirty="0" smtClean="0">
                <a:latin typeface="+mn-lt"/>
              </a:rPr>
              <a:t>Report Card Comments for Kindergarten</a:t>
            </a:r>
            <a:endParaRPr lang="en-US" b="1" u="sng" dirty="0">
              <a:latin typeface="+mn-lt"/>
            </a:endParaRPr>
          </a:p>
        </p:txBody>
      </p:sp>
      <p:sp>
        <p:nvSpPr>
          <p:cNvPr id="3" name="Content Placeholder 2"/>
          <p:cNvSpPr>
            <a:spLocks noGrp="1"/>
          </p:cNvSpPr>
          <p:nvPr>
            <p:ph idx="1"/>
          </p:nvPr>
        </p:nvSpPr>
        <p:spPr>
          <a:xfrm>
            <a:off x="838200" y="1422400"/>
            <a:ext cx="10515600" cy="4754563"/>
          </a:xfrm>
        </p:spPr>
        <p:txBody>
          <a:bodyPr>
            <a:normAutofit fontScale="77500" lnSpcReduction="20000"/>
          </a:bodyPr>
          <a:lstStyle/>
          <a:p>
            <a:r>
              <a:rPr lang="en-US" b="1" dirty="0" smtClean="0"/>
              <a:t>23.1  Use problem-solving skills and their imagination to create drama and dance 9eg. Try out different voices for parts of a chant, find different ways to move to music (Classical music), trying to connect the movement with the mood and speed of the music, create a sequence of movements)</a:t>
            </a:r>
          </a:p>
          <a:p>
            <a:r>
              <a:rPr lang="en-US" b="1" dirty="0" smtClean="0"/>
              <a:t>23.3 Use problem-solving skills and their imagination to create music (</a:t>
            </a:r>
            <a:r>
              <a:rPr lang="en-US" b="1" dirty="0" err="1" smtClean="0"/>
              <a:t>eg</a:t>
            </a:r>
            <a:r>
              <a:rPr lang="en-US" b="1" dirty="0" smtClean="0"/>
              <a:t>. Experiment with different instruments to create a rhythm pattern to accompany a familiar song; contribute to making a variation on a familiar song with the class)</a:t>
            </a:r>
          </a:p>
          <a:p>
            <a:r>
              <a:rPr lang="en-US" b="1" dirty="0" smtClean="0"/>
              <a:t>30.1 Demonstrate an awareness of personal interests and a sense of accomplishment in drama and dance (create their own actions to accompany a song or chant and/or follow actions created by a classmate), in music (</a:t>
            </a:r>
            <a:r>
              <a:rPr lang="en-US" b="1" dirty="0" err="1" smtClean="0"/>
              <a:t>eg</a:t>
            </a:r>
            <a:r>
              <a:rPr lang="en-US" b="1" dirty="0" smtClean="0"/>
              <a:t>. Contribute their own ideas to a class song)</a:t>
            </a:r>
          </a:p>
          <a:p>
            <a:r>
              <a:rPr lang="en-US" b="1" dirty="0" smtClean="0"/>
              <a:t>30.2 Explore a variety of tools, materials, and processes of their own choice (</a:t>
            </a:r>
            <a:r>
              <a:rPr lang="en-US" b="1" dirty="0" err="1" smtClean="0"/>
              <a:t>eg</a:t>
            </a:r>
            <a:r>
              <a:rPr lang="en-US" b="1" dirty="0" smtClean="0"/>
              <a:t>. Castanets, rhythm sticks, natural and recycled materials ) to create music in familiar and new ways</a:t>
            </a:r>
          </a:p>
          <a:p>
            <a:r>
              <a:rPr lang="en-US" b="1" dirty="0" smtClean="0"/>
              <a:t>31.2 Explore different elements (</a:t>
            </a:r>
            <a:r>
              <a:rPr lang="en-US" b="1" dirty="0" err="1" smtClean="0"/>
              <a:t>eg</a:t>
            </a:r>
            <a:r>
              <a:rPr lang="en-US" b="1" dirty="0" smtClean="0"/>
              <a:t>. Beat, sound quality, speed, volume) of music (</a:t>
            </a:r>
            <a:r>
              <a:rPr lang="en-US" b="1" dirty="0" err="1" smtClean="0"/>
              <a:t>eg</a:t>
            </a:r>
            <a:r>
              <a:rPr lang="en-US" b="1" dirty="0" smtClean="0"/>
              <a:t>. Clap the beat of a song; tap their feet on the carpet and then on tile and compare the sounds; experiment with different instruments to accompany a song)</a:t>
            </a:r>
            <a:endParaRPr lang="en-US" b="1" dirty="0"/>
          </a:p>
        </p:txBody>
      </p:sp>
    </p:spTree>
    <p:extLst>
      <p:ext uri="{BB962C8B-B14F-4D97-AF65-F5344CB8AC3E}">
        <p14:creationId xmlns:p14="http://schemas.microsoft.com/office/powerpoint/2010/main" val="11267261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0275"/>
          </a:xfrm>
        </p:spPr>
        <p:txBody>
          <a:bodyPr/>
          <a:lstStyle/>
          <a:p>
            <a:r>
              <a:rPr lang="en-US" b="1" u="sng" dirty="0" smtClean="0">
                <a:latin typeface="+mn-lt"/>
              </a:rPr>
              <a:t>Report Card Comments</a:t>
            </a:r>
            <a:endParaRPr lang="en-US" b="1" u="sng" dirty="0">
              <a:latin typeface="+mn-lt"/>
            </a:endParaRPr>
          </a:p>
        </p:txBody>
      </p:sp>
      <p:sp>
        <p:nvSpPr>
          <p:cNvPr id="3" name="Content Placeholder 2"/>
          <p:cNvSpPr>
            <a:spLocks noGrp="1"/>
          </p:cNvSpPr>
          <p:nvPr>
            <p:ph idx="1"/>
          </p:nvPr>
        </p:nvSpPr>
        <p:spPr>
          <a:xfrm>
            <a:off x="838200" y="1295400"/>
            <a:ext cx="10515600" cy="4881563"/>
          </a:xfrm>
        </p:spPr>
        <p:txBody>
          <a:bodyPr>
            <a:normAutofit fontScale="92500" lnSpcReduction="10000"/>
          </a:bodyPr>
          <a:lstStyle/>
          <a:p>
            <a:r>
              <a:rPr lang="en-US" dirty="0" smtClean="0"/>
              <a:t>(</a:t>
            </a:r>
            <a:r>
              <a:rPr lang="en-US" b="1" dirty="0" smtClean="0"/>
              <a:t>Name) (usually, consistently) sings in tune and can keep a steady beat while singing simultaneously.</a:t>
            </a:r>
          </a:p>
          <a:p>
            <a:r>
              <a:rPr lang="en-US" b="1" dirty="0" smtClean="0"/>
              <a:t>(Name) has difficulty to clap the rhythm of a song.  He can sing a simple song while playing an simple ostinato pattern on the xylophone</a:t>
            </a:r>
          </a:p>
          <a:p>
            <a:r>
              <a:rPr lang="en-US" b="1" dirty="0" smtClean="0"/>
              <a:t>(Name) can sing a simple French song in tune using </a:t>
            </a:r>
            <a:r>
              <a:rPr lang="en-US" b="1" dirty="0" err="1" smtClean="0"/>
              <a:t>handsigns</a:t>
            </a:r>
            <a:r>
              <a:rPr lang="en-US" b="1" dirty="0" smtClean="0"/>
              <a:t> simultaneously</a:t>
            </a:r>
          </a:p>
          <a:p>
            <a:r>
              <a:rPr lang="en-US" b="1" dirty="0" smtClean="0"/>
              <a:t>(Name) can keep a steady beat using rhythm instruments and can play them properly while singing a simple song.</a:t>
            </a:r>
          </a:p>
          <a:p>
            <a:r>
              <a:rPr lang="en-US" b="1" dirty="0" smtClean="0"/>
              <a:t>(Name) can read simple rhythms.  He can identify pictures of instruments and is learning to recognize its sound</a:t>
            </a:r>
          </a:p>
          <a:p>
            <a:r>
              <a:rPr lang="en-US" b="1" dirty="0" smtClean="0"/>
              <a:t>(Name) can match tones with another student and sing partner songs together </a:t>
            </a:r>
          </a:p>
        </p:txBody>
      </p:sp>
    </p:spTree>
    <p:extLst>
      <p:ext uri="{BB962C8B-B14F-4D97-AF65-F5344CB8AC3E}">
        <p14:creationId xmlns:p14="http://schemas.microsoft.com/office/powerpoint/2010/main" val="205564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104" y="463826"/>
            <a:ext cx="10717696" cy="1226862"/>
          </a:xfrm>
        </p:spPr>
        <p:txBody>
          <a:bodyPr/>
          <a:lstStyle/>
          <a:p>
            <a:r>
              <a:rPr lang="en-US" b="1" u="sng" dirty="0" smtClean="0"/>
              <a:t>Bio of Betty Lee-Daigle</a:t>
            </a:r>
            <a:endParaRPr lang="en-US" b="1" u="sng" dirty="0"/>
          </a:p>
        </p:txBody>
      </p:sp>
      <p:sp>
        <p:nvSpPr>
          <p:cNvPr id="3" name="Content Placeholder 2"/>
          <p:cNvSpPr>
            <a:spLocks noGrp="1"/>
          </p:cNvSpPr>
          <p:nvPr>
            <p:ph idx="1"/>
          </p:nvPr>
        </p:nvSpPr>
        <p:spPr>
          <a:xfrm>
            <a:off x="636104" y="1325217"/>
            <a:ext cx="10532166" cy="5532783"/>
          </a:xfrm>
        </p:spPr>
        <p:txBody>
          <a:bodyPr>
            <a:noAutofit/>
          </a:bodyPr>
          <a:lstStyle/>
          <a:p>
            <a:pPr marL="0" lvl="0" indent="0">
              <a:lnSpc>
                <a:spcPct val="100000"/>
              </a:lnSpc>
              <a:spcBef>
                <a:spcPts val="0"/>
              </a:spcBef>
              <a:buNone/>
            </a:pPr>
            <a:r>
              <a:rPr lang="en-US" b="1" u="sng" dirty="0"/>
              <a:t>Community Involvement</a:t>
            </a:r>
            <a:r>
              <a:rPr lang="en-US" b="1" dirty="0"/>
              <a:t>:  </a:t>
            </a:r>
            <a:endParaRPr lang="en-US" b="1" dirty="0" smtClean="0"/>
          </a:p>
          <a:p>
            <a:pPr marL="0" lvl="0" indent="0">
              <a:lnSpc>
                <a:spcPct val="100000"/>
              </a:lnSpc>
              <a:spcBef>
                <a:spcPts val="0"/>
              </a:spcBef>
              <a:buNone/>
            </a:pPr>
            <a:r>
              <a:rPr lang="en-US" sz="2400" b="1" dirty="0"/>
              <a:t/>
            </a:r>
            <a:br>
              <a:rPr lang="en-US" sz="2400" b="1" dirty="0"/>
            </a:br>
            <a:r>
              <a:rPr lang="en-US" sz="2400" b="1" dirty="0" smtClean="0"/>
              <a:t>President </a:t>
            </a:r>
            <a:r>
              <a:rPr lang="en-US" sz="2400" b="1" dirty="0"/>
              <a:t>of the former Western Ontario Kodaly Society (WOKS)-London Branch, Windsor Symphony Orchestra (WSO) Education </a:t>
            </a:r>
            <a:r>
              <a:rPr lang="en-US" sz="2400" b="1" dirty="0" smtClean="0"/>
              <a:t>and Youth committee </a:t>
            </a:r>
            <a:r>
              <a:rPr lang="en-US" sz="2400" b="1" dirty="0"/>
              <a:t>member, Former Orchestra London Education committee member, Secretary for the Essex County Chinese Canadian Association (ECCCA) in Windsor and former Chinese Canadian National Chapter (CCNC) in London, Former CCNC Chinese Choir director, Multicultural Council  (MCC) director in Windsor, Former member of the </a:t>
            </a:r>
            <a:r>
              <a:rPr lang="en-US" sz="2400" b="1" dirty="0" err="1"/>
              <a:t>Tricentenaire</a:t>
            </a:r>
            <a:r>
              <a:rPr lang="en-US" sz="2400" b="1" dirty="0"/>
              <a:t> Chorale and Windsor Light Music Theater (WLMT) member, </a:t>
            </a:r>
            <a:r>
              <a:rPr lang="en-US" sz="2400" b="1" dirty="0" smtClean="0"/>
              <a:t>Windsor </a:t>
            </a:r>
            <a:r>
              <a:rPr lang="en-US" sz="2400" b="1" dirty="0"/>
              <a:t>Symphony Orchestra Chorus (WSOC</a:t>
            </a:r>
            <a:r>
              <a:rPr lang="en-US" sz="2400" b="1" dirty="0" smtClean="0"/>
              <a:t>) member, </a:t>
            </a:r>
            <a:r>
              <a:rPr lang="en-US" sz="2400" b="1" dirty="0"/>
              <a:t>volunteer usher at the Detroit Opera House (DOH</a:t>
            </a:r>
            <a:r>
              <a:rPr lang="en-US" sz="2400" b="1" dirty="0" smtClean="0"/>
              <a:t>) and the Windsor Film Festival (WFF), </a:t>
            </a:r>
            <a:r>
              <a:rPr lang="en-US" sz="2400" b="1" dirty="0" err="1" smtClean="0"/>
              <a:t>MusicFest</a:t>
            </a:r>
            <a:r>
              <a:rPr lang="en-US" sz="2400" b="1" dirty="0" smtClean="0"/>
              <a:t> volunteer, Foundation Board member on Fundraising Committee for the Windsor Regional Hospital </a:t>
            </a:r>
            <a:r>
              <a:rPr lang="en-US" sz="2000" b="1" dirty="0"/>
              <a:t/>
            </a:r>
            <a:br>
              <a:rPr lang="en-US" sz="2000" b="1" dirty="0"/>
            </a:br>
            <a:r>
              <a:rPr lang="en-US" sz="2000" b="1" dirty="0"/>
              <a:t> </a:t>
            </a:r>
            <a:br>
              <a:rPr lang="en-US" sz="2000" b="1" dirty="0"/>
            </a:br>
            <a:endParaRPr lang="en-US" sz="2000" b="1" dirty="0"/>
          </a:p>
        </p:txBody>
      </p:sp>
    </p:spTree>
    <p:extLst>
      <p:ext uri="{BB962C8B-B14F-4D97-AF65-F5344CB8AC3E}">
        <p14:creationId xmlns:p14="http://schemas.microsoft.com/office/powerpoint/2010/main" val="11702532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b="1" u="sng" dirty="0" smtClean="0">
                <a:latin typeface="+mn-lt"/>
              </a:rPr>
              <a:t>French Songs Made Into Books</a:t>
            </a:r>
            <a:endParaRPr lang="en-US" b="1" u="sng" dirty="0">
              <a:latin typeface="+mn-lt"/>
            </a:endParaRPr>
          </a:p>
        </p:txBody>
      </p:sp>
      <p:sp>
        <p:nvSpPr>
          <p:cNvPr id="3" name="Content Placeholder 2"/>
          <p:cNvSpPr>
            <a:spLocks noGrp="1"/>
          </p:cNvSpPr>
          <p:nvPr>
            <p:ph idx="1"/>
          </p:nvPr>
        </p:nvSpPr>
        <p:spPr>
          <a:xfrm>
            <a:off x="838200" y="1219200"/>
            <a:ext cx="10515600" cy="5273040"/>
          </a:xfrm>
        </p:spPr>
        <p:txBody>
          <a:bodyPr>
            <a:normAutofit fontScale="92500" lnSpcReduction="20000"/>
          </a:bodyPr>
          <a:lstStyle/>
          <a:p>
            <a:r>
              <a:rPr lang="en-US" sz="2400" b="1" dirty="0" err="1" smtClean="0"/>
              <a:t>Une</a:t>
            </a:r>
            <a:r>
              <a:rPr lang="en-US" sz="2400" b="1" dirty="0" smtClean="0"/>
              <a:t> </a:t>
            </a:r>
            <a:r>
              <a:rPr lang="en-US" sz="2400" b="1" dirty="0" err="1" smtClean="0"/>
              <a:t>poule</a:t>
            </a:r>
            <a:r>
              <a:rPr lang="en-US" sz="2400" b="1" dirty="0" smtClean="0"/>
              <a:t> sur un </a:t>
            </a:r>
            <a:r>
              <a:rPr lang="en-US" sz="2400" b="1" dirty="0" err="1" smtClean="0"/>
              <a:t>mur</a:t>
            </a:r>
            <a:endParaRPr lang="en-US" sz="2400" b="1" dirty="0" smtClean="0"/>
          </a:p>
          <a:p>
            <a:r>
              <a:rPr lang="en-US" sz="2400" b="1" dirty="0" err="1" smtClean="0"/>
              <a:t>Une</a:t>
            </a:r>
            <a:r>
              <a:rPr lang="en-US" sz="2400" b="1" dirty="0" smtClean="0"/>
              <a:t> </a:t>
            </a:r>
            <a:r>
              <a:rPr lang="en-US" sz="2400" b="1" dirty="0" err="1" smtClean="0"/>
              <a:t>souris</a:t>
            </a:r>
            <a:r>
              <a:rPr lang="en-US" sz="2400" b="1" dirty="0" smtClean="0"/>
              <a:t> </a:t>
            </a:r>
            <a:r>
              <a:rPr lang="en-US" sz="2400" b="1" dirty="0" err="1" smtClean="0"/>
              <a:t>verte</a:t>
            </a:r>
            <a:endParaRPr lang="en-US" sz="2400" b="1" dirty="0" smtClean="0"/>
          </a:p>
          <a:p>
            <a:r>
              <a:rPr lang="en-US" sz="2400" b="1" dirty="0" smtClean="0"/>
              <a:t>Il </a:t>
            </a:r>
            <a:r>
              <a:rPr lang="en-US" sz="2400" b="1" dirty="0" err="1" smtClean="0"/>
              <a:t>était</a:t>
            </a:r>
            <a:r>
              <a:rPr lang="en-US" sz="2400" b="1" dirty="0" smtClean="0"/>
              <a:t> un petit </a:t>
            </a:r>
            <a:r>
              <a:rPr lang="en-US" sz="2400" b="1" dirty="0" err="1" smtClean="0"/>
              <a:t>navire</a:t>
            </a:r>
            <a:endParaRPr lang="en-US" sz="2400" b="1" dirty="0" smtClean="0"/>
          </a:p>
          <a:p>
            <a:r>
              <a:rPr lang="en-US" sz="2400" b="1" dirty="0" err="1" smtClean="0"/>
              <a:t>Pomme</a:t>
            </a:r>
            <a:r>
              <a:rPr lang="en-US" sz="2400" b="1" dirty="0" smtClean="0"/>
              <a:t> de </a:t>
            </a:r>
            <a:r>
              <a:rPr lang="en-US" sz="2400" b="1" dirty="0" err="1" smtClean="0"/>
              <a:t>reinette</a:t>
            </a:r>
            <a:endParaRPr lang="en-US" sz="2400" b="1" dirty="0" smtClean="0"/>
          </a:p>
          <a:p>
            <a:r>
              <a:rPr lang="en-US" sz="2400" b="1" dirty="0" smtClean="0"/>
              <a:t>Ah! Les crocodiles</a:t>
            </a:r>
          </a:p>
          <a:p>
            <a:r>
              <a:rPr lang="en-US" sz="2400" b="1" dirty="0" smtClean="0"/>
              <a:t>1,2 3, Nous irons au bois</a:t>
            </a:r>
          </a:p>
          <a:p>
            <a:r>
              <a:rPr lang="en-US" sz="2400" b="1" dirty="0" err="1" smtClean="0"/>
              <a:t>Dans</a:t>
            </a:r>
            <a:r>
              <a:rPr lang="en-US" sz="2400" b="1" dirty="0" smtClean="0"/>
              <a:t> la </a:t>
            </a:r>
            <a:r>
              <a:rPr lang="en-US" sz="2400" b="1" dirty="0" err="1" smtClean="0"/>
              <a:t>forêt</a:t>
            </a:r>
            <a:r>
              <a:rPr lang="en-US" sz="2400" b="1" dirty="0" smtClean="0"/>
              <a:t> </a:t>
            </a:r>
            <a:r>
              <a:rPr lang="en-US" sz="2400" b="1" dirty="0" err="1" smtClean="0"/>
              <a:t>lointaine</a:t>
            </a:r>
            <a:endParaRPr lang="en-US" sz="2400" b="1" dirty="0" smtClean="0"/>
          </a:p>
          <a:p>
            <a:r>
              <a:rPr lang="en-US" sz="2400" b="1" dirty="0" err="1" smtClean="0"/>
              <a:t>L’araignée</a:t>
            </a:r>
            <a:r>
              <a:rPr lang="en-US" sz="2400" b="1" dirty="0" smtClean="0"/>
              <a:t> Gipsy</a:t>
            </a:r>
          </a:p>
          <a:p>
            <a:r>
              <a:rPr lang="en-US" sz="2400" b="1" dirty="0" smtClean="0"/>
              <a:t>Mon beau </a:t>
            </a:r>
            <a:r>
              <a:rPr lang="en-US" sz="2400" b="1" dirty="0" err="1" smtClean="0"/>
              <a:t>sapin</a:t>
            </a:r>
            <a:endParaRPr lang="en-US" sz="2400" b="1" dirty="0" smtClean="0"/>
          </a:p>
          <a:p>
            <a:r>
              <a:rPr lang="en-US" sz="2400" b="1" dirty="0" err="1" smtClean="0"/>
              <a:t>J’aime</a:t>
            </a:r>
            <a:r>
              <a:rPr lang="en-US" sz="2400" b="1" dirty="0" smtClean="0"/>
              <a:t> la </a:t>
            </a:r>
            <a:r>
              <a:rPr lang="en-US" sz="2400" b="1" dirty="0" err="1" smtClean="0"/>
              <a:t>galette</a:t>
            </a:r>
            <a:r>
              <a:rPr lang="en-US" sz="2400" b="1" dirty="0" smtClean="0"/>
              <a:t>!</a:t>
            </a:r>
          </a:p>
          <a:p>
            <a:r>
              <a:rPr lang="en-US" sz="2400" b="1" dirty="0" smtClean="0"/>
              <a:t>Petit escargot</a:t>
            </a:r>
          </a:p>
          <a:p>
            <a:r>
              <a:rPr lang="en-US" sz="2400" b="1" dirty="0" smtClean="0"/>
              <a:t>Au feu le </a:t>
            </a:r>
            <a:r>
              <a:rPr lang="en-US" sz="2400" b="1" dirty="0" err="1" smtClean="0"/>
              <a:t>pompiers</a:t>
            </a:r>
            <a:r>
              <a:rPr lang="en-US" sz="2400" b="1" dirty="0" smtClean="0"/>
              <a:t>!</a:t>
            </a:r>
          </a:p>
          <a:p>
            <a:r>
              <a:rPr lang="en-US" sz="2400" b="1" dirty="0" err="1"/>
              <a:t>Alouette</a:t>
            </a:r>
            <a:r>
              <a:rPr lang="en-US" sz="2400" b="1" dirty="0"/>
              <a:t>, </a:t>
            </a:r>
            <a:r>
              <a:rPr lang="en-US" sz="2400" b="1" dirty="0" err="1"/>
              <a:t>gentille</a:t>
            </a:r>
            <a:r>
              <a:rPr lang="en-US" sz="2400" b="1" dirty="0"/>
              <a:t> </a:t>
            </a:r>
            <a:r>
              <a:rPr lang="en-US" sz="2400" b="1" dirty="0" err="1"/>
              <a:t>alouette</a:t>
            </a:r>
            <a:r>
              <a:rPr lang="en-US" sz="2400" b="1" dirty="0"/>
              <a:t> </a:t>
            </a:r>
          </a:p>
          <a:p>
            <a:r>
              <a:rPr lang="en-US" sz="2400" b="1" dirty="0"/>
              <a:t>Les </a:t>
            </a:r>
            <a:r>
              <a:rPr lang="en-US" sz="2400" b="1" dirty="0" err="1"/>
              <a:t>Petits</a:t>
            </a:r>
            <a:r>
              <a:rPr lang="en-US" sz="2400" b="1" dirty="0"/>
              <a:t> </a:t>
            </a:r>
            <a:r>
              <a:rPr lang="en-US" sz="2400" b="1" dirty="0" err="1"/>
              <a:t>Poissons</a:t>
            </a:r>
            <a:r>
              <a:rPr lang="en-US" sz="2400" b="1" dirty="0"/>
              <a:t> </a:t>
            </a:r>
            <a:r>
              <a:rPr lang="en-US" sz="2400" b="1" dirty="0" err="1"/>
              <a:t>dans</a:t>
            </a:r>
            <a:r>
              <a:rPr lang="en-US" sz="2400" b="1" dirty="0"/>
              <a:t> </a:t>
            </a:r>
            <a:r>
              <a:rPr lang="en-US" sz="2400" b="1" dirty="0" err="1" smtClean="0"/>
              <a:t>l’eau</a:t>
            </a:r>
            <a:endParaRPr lang="en-US" sz="2400" b="1" dirty="0"/>
          </a:p>
        </p:txBody>
      </p:sp>
    </p:spTree>
    <p:extLst>
      <p:ext uri="{BB962C8B-B14F-4D97-AF65-F5344CB8AC3E}">
        <p14:creationId xmlns:p14="http://schemas.microsoft.com/office/powerpoint/2010/main" val="2293473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4995"/>
          </a:xfrm>
        </p:spPr>
        <p:txBody>
          <a:bodyPr>
            <a:normAutofit fontScale="90000"/>
          </a:bodyPr>
          <a:lstStyle/>
          <a:p>
            <a:r>
              <a:rPr lang="en-US" u="sng" dirty="0" smtClean="0">
                <a:latin typeface="+mn-lt"/>
              </a:rPr>
              <a:t>Les Resources</a:t>
            </a:r>
            <a:endParaRPr lang="en-US" u="sng" dirty="0">
              <a:latin typeface="+mn-lt"/>
            </a:endParaRPr>
          </a:p>
        </p:txBody>
      </p:sp>
      <p:sp>
        <p:nvSpPr>
          <p:cNvPr id="3" name="Content Placeholder 2"/>
          <p:cNvSpPr>
            <a:spLocks noGrp="1"/>
          </p:cNvSpPr>
          <p:nvPr>
            <p:ph idx="1"/>
          </p:nvPr>
        </p:nvSpPr>
        <p:spPr>
          <a:xfrm>
            <a:off x="838200" y="960120"/>
            <a:ext cx="10515600" cy="5486400"/>
          </a:xfrm>
        </p:spPr>
        <p:txBody>
          <a:bodyPr>
            <a:normAutofit fontScale="92500" lnSpcReduction="20000"/>
          </a:bodyPr>
          <a:lstStyle/>
          <a:p>
            <a:r>
              <a:rPr lang="en-US" sz="2400" b="1" dirty="0"/>
              <a:t>Le </a:t>
            </a:r>
            <a:r>
              <a:rPr lang="en-US" sz="2400" b="1" dirty="0" err="1"/>
              <a:t>crapaud</a:t>
            </a:r>
            <a:r>
              <a:rPr lang="en-US" sz="2400" b="1" dirty="0"/>
              <a:t> et son solo de banjo</a:t>
            </a:r>
          </a:p>
          <a:p>
            <a:r>
              <a:rPr lang="en-US" sz="2400" b="1" dirty="0"/>
              <a:t>Le </a:t>
            </a:r>
            <a:r>
              <a:rPr lang="en-US" sz="2400" b="1" dirty="0" err="1"/>
              <a:t>roi</a:t>
            </a:r>
            <a:r>
              <a:rPr lang="en-US" sz="2400" b="1" dirty="0"/>
              <a:t>, la </a:t>
            </a:r>
            <a:r>
              <a:rPr lang="en-US" sz="2400" b="1" dirty="0" err="1"/>
              <a:t>reine</a:t>
            </a:r>
            <a:r>
              <a:rPr lang="en-US" sz="2400" b="1" dirty="0"/>
              <a:t> et le petit prince</a:t>
            </a:r>
          </a:p>
          <a:p>
            <a:r>
              <a:rPr lang="en-US" sz="2400" b="1" dirty="0"/>
              <a:t>La </a:t>
            </a:r>
            <a:r>
              <a:rPr lang="en-US" sz="2400" b="1" dirty="0" err="1"/>
              <a:t>laine</a:t>
            </a:r>
            <a:r>
              <a:rPr lang="en-US" sz="2400" b="1" dirty="0"/>
              <a:t> des moutons</a:t>
            </a:r>
          </a:p>
          <a:p>
            <a:r>
              <a:rPr lang="en-US" sz="2400" b="1" dirty="0" smtClean="0"/>
              <a:t>Loup, Loup, Y </a:t>
            </a:r>
            <a:r>
              <a:rPr lang="en-US" sz="2400" b="1" dirty="0" err="1" smtClean="0"/>
              <a:t>es-tu</a:t>
            </a:r>
            <a:r>
              <a:rPr lang="en-US" sz="2400" b="1" dirty="0" smtClean="0"/>
              <a:t>?</a:t>
            </a:r>
          </a:p>
          <a:p>
            <a:r>
              <a:rPr lang="en-US" sz="2400" b="1" dirty="0" smtClean="0"/>
              <a:t>Le piano des bois</a:t>
            </a:r>
          </a:p>
          <a:p>
            <a:r>
              <a:rPr lang="en-US" sz="2400" b="1" dirty="0" err="1"/>
              <a:t>Paco</a:t>
            </a:r>
            <a:r>
              <a:rPr lang="en-US" sz="2400" b="1" dirty="0"/>
              <a:t> et </a:t>
            </a:r>
            <a:r>
              <a:rPr lang="en-US" sz="2400" b="1" dirty="0" err="1" smtClean="0"/>
              <a:t>l’orchestre</a:t>
            </a:r>
            <a:endParaRPr lang="en-US" sz="2400" b="1" dirty="0" smtClean="0"/>
          </a:p>
          <a:p>
            <a:r>
              <a:rPr lang="en-US" sz="2400" b="1" dirty="0" smtClean="0"/>
              <a:t>Pierre et le Loup</a:t>
            </a:r>
          </a:p>
          <a:p>
            <a:r>
              <a:rPr lang="en-US" sz="2400" b="1" dirty="0" smtClean="0"/>
              <a:t>Les instruments de </a:t>
            </a:r>
            <a:r>
              <a:rPr lang="en-US" sz="2400" b="1" dirty="0" err="1" smtClean="0"/>
              <a:t>musique</a:t>
            </a:r>
            <a:r>
              <a:rPr lang="en-US" sz="2400" b="1" dirty="0" smtClean="0"/>
              <a:t> Milan </a:t>
            </a:r>
            <a:r>
              <a:rPr lang="en-US" sz="2400" b="1" dirty="0" err="1" smtClean="0"/>
              <a:t>Jeunesse</a:t>
            </a:r>
            <a:endParaRPr lang="en-US" sz="2400" b="1" dirty="0"/>
          </a:p>
          <a:p>
            <a:endParaRPr lang="en-US" sz="2400" b="1" dirty="0" smtClean="0"/>
          </a:p>
          <a:p>
            <a:r>
              <a:rPr lang="en-US" sz="2400" b="1" dirty="0" smtClean="0"/>
              <a:t>CDs-</a:t>
            </a:r>
            <a:r>
              <a:rPr lang="en-US" sz="2400" b="1" dirty="0" err="1" smtClean="0"/>
              <a:t>Danse</a:t>
            </a:r>
            <a:r>
              <a:rPr lang="en-US" sz="2400" b="1" dirty="0" smtClean="0"/>
              <a:t>, mon </a:t>
            </a:r>
            <a:r>
              <a:rPr lang="en-US" sz="2400" b="1" dirty="0" err="1" smtClean="0"/>
              <a:t>coeur</a:t>
            </a:r>
            <a:r>
              <a:rPr lang="en-US" sz="2400" b="1" dirty="0" smtClean="0"/>
              <a:t> </a:t>
            </a:r>
            <a:r>
              <a:rPr lang="en-US" sz="2400" b="1" dirty="0" err="1" smtClean="0"/>
              <a:t>danse</a:t>
            </a:r>
            <a:r>
              <a:rPr lang="en-US" sz="2400" b="1" dirty="0" smtClean="0"/>
              <a:t>! </a:t>
            </a:r>
          </a:p>
          <a:p>
            <a:r>
              <a:rPr lang="en-US" sz="2400" b="1" dirty="0" smtClean="0"/>
              <a:t>Livre/CD Les </a:t>
            </a:r>
            <a:r>
              <a:rPr lang="en-US" sz="2400" b="1" dirty="0" err="1" smtClean="0"/>
              <a:t>Quatre</a:t>
            </a:r>
            <a:r>
              <a:rPr lang="en-US" sz="2400" b="1" dirty="0" smtClean="0"/>
              <a:t> </a:t>
            </a:r>
            <a:r>
              <a:rPr lang="en-US" sz="2400" b="1" dirty="0" err="1" smtClean="0"/>
              <a:t>Saisons</a:t>
            </a:r>
            <a:r>
              <a:rPr lang="en-US" sz="2400" b="1" dirty="0" smtClean="0"/>
              <a:t> Vivaldi (Larousse); Tam </a:t>
            </a:r>
            <a:r>
              <a:rPr lang="en-US" sz="2400" b="1" dirty="0" err="1" smtClean="0"/>
              <a:t>Ti</a:t>
            </a:r>
            <a:r>
              <a:rPr lang="en-US" sz="2400" b="1" dirty="0" smtClean="0"/>
              <a:t> </a:t>
            </a:r>
            <a:r>
              <a:rPr lang="en-US" sz="2400" b="1" dirty="0" err="1" smtClean="0"/>
              <a:t>Delam</a:t>
            </a:r>
            <a:r>
              <a:rPr lang="en-US" sz="2400" b="1" dirty="0" smtClean="0"/>
              <a:t> (</a:t>
            </a:r>
            <a:r>
              <a:rPr lang="en-US" sz="2400" b="1" dirty="0" err="1" smtClean="0"/>
              <a:t>québécois</a:t>
            </a:r>
            <a:r>
              <a:rPr lang="en-US" sz="2400" b="1" dirty="0" smtClean="0"/>
              <a:t>)-La Montagne </a:t>
            </a:r>
            <a:r>
              <a:rPr lang="en-US" sz="2400" b="1" dirty="0" err="1" smtClean="0"/>
              <a:t>Secrète</a:t>
            </a:r>
            <a:endParaRPr lang="en-US" sz="2400" b="1" dirty="0" smtClean="0"/>
          </a:p>
          <a:p>
            <a:r>
              <a:rPr lang="en-US" sz="2400" b="1" dirty="0" smtClean="0"/>
              <a:t>Partout </a:t>
            </a:r>
            <a:r>
              <a:rPr lang="en-US" sz="2400" b="1" dirty="0" err="1" smtClean="0"/>
              <a:t>où</a:t>
            </a:r>
            <a:r>
              <a:rPr lang="en-US" sz="2400" b="1" dirty="0" smtClean="0"/>
              <a:t> les </a:t>
            </a:r>
            <a:r>
              <a:rPr lang="en-US" sz="2400" b="1" dirty="0" err="1" smtClean="0"/>
              <a:t>enfants</a:t>
            </a:r>
            <a:r>
              <a:rPr lang="en-US" sz="2400" b="1" dirty="0" smtClean="0"/>
              <a:t> </a:t>
            </a:r>
            <a:r>
              <a:rPr lang="en-US" sz="2400" b="1" dirty="0" err="1" smtClean="0"/>
              <a:t>chantent</a:t>
            </a:r>
            <a:r>
              <a:rPr lang="en-US" sz="2400" b="1" dirty="0" smtClean="0"/>
              <a:t> par Jack </a:t>
            </a:r>
            <a:r>
              <a:rPr lang="en-US" sz="2400" b="1" dirty="0" err="1" smtClean="0"/>
              <a:t>Grunsky</a:t>
            </a:r>
            <a:endParaRPr lang="en-US" sz="2400" b="1" dirty="0"/>
          </a:p>
          <a:p>
            <a:r>
              <a:rPr lang="en-US" sz="2400" b="1" dirty="0" err="1" smtClean="0"/>
              <a:t>Recueil</a:t>
            </a:r>
            <a:r>
              <a:rPr lang="en-US" sz="2400" b="1" dirty="0" smtClean="0"/>
              <a:t> de </a:t>
            </a:r>
            <a:r>
              <a:rPr lang="en-US" sz="2400" b="1" dirty="0" err="1" smtClean="0"/>
              <a:t>Poèmes</a:t>
            </a:r>
            <a:r>
              <a:rPr lang="en-US" sz="2400" b="1" dirty="0" smtClean="0"/>
              <a:t>, Chants, </a:t>
            </a:r>
            <a:r>
              <a:rPr lang="en-US" sz="2400" b="1" dirty="0" err="1" smtClean="0"/>
              <a:t>Jeux</a:t>
            </a:r>
            <a:r>
              <a:rPr lang="en-US" sz="2400" b="1" dirty="0" smtClean="0"/>
              <a:t> et </a:t>
            </a:r>
            <a:r>
              <a:rPr lang="en-US" sz="2400" b="1" dirty="0" err="1" smtClean="0"/>
              <a:t>Comptines</a:t>
            </a:r>
            <a:r>
              <a:rPr lang="en-US" sz="2400" b="1" dirty="0" smtClean="0"/>
              <a:t> pour les </a:t>
            </a:r>
            <a:r>
              <a:rPr lang="en-US" sz="2400" b="1" dirty="0" err="1" smtClean="0"/>
              <a:t>quatre</a:t>
            </a:r>
            <a:r>
              <a:rPr lang="en-US" sz="2400" b="1" dirty="0" smtClean="0"/>
              <a:t> premières classes des </a:t>
            </a:r>
            <a:r>
              <a:rPr lang="en-US" sz="2400" b="1" dirty="0" err="1" smtClean="0"/>
              <a:t>Écoles</a:t>
            </a:r>
            <a:r>
              <a:rPr lang="en-US" sz="2400" b="1" dirty="0" smtClean="0"/>
              <a:t> Waldorf</a:t>
            </a:r>
          </a:p>
        </p:txBody>
      </p:sp>
    </p:spTree>
    <p:extLst>
      <p:ext uri="{BB962C8B-B14F-4D97-AF65-F5344CB8AC3E}">
        <p14:creationId xmlns:p14="http://schemas.microsoft.com/office/powerpoint/2010/main" val="12027513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6915"/>
          </a:xfrm>
        </p:spPr>
        <p:txBody>
          <a:bodyPr/>
          <a:lstStyle/>
          <a:p>
            <a:r>
              <a:rPr lang="en-US" u="sng" dirty="0" smtClean="0">
                <a:latin typeface="+mn-lt"/>
              </a:rPr>
              <a:t>Les Resources</a:t>
            </a:r>
            <a:endParaRPr lang="en-US" u="sng" dirty="0">
              <a:latin typeface="+mn-lt"/>
            </a:endParaRPr>
          </a:p>
        </p:txBody>
      </p:sp>
      <p:sp>
        <p:nvSpPr>
          <p:cNvPr id="3" name="Content Placeholder 2"/>
          <p:cNvSpPr>
            <a:spLocks noGrp="1"/>
          </p:cNvSpPr>
          <p:nvPr>
            <p:ph idx="1"/>
          </p:nvPr>
        </p:nvSpPr>
        <p:spPr>
          <a:xfrm>
            <a:off x="838200" y="1280160"/>
            <a:ext cx="10515600" cy="5212080"/>
          </a:xfrm>
        </p:spPr>
        <p:txBody>
          <a:bodyPr>
            <a:normAutofit fontScale="85000" lnSpcReduction="20000"/>
          </a:bodyPr>
          <a:lstStyle/>
          <a:p>
            <a:r>
              <a:rPr lang="en-US" sz="2400" dirty="0" smtClean="0"/>
              <a:t>French Folk Songs Children Love by Kim Kun Theme &amp; Variations</a:t>
            </a:r>
          </a:p>
          <a:p>
            <a:r>
              <a:rPr lang="en-US" sz="2400" dirty="0" err="1" smtClean="0"/>
              <a:t>Badaboum</a:t>
            </a:r>
            <a:r>
              <a:rPr lang="en-US" sz="2400" dirty="0" smtClean="0"/>
              <a:t>!  par Diane Beaupre, Daniel </a:t>
            </a:r>
            <a:r>
              <a:rPr lang="en-US" sz="2400" dirty="0" err="1" smtClean="0"/>
              <a:t>Béland</a:t>
            </a:r>
            <a:r>
              <a:rPr lang="en-US" sz="2400" dirty="0" smtClean="0"/>
              <a:t> et Hélène </a:t>
            </a:r>
            <a:r>
              <a:rPr lang="en-US" sz="2400" dirty="0" err="1" smtClean="0"/>
              <a:t>Lachapelle</a:t>
            </a:r>
            <a:r>
              <a:rPr lang="en-US" sz="2400" dirty="0" smtClean="0"/>
              <a:t> (</a:t>
            </a:r>
            <a:r>
              <a:rPr lang="en-US" sz="2400" dirty="0" err="1" smtClean="0"/>
              <a:t>Éditions</a:t>
            </a:r>
            <a:r>
              <a:rPr lang="en-US" sz="2400" dirty="0" smtClean="0"/>
              <a:t> Nouvelle </a:t>
            </a:r>
            <a:r>
              <a:rPr lang="en-US" sz="2400" dirty="0" err="1" smtClean="0"/>
              <a:t>Ère</a:t>
            </a:r>
            <a:r>
              <a:rPr lang="en-US" sz="2400" dirty="0" smtClean="0"/>
              <a:t> Inc.), 2003 Teacher’s Guide is in English and Cahier de </a:t>
            </a:r>
            <a:r>
              <a:rPr lang="en-US" sz="2400" dirty="0" err="1" smtClean="0"/>
              <a:t>l’élève</a:t>
            </a:r>
            <a:r>
              <a:rPr lang="en-US" sz="2400" dirty="0" smtClean="0"/>
              <a:t> grade 1 is in French</a:t>
            </a:r>
          </a:p>
          <a:p>
            <a:r>
              <a:rPr lang="en-US" sz="2400" dirty="0" err="1" smtClean="0"/>
              <a:t>Musique</a:t>
            </a:r>
            <a:r>
              <a:rPr lang="en-US" sz="2400" dirty="0" smtClean="0"/>
              <a:t> 1 </a:t>
            </a:r>
            <a:r>
              <a:rPr lang="en-US" sz="2400" dirty="0" err="1" smtClean="0"/>
              <a:t>reproducibles</a:t>
            </a:r>
            <a:r>
              <a:rPr lang="en-US" sz="2400" dirty="0" smtClean="0"/>
              <a:t> (</a:t>
            </a:r>
            <a:r>
              <a:rPr lang="en-US" sz="2400" dirty="0" err="1" smtClean="0"/>
              <a:t>Éditions</a:t>
            </a:r>
            <a:r>
              <a:rPr lang="en-US" sz="2400" dirty="0" smtClean="0"/>
              <a:t> de </a:t>
            </a:r>
            <a:r>
              <a:rPr lang="en-US" sz="2400" dirty="0" err="1" smtClean="0"/>
              <a:t>l’Envolée</a:t>
            </a:r>
            <a:r>
              <a:rPr lang="en-US" sz="2400" dirty="0" smtClean="0"/>
              <a:t>), Québec, 1994</a:t>
            </a:r>
          </a:p>
          <a:p>
            <a:r>
              <a:rPr lang="en-US" sz="2400" dirty="0" err="1" smtClean="0"/>
              <a:t>À</a:t>
            </a:r>
            <a:r>
              <a:rPr lang="en-US" sz="2400" dirty="0" smtClean="0"/>
              <a:t> </a:t>
            </a:r>
            <a:r>
              <a:rPr lang="en-US" sz="2400" dirty="0" err="1" smtClean="0"/>
              <a:t>Vos</a:t>
            </a:r>
            <a:r>
              <a:rPr lang="en-US" sz="2400" dirty="0" smtClean="0"/>
              <a:t> </a:t>
            </a:r>
            <a:r>
              <a:rPr lang="en-US" sz="2400" dirty="0" err="1" smtClean="0"/>
              <a:t>Lutrins</a:t>
            </a:r>
            <a:r>
              <a:rPr lang="en-US" sz="2400" dirty="0" smtClean="0"/>
              <a:t>, </a:t>
            </a:r>
            <a:r>
              <a:rPr lang="en-US" sz="2400" dirty="0" err="1" smtClean="0"/>
              <a:t>Petits</a:t>
            </a:r>
            <a:r>
              <a:rPr lang="en-US" sz="2400" dirty="0" smtClean="0"/>
              <a:t> </a:t>
            </a:r>
            <a:r>
              <a:rPr lang="en-US" sz="2400" dirty="0" err="1" smtClean="0"/>
              <a:t>Musiciens</a:t>
            </a:r>
            <a:r>
              <a:rPr lang="en-US" sz="2400" dirty="0" smtClean="0"/>
              <a:t> 2e </a:t>
            </a:r>
            <a:r>
              <a:rPr lang="en-US" sz="2400" dirty="0" err="1" smtClean="0"/>
              <a:t>année</a:t>
            </a:r>
            <a:r>
              <a:rPr lang="en-US" sz="2400" dirty="0" smtClean="0"/>
              <a:t> (</a:t>
            </a:r>
            <a:r>
              <a:rPr lang="en-US" sz="2400" dirty="0" err="1" smtClean="0"/>
              <a:t>reproducibles</a:t>
            </a:r>
            <a:r>
              <a:rPr lang="en-US" sz="2400" dirty="0" smtClean="0"/>
              <a:t>), Québec, 2001</a:t>
            </a:r>
          </a:p>
          <a:p>
            <a:r>
              <a:rPr lang="en-US" sz="2400" dirty="0" err="1" smtClean="0"/>
              <a:t>À</a:t>
            </a:r>
            <a:r>
              <a:rPr lang="en-US" sz="2400" dirty="0" smtClean="0"/>
              <a:t> </a:t>
            </a:r>
            <a:r>
              <a:rPr lang="en-US" sz="2400" dirty="0" err="1" smtClean="0"/>
              <a:t>Vos</a:t>
            </a:r>
            <a:r>
              <a:rPr lang="en-US" sz="2400" dirty="0" smtClean="0"/>
              <a:t> </a:t>
            </a:r>
            <a:r>
              <a:rPr lang="en-US" sz="2400" dirty="0" err="1" smtClean="0"/>
              <a:t>Lutrins</a:t>
            </a:r>
            <a:r>
              <a:rPr lang="en-US" sz="2400" dirty="0" smtClean="0"/>
              <a:t>, </a:t>
            </a:r>
            <a:r>
              <a:rPr lang="en-US" sz="2400" dirty="0" err="1" smtClean="0"/>
              <a:t>Jeunes</a:t>
            </a:r>
            <a:r>
              <a:rPr lang="en-US" sz="2400" dirty="0" smtClean="0"/>
              <a:t> </a:t>
            </a:r>
            <a:r>
              <a:rPr lang="en-US" sz="2400" dirty="0" err="1" smtClean="0"/>
              <a:t>Musiciens</a:t>
            </a:r>
            <a:r>
              <a:rPr lang="en-US" sz="2400" dirty="0" smtClean="0"/>
              <a:t> 3e </a:t>
            </a:r>
            <a:r>
              <a:rPr lang="en-US" sz="2400" dirty="0" err="1" smtClean="0"/>
              <a:t>année</a:t>
            </a:r>
            <a:r>
              <a:rPr lang="en-US" sz="2400" dirty="0" smtClean="0"/>
              <a:t> (</a:t>
            </a:r>
            <a:r>
              <a:rPr lang="en-US" sz="2400" dirty="0" err="1" smtClean="0"/>
              <a:t>reproducibles</a:t>
            </a:r>
            <a:r>
              <a:rPr lang="en-US" sz="2400" dirty="0" smtClean="0"/>
              <a:t>), Québec, 2001</a:t>
            </a:r>
          </a:p>
          <a:p>
            <a:r>
              <a:rPr lang="en-US" sz="2400" dirty="0" err="1"/>
              <a:t>À</a:t>
            </a:r>
            <a:r>
              <a:rPr lang="en-US" sz="2400" dirty="0"/>
              <a:t> </a:t>
            </a:r>
            <a:r>
              <a:rPr lang="en-US" sz="2400" dirty="0" err="1"/>
              <a:t>Vos</a:t>
            </a:r>
            <a:r>
              <a:rPr lang="en-US" sz="2400" dirty="0"/>
              <a:t> </a:t>
            </a:r>
            <a:r>
              <a:rPr lang="en-US" sz="2400" dirty="0" err="1"/>
              <a:t>Lutrins</a:t>
            </a:r>
            <a:r>
              <a:rPr lang="en-US" sz="2400" dirty="0"/>
              <a:t>, </a:t>
            </a:r>
            <a:r>
              <a:rPr lang="en-US" sz="2400" dirty="0" err="1"/>
              <a:t>Jeunes</a:t>
            </a:r>
            <a:r>
              <a:rPr lang="en-US" sz="2400" dirty="0"/>
              <a:t> </a:t>
            </a:r>
            <a:r>
              <a:rPr lang="en-US" sz="2400" dirty="0" err="1"/>
              <a:t>Musiciens</a:t>
            </a:r>
            <a:r>
              <a:rPr lang="en-US" sz="2400" dirty="0"/>
              <a:t> </a:t>
            </a:r>
            <a:r>
              <a:rPr lang="en-US" sz="2400" dirty="0" smtClean="0"/>
              <a:t>4e </a:t>
            </a:r>
            <a:r>
              <a:rPr lang="en-US" sz="2400" dirty="0" err="1"/>
              <a:t>année</a:t>
            </a:r>
            <a:r>
              <a:rPr lang="en-US" sz="2400" dirty="0"/>
              <a:t> (</a:t>
            </a:r>
            <a:r>
              <a:rPr lang="en-US" sz="2400" dirty="0" err="1"/>
              <a:t>reproducibles</a:t>
            </a:r>
            <a:r>
              <a:rPr lang="en-US" sz="2400" dirty="0"/>
              <a:t>), Québec, </a:t>
            </a:r>
            <a:r>
              <a:rPr lang="en-US" sz="2400" dirty="0" smtClean="0"/>
              <a:t>2002</a:t>
            </a:r>
          </a:p>
          <a:p>
            <a:r>
              <a:rPr lang="en-US" sz="2400" dirty="0" smtClean="0"/>
              <a:t>Mon </a:t>
            </a:r>
            <a:r>
              <a:rPr lang="en-US" sz="2400" dirty="0" err="1" smtClean="0"/>
              <a:t>français</a:t>
            </a:r>
            <a:r>
              <a:rPr lang="en-US" sz="2400" dirty="0" smtClean="0"/>
              <a:t>, je le </a:t>
            </a:r>
            <a:r>
              <a:rPr lang="en-US" sz="2400" dirty="0" err="1" smtClean="0"/>
              <a:t>chante</a:t>
            </a:r>
            <a:r>
              <a:rPr lang="en-US" sz="2400" dirty="0" smtClean="0"/>
              <a:t>! (Vol 1) (</a:t>
            </a:r>
            <a:r>
              <a:rPr lang="en-US" sz="2400" dirty="0" err="1" smtClean="0"/>
              <a:t>Éditions</a:t>
            </a:r>
            <a:r>
              <a:rPr lang="en-US" sz="2400" dirty="0" smtClean="0"/>
              <a:t> Orff </a:t>
            </a:r>
            <a:r>
              <a:rPr lang="en-US" sz="2400" dirty="0" err="1" smtClean="0"/>
              <a:t>en</a:t>
            </a:r>
            <a:r>
              <a:rPr lang="en-US" sz="2400" dirty="0" smtClean="0"/>
              <a:t> Spectacle) by Guylaine </a:t>
            </a:r>
            <a:r>
              <a:rPr lang="en-US" sz="2400" dirty="0" err="1" smtClean="0"/>
              <a:t>Myre</a:t>
            </a:r>
            <a:r>
              <a:rPr lang="en-US" sz="2400" dirty="0" smtClean="0"/>
              <a:t>, Québec, 2017</a:t>
            </a:r>
          </a:p>
          <a:p>
            <a:r>
              <a:rPr lang="en-US" sz="2400" dirty="0" smtClean="0"/>
              <a:t>Traditional Songs from Québec, for English-Speakers by Josie Mendelsohn, Mel Bay Publications, Inc. Québec, 2012 (free audio on internet site)</a:t>
            </a:r>
          </a:p>
          <a:p>
            <a:r>
              <a:rPr lang="en-US" sz="2400" dirty="0" smtClean="0"/>
              <a:t>Open the door…It’s Orff! par Virginia K. </a:t>
            </a:r>
            <a:r>
              <a:rPr lang="en-US" sz="2400" dirty="0" err="1" smtClean="0"/>
              <a:t>Barteluk</a:t>
            </a:r>
            <a:r>
              <a:rPr lang="en-US" sz="2400" dirty="0" smtClean="0"/>
              <a:t>, </a:t>
            </a:r>
            <a:r>
              <a:rPr lang="en-US" sz="2400" dirty="0" err="1" smtClean="0"/>
              <a:t>Éditions</a:t>
            </a:r>
            <a:r>
              <a:rPr lang="en-US" sz="2400" dirty="0" smtClean="0"/>
              <a:t> de </a:t>
            </a:r>
            <a:r>
              <a:rPr lang="en-US" sz="2400" dirty="0" err="1" smtClean="0"/>
              <a:t>l”Envolée</a:t>
            </a:r>
            <a:r>
              <a:rPr lang="en-US" sz="2400" dirty="0" smtClean="0"/>
              <a:t>, Québec, 2004 (CD included)</a:t>
            </a:r>
          </a:p>
          <a:p>
            <a:r>
              <a:rPr lang="en-US" sz="2400" dirty="0" smtClean="0"/>
              <a:t>Nations </a:t>
            </a:r>
            <a:r>
              <a:rPr lang="en-US" sz="2400" dirty="0" err="1" smtClean="0"/>
              <a:t>en</a:t>
            </a:r>
            <a:r>
              <a:rPr lang="en-US" sz="2400" dirty="0" smtClean="0"/>
              <a:t> fête par Chantal Dubois (ethnomusicologist), Les </a:t>
            </a:r>
            <a:r>
              <a:rPr lang="en-US" sz="2400" dirty="0" err="1" smtClean="0"/>
              <a:t>Éditions</a:t>
            </a:r>
            <a:r>
              <a:rPr lang="en-US" sz="2400" dirty="0" smtClean="0"/>
              <a:t> </a:t>
            </a:r>
            <a:r>
              <a:rPr lang="en-US" sz="2400" dirty="0" err="1" smtClean="0"/>
              <a:t>Musique</a:t>
            </a:r>
            <a:r>
              <a:rPr lang="en-US" sz="2400" dirty="0" smtClean="0"/>
              <a:t> </a:t>
            </a:r>
            <a:r>
              <a:rPr lang="en-US" sz="2400" dirty="0" err="1" smtClean="0"/>
              <a:t>en</a:t>
            </a:r>
            <a:r>
              <a:rPr lang="en-US" sz="2400" dirty="0" smtClean="0"/>
              <a:t> Fête, 1994</a:t>
            </a:r>
          </a:p>
          <a:p>
            <a:r>
              <a:rPr lang="en-US" sz="2400" dirty="0" err="1" smtClean="0"/>
              <a:t>Musique</a:t>
            </a:r>
            <a:r>
              <a:rPr lang="en-US" sz="2400" dirty="0" smtClean="0"/>
              <a:t> </a:t>
            </a:r>
            <a:r>
              <a:rPr lang="en-US" sz="2400" dirty="0" err="1" smtClean="0"/>
              <a:t>en</a:t>
            </a:r>
            <a:r>
              <a:rPr lang="en-US" sz="2400" dirty="0" smtClean="0"/>
              <a:t> fête </a:t>
            </a:r>
            <a:r>
              <a:rPr lang="en-US" sz="2400" dirty="0"/>
              <a:t>par Chantal Dubois (ethnomusicologist), Les </a:t>
            </a:r>
            <a:r>
              <a:rPr lang="en-US" sz="2400" dirty="0" err="1"/>
              <a:t>Éditions</a:t>
            </a:r>
            <a:r>
              <a:rPr lang="en-US" sz="2400" dirty="0"/>
              <a:t> </a:t>
            </a:r>
            <a:r>
              <a:rPr lang="en-US" sz="2400" dirty="0" err="1"/>
              <a:t>Musique</a:t>
            </a:r>
            <a:r>
              <a:rPr lang="en-US" sz="2400" dirty="0"/>
              <a:t> </a:t>
            </a:r>
            <a:r>
              <a:rPr lang="en-US" sz="2400" dirty="0" err="1"/>
              <a:t>en</a:t>
            </a:r>
            <a:r>
              <a:rPr lang="en-US" sz="2400" dirty="0"/>
              <a:t> Fête, </a:t>
            </a:r>
            <a:r>
              <a:rPr lang="en-US" sz="2400" dirty="0" smtClean="0"/>
              <a:t>1992</a:t>
            </a:r>
          </a:p>
          <a:p>
            <a:r>
              <a:rPr lang="en-US" sz="2400" dirty="0" smtClean="0"/>
              <a:t>Troubadours </a:t>
            </a:r>
            <a:r>
              <a:rPr lang="en-US" sz="2400" dirty="0" err="1" smtClean="0"/>
              <a:t>en</a:t>
            </a:r>
            <a:r>
              <a:rPr lang="en-US" sz="2400" dirty="0" smtClean="0"/>
              <a:t> fête </a:t>
            </a:r>
            <a:r>
              <a:rPr lang="en-US" sz="2400" dirty="0"/>
              <a:t>par Chantal Dubois (ethnomusicologist), Les </a:t>
            </a:r>
            <a:r>
              <a:rPr lang="en-US" sz="2400" dirty="0" err="1"/>
              <a:t>Éditions</a:t>
            </a:r>
            <a:r>
              <a:rPr lang="en-US" sz="2400" dirty="0"/>
              <a:t> </a:t>
            </a:r>
            <a:r>
              <a:rPr lang="en-US" sz="2400" dirty="0" err="1"/>
              <a:t>Musique</a:t>
            </a:r>
            <a:r>
              <a:rPr lang="en-US" sz="2400" dirty="0"/>
              <a:t> </a:t>
            </a:r>
            <a:r>
              <a:rPr lang="en-US" sz="2400" dirty="0" err="1"/>
              <a:t>en</a:t>
            </a:r>
            <a:r>
              <a:rPr lang="en-US" sz="2400" dirty="0"/>
              <a:t> Fête, </a:t>
            </a:r>
            <a:r>
              <a:rPr lang="en-US" sz="2400" dirty="0" smtClean="0"/>
              <a:t>1996</a:t>
            </a:r>
          </a:p>
          <a:p>
            <a:r>
              <a:rPr lang="en-US" sz="2400" dirty="0" err="1" smtClean="0"/>
              <a:t>Épanouissons</a:t>
            </a:r>
            <a:r>
              <a:rPr lang="en-US" sz="2400" dirty="0" smtClean="0"/>
              <a:t>-Nous par la </a:t>
            </a:r>
            <a:r>
              <a:rPr lang="en-US" sz="2400" dirty="0" err="1" smtClean="0"/>
              <a:t>Musique</a:t>
            </a:r>
            <a:r>
              <a:rPr lang="en-US" sz="2400" dirty="0" smtClean="0"/>
              <a:t> by Lois </a:t>
            </a:r>
            <a:r>
              <a:rPr lang="en-US" sz="2400" dirty="0" err="1" smtClean="0"/>
              <a:t>Birkenshaw</a:t>
            </a:r>
            <a:r>
              <a:rPr lang="en-US" sz="2400" dirty="0" smtClean="0"/>
              <a:t>-Fleming (for special </a:t>
            </a:r>
            <a:r>
              <a:rPr lang="en-US" sz="2400" dirty="0" err="1" smtClean="0"/>
              <a:t>ed</a:t>
            </a:r>
            <a:r>
              <a:rPr lang="en-US" sz="2400" dirty="0" smtClean="0"/>
              <a:t>)</a:t>
            </a:r>
          </a:p>
          <a:p>
            <a:endParaRPr lang="en-US" sz="2400" dirty="0" smtClean="0"/>
          </a:p>
          <a:p>
            <a:endParaRPr lang="en-US" sz="2400" dirty="0"/>
          </a:p>
        </p:txBody>
      </p:sp>
    </p:spTree>
    <p:extLst>
      <p:ext uri="{BB962C8B-B14F-4D97-AF65-F5344CB8AC3E}">
        <p14:creationId xmlns:p14="http://schemas.microsoft.com/office/powerpoint/2010/main" val="2789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4555"/>
          </a:xfrm>
        </p:spPr>
        <p:txBody>
          <a:bodyPr/>
          <a:lstStyle/>
          <a:p>
            <a:r>
              <a:rPr lang="en-US" b="1" u="sng" dirty="0" smtClean="0">
                <a:latin typeface="+mn-lt"/>
              </a:rPr>
              <a:t>Bio of Betty Lee-Daigle</a:t>
            </a:r>
            <a:endParaRPr lang="en-US" b="1" u="sng" dirty="0">
              <a:latin typeface="+mn-lt"/>
            </a:endParaRPr>
          </a:p>
        </p:txBody>
      </p:sp>
      <p:sp>
        <p:nvSpPr>
          <p:cNvPr id="3" name="Content Placeholder 2"/>
          <p:cNvSpPr>
            <a:spLocks noGrp="1"/>
          </p:cNvSpPr>
          <p:nvPr>
            <p:ph idx="1"/>
          </p:nvPr>
        </p:nvSpPr>
        <p:spPr>
          <a:xfrm>
            <a:off x="838200" y="1249680"/>
            <a:ext cx="10515600" cy="4927283"/>
          </a:xfrm>
        </p:spPr>
        <p:txBody>
          <a:bodyPr/>
          <a:lstStyle/>
          <a:p>
            <a:r>
              <a:rPr lang="en-US" b="1" u="sng" dirty="0"/>
              <a:t>OMEA Experience</a:t>
            </a:r>
            <a:r>
              <a:rPr lang="en-US" b="1" dirty="0"/>
              <a:t>:  </a:t>
            </a:r>
            <a:br>
              <a:rPr lang="en-US" b="1" dirty="0"/>
            </a:br>
            <a:r>
              <a:rPr lang="en-US" b="1" dirty="0"/>
              <a:t> </a:t>
            </a:r>
            <a:br>
              <a:rPr lang="en-US" b="1" dirty="0"/>
            </a:br>
            <a:r>
              <a:rPr lang="en-US" sz="2400" b="1" dirty="0"/>
              <a:t>Selected to be on the OMEA Leadership Retreat, Interim OMEA Board member 2016-2018 where I hosted a Regional Workshop day event in Windsor, Ontario in March 2018; Wrote articles for Recorder magazine</a:t>
            </a:r>
            <a:r>
              <a:rPr lang="en-US" sz="2400" b="1" dirty="0" smtClean="0"/>
              <a:t>; Presented workshops at OMEA and OMLTA  2014-2019</a:t>
            </a:r>
            <a:r>
              <a:rPr lang="en-US" sz="2400" b="1" dirty="0"/>
              <a:t/>
            </a:r>
            <a:br>
              <a:rPr lang="en-US" sz="2400" b="1" dirty="0"/>
            </a:br>
            <a:r>
              <a:rPr lang="en-US" sz="2400" b="1" dirty="0"/>
              <a:t>Selected to be on two writing teams: the Aga Khan Music Committee to create primary lessons on </a:t>
            </a:r>
            <a:r>
              <a:rPr lang="en-US" sz="2400" b="1" dirty="0" smtClean="0"/>
              <a:t>Arabic </a:t>
            </a:r>
            <a:r>
              <a:rPr lang="en-US" sz="2400" b="1" dirty="0"/>
              <a:t>music and translated OMEA resources in French, presented at OMEA conferences-one on French primary music and one on Sound</a:t>
            </a:r>
            <a:endParaRPr lang="en-US" sz="2400" dirty="0"/>
          </a:p>
        </p:txBody>
      </p:sp>
    </p:spTree>
    <p:extLst>
      <p:ext uri="{BB962C8B-B14F-4D97-AF65-F5344CB8AC3E}">
        <p14:creationId xmlns:p14="http://schemas.microsoft.com/office/powerpoint/2010/main" val="1701479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mn-lt"/>
              </a:rPr>
              <a:t>Bio of Betty Lee-Daigle</a:t>
            </a:r>
            <a:endParaRPr lang="en-US" b="1" u="sng" dirty="0">
              <a:latin typeface="+mn-lt"/>
            </a:endParaRPr>
          </a:p>
        </p:txBody>
      </p:sp>
      <p:sp>
        <p:nvSpPr>
          <p:cNvPr id="3" name="Content Placeholder 2"/>
          <p:cNvSpPr>
            <a:spLocks noGrp="1"/>
          </p:cNvSpPr>
          <p:nvPr>
            <p:ph idx="1"/>
          </p:nvPr>
        </p:nvSpPr>
        <p:spPr>
          <a:xfrm>
            <a:off x="838200" y="1432560"/>
            <a:ext cx="10515600" cy="4744403"/>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u="sng" dirty="0" smtClean="0"/>
              <a:t>Provincial Experience</a:t>
            </a:r>
            <a:r>
              <a:rPr lang="en-US" dirty="0" smtClean="0"/>
              <a:t>:</a:t>
            </a:r>
          </a:p>
          <a:p>
            <a:pPr marL="0" marR="0" lvl="0" indent="0" defTabSz="914400" eaLnBrk="1" fontAlgn="auto" latinLnBrk="0" hangingPunct="1">
              <a:lnSpc>
                <a:spcPct val="100000"/>
              </a:lnSpc>
              <a:spcBef>
                <a:spcPts val="0"/>
              </a:spcBef>
              <a:spcAft>
                <a:spcPts val="0"/>
              </a:spcAft>
              <a:buClrTx/>
              <a:buSzTx/>
              <a:buFontTx/>
              <a:buNone/>
              <a:tabLst/>
              <a:defRPr/>
            </a:pPr>
            <a:endParaRPr lang="en-US" sz="1400" dirty="0"/>
          </a:p>
          <a:p>
            <a:r>
              <a:rPr lang="en-US" b="1" dirty="0"/>
              <a:t>ETFO Provincial Local Arts Committee member 2016-2018, Southwestern </a:t>
            </a:r>
            <a:r>
              <a:rPr lang="en-US" b="1" dirty="0" err="1"/>
              <a:t>Convenor</a:t>
            </a:r>
            <a:r>
              <a:rPr lang="en-US" b="1" dirty="0"/>
              <a:t> for the Early Years Committee for FWTAO, Co-chair for the Education Committee for ETFO for the Faculty of Education, OMEA and Ontario Modern Languages Teacher’s Association (OMLTA) presenter and OMLTA organizing committee member, former KSO board member and KSO presenter, workshop presenter for FWTAO and ETFO in Elgin County (now TVDSB), Barrie and in Windsor for the Core French and OT committees and </a:t>
            </a:r>
            <a:r>
              <a:rPr lang="en-US" b="1" dirty="0" smtClean="0"/>
              <a:t>GECDSB, Adjudicator for </a:t>
            </a:r>
            <a:r>
              <a:rPr lang="en-US" b="1" dirty="0" err="1" smtClean="0"/>
              <a:t>MusiCounts</a:t>
            </a:r>
            <a:r>
              <a:rPr lang="en-US" b="1" dirty="0" smtClean="0"/>
              <a:t> Band Aid Music Program</a:t>
            </a:r>
            <a:endParaRPr lang="en-US" b="1" dirty="0"/>
          </a:p>
        </p:txBody>
      </p:sp>
    </p:spTree>
    <p:extLst>
      <p:ext uri="{BB962C8B-B14F-4D97-AF65-F5344CB8AC3E}">
        <p14:creationId xmlns:p14="http://schemas.microsoft.com/office/powerpoint/2010/main" val="193891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lstStyle/>
          <a:p>
            <a:r>
              <a:rPr lang="en-US" b="1" u="sng" dirty="0" smtClean="0">
                <a:latin typeface="+mn-lt"/>
              </a:rPr>
              <a:t>PHILOSOPHY of the KODÀLY METHOD</a:t>
            </a:r>
            <a:endParaRPr lang="en-US" b="1" u="sng" dirty="0">
              <a:latin typeface="+mn-lt"/>
            </a:endParaRPr>
          </a:p>
        </p:txBody>
      </p:sp>
      <p:sp>
        <p:nvSpPr>
          <p:cNvPr id="3" name="Content Placeholder 2"/>
          <p:cNvSpPr>
            <a:spLocks noGrp="1"/>
          </p:cNvSpPr>
          <p:nvPr>
            <p:ph idx="1"/>
          </p:nvPr>
        </p:nvSpPr>
        <p:spPr>
          <a:xfrm>
            <a:off x="838200" y="1371600"/>
            <a:ext cx="10515600" cy="5349240"/>
          </a:xfrm>
        </p:spPr>
        <p:txBody>
          <a:bodyPr>
            <a:normAutofit/>
          </a:bodyPr>
          <a:lstStyle/>
          <a:p>
            <a:r>
              <a:rPr lang="en-US" b="1" dirty="0" smtClean="0"/>
              <a:t>QUOTE “MUSIC IS FOR EVERYONE”</a:t>
            </a:r>
          </a:p>
          <a:p>
            <a:r>
              <a:rPr lang="en-US" b="1" dirty="0" smtClean="0"/>
              <a:t>AUTHENTICITY- USE OF FOLK SONGS AND CHILDREN SONGS THAT ARE NOT MADE UP BUT FROM A RICH HISTORY</a:t>
            </a:r>
          </a:p>
          <a:p>
            <a:r>
              <a:rPr lang="en-US" b="1" dirty="0" smtClean="0"/>
              <a:t>PREPARE&gt;MAKE CONSCIOUS&gt;PRACTICE&gt;REINFORCE IN A SPIRAL PATTERN OF LEARNING</a:t>
            </a:r>
          </a:p>
          <a:p>
            <a:r>
              <a:rPr lang="en-US" b="1" dirty="0" smtClean="0"/>
              <a:t>AUTHENTIC </a:t>
            </a:r>
            <a:r>
              <a:rPr lang="en-US" b="1" dirty="0" smtClean="0"/>
              <a:t>FOLK DANCE </a:t>
            </a:r>
            <a:r>
              <a:rPr lang="en-US" b="1" dirty="0" smtClean="0"/>
              <a:t>MOVEMENTS</a:t>
            </a:r>
          </a:p>
          <a:p>
            <a:r>
              <a:rPr lang="en-US" b="1" dirty="0" smtClean="0"/>
              <a:t>ISOLATE AND INTRODUCE NEW CONCEPT OR NEW MUSICAL ELEMENT FROM THE ELEMENTS KNOWN ALREADY</a:t>
            </a:r>
          </a:p>
          <a:p>
            <a:r>
              <a:rPr lang="en-US" b="1" dirty="0" smtClean="0"/>
              <a:t>MOST KODALY TRAINED TEACHERS BEGIN WITH s-m-l melodically then adding </a:t>
            </a:r>
            <a:r>
              <a:rPr lang="en-US" b="1" dirty="0" err="1" smtClean="0"/>
              <a:t>smd</a:t>
            </a:r>
            <a:r>
              <a:rPr lang="en-US" b="1" dirty="0" smtClean="0"/>
              <a:t>, </a:t>
            </a:r>
            <a:r>
              <a:rPr lang="en-US" b="1" dirty="0" err="1" smtClean="0"/>
              <a:t>mrd</a:t>
            </a:r>
            <a:r>
              <a:rPr lang="en-US" b="1" dirty="0" smtClean="0"/>
              <a:t>, d’, </a:t>
            </a:r>
            <a:r>
              <a:rPr lang="en-US" b="1" dirty="0" err="1" smtClean="0"/>
              <a:t>l,s,and</a:t>
            </a:r>
            <a:r>
              <a:rPr lang="en-US" b="1" dirty="0" smtClean="0"/>
              <a:t> t and f last in G-</a:t>
            </a:r>
            <a:r>
              <a:rPr lang="en-US" b="1" dirty="0" err="1" smtClean="0"/>
              <a:t>doh</a:t>
            </a:r>
            <a:r>
              <a:rPr lang="en-US" b="1" dirty="0" smtClean="0"/>
              <a:t>, f-</a:t>
            </a:r>
            <a:r>
              <a:rPr lang="en-US" b="1" dirty="0" err="1" smtClean="0"/>
              <a:t>doh</a:t>
            </a:r>
            <a:r>
              <a:rPr lang="en-US" b="1" dirty="0" smtClean="0"/>
              <a:t> and C-</a:t>
            </a:r>
            <a:r>
              <a:rPr lang="en-US" b="1" dirty="0" err="1" smtClean="0"/>
              <a:t>doh</a:t>
            </a:r>
            <a:r>
              <a:rPr lang="en-US" b="1" dirty="0" smtClean="0"/>
              <a:t> and </a:t>
            </a:r>
            <a:r>
              <a:rPr lang="en-US" b="1" dirty="0" smtClean="0"/>
              <a:t>use</a:t>
            </a:r>
            <a:r>
              <a:rPr lang="en-US" b="1" dirty="0" smtClean="0"/>
              <a:t> </a:t>
            </a:r>
            <a:r>
              <a:rPr lang="en-US" b="1" dirty="0" smtClean="0"/>
              <a:t>moveable </a:t>
            </a:r>
            <a:r>
              <a:rPr lang="en-US" b="1" dirty="0" err="1" smtClean="0"/>
              <a:t>doh</a:t>
            </a:r>
            <a:r>
              <a:rPr lang="en-US" b="1" dirty="0" smtClean="0"/>
              <a:t> although French first-language teach fixed-</a:t>
            </a:r>
            <a:r>
              <a:rPr lang="en-US" b="1" dirty="0" err="1" smtClean="0"/>
              <a:t>doh</a:t>
            </a:r>
            <a:endParaRPr lang="en-US" b="1" dirty="0" smtClean="0"/>
          </a:p>
          <a:p>
            <a:endParaRPr lang="en-US" b="1" dirty="0" smtClean="0"/>
          </a:p>
          <a:p>
            <a:endParaRPr lang="en-US" b="1" dirty="0" smtClean="0"/>
          </a:p>
          <a:p>
            <a:endParaRPr lang="en-US" dirty="0"/>
          </a:p>
        </p:txBody>
      </p:sp>
    </p:spTree>
    <p:extLst>
      <p:ext uri="{BB962C8B-B14F-4D97-AF65-F5344CB8AC3E}">
        <p14:creationId xmlns:p14="http://schemas.microsoft.com/office/powerpoint/2010/main" val="1851107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25414</TotalTime>
  <Words>8354</Words>
  <Application>Microsoft Macintosh PowerPoint</Application>
  <PresentationFormat>Widescreen</PresentationFormat>
  <Paragraphs>470</Paragraphs>
  <Slides>62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Calibri</vt:lpstr>
      <vt:lpstr>Calibri Light</vt:lpstr>
      <vt:lpstr>Arial</vt:lpstr>
      <vt:lpstr>Office Theme</vt:lpstr>
      <vt:lpstr>You Need to Teach Early Years to Primary/Junior French Immersion Music???? Help Is on the Way!!!</vt:lpstr>
      <vt:lpstr>Description of Workshop Session 1: 10:15-11:30 am Aurora Room at the Delta Hotel Toronto Airport &amp;              Conference Centre November 8, 2019</vt:lpstr>
      <vt:lpstr>   Bio of Betty Lee-Daigle    </vt:lpstr>
      <vt:lpstr>Bio of Betty Lee-Daigle</vt:lpstr>
      <vt:lpstr>Bio of Betty Lee-Daigle</vt:lpstr>
      <vt:lpstr>Bio of Betty Lee-Daigle</vt:lpstr>
      <vt:lpstr>Bio of Betty Lee-Daigle</vt:lpstr>
      <vt:lpstr>Bio of Betty Lee-Daigle</vt:lpstr>
      <vt:lpstr>PHILOSOPHY of the KODÀLY METHOD</vt:lpstr>
      <vt:lpstr>PHILOSOPHY of the KODÀLY METHOD</vt:lpstr>
      <vt:lpstr>MY ADVICE</vt:lpstr>
      <vt:lpstr>Voice Care and Lessen the Stress</vt:lpstr>
      <vt:lpstr>Expectations for Music-Jr/Sr Kindergarten</vt:lpstr>
      <vt:lpstr>EARLY YEARS TEACHING SUGGESTIONS</vt:lpstr>
      <vt:lpstr>Jeux de Doigts et les Comptines</vt:lpstr>
      <vt:lpstr>Les Comptines</vt:lpstr>
      <vt:lpstr>Les Jeux, Les Actions et Les Danses</vt:lpstr>
      <vt:lpstr>Folksong Usage</vt:lpstr>
      <vt:lpstr>Folksong Usage</vt:lpstr>
      <vt:lpstr>Folksong Usage</vt:lpstr>
      <vt:lpstr>3/8, 6/8 Time Signatures</vt:lpstr>
      <vt:lpstr>How to Teach a New Rhythm</vt:lpstr>
      <vt:lpstr>Use of Time Signatures and Solfège</vt:lpstr>
      <vt:lpstr>Folksong Analysis</vt:lpstr>
      <vt:lpstr>Folksong Analysis</vt:lpstr>
      <vt:lpstr>Expectations for Maternelle and Music      Grade 1-6</vt:lpstr>
      <vt:lpstr>Late Beginners</vt:lpstr>
      <vt:lpstr>Les Danses Folkloriques</vt:lpstr>
      <vt:lpstr>Les Percussions Rythmiques</vt:lpstr>
      <vt:lpstr>Les Instrument d’Orff</vt:lpstr>
      <vt:lpstr>La Batterie et La Famille des Tambours</vt:lpstr>
      <vt:lpstr>La Batterie</vt:lpstr>
      <vt:lpstr>La Famille des Tambours</vt:lpstr>
      <vt:lpstr>Frappe le Temps</vt:lpstr>
      <vt:lpstr>Définitions</vt:lpstr>
      <vt:lpstr>Les Définitions</vt:lpstr>
      <vt:lpstr>Les Définitions</vt:lpstr>
      <vt:lpstr>Les Instruments de la Famille des Cordes</vt:lpstr>
      <vt:lpstr>Les Instruments de la Famille des Cordes</vt:lpstr>
      <vt:lpstr>Les Instruments de la Famille des Cordes</vt:lpstr>
      <vt:lpstr>Les Cordes Pincées</vt:lpstr>
      <vt:lpstr>La Famille des Instruments à Vent </vt:lpstr>
      <vt:lpstr>Les Instruments à Vent</vt:lpstr>
      <vt:lpstr>Le Hautbois et Le Basson</vt:lpstr>
      <vt:lpstr>Les Pianos</vt:lpstr>
      <vt:lpstr>Groupement des Flûtes Droite </vt:lpstr>
      <vt:lpstr>Future Learning</vt:lpstr>
      <vt:lpstr>VARIOUS ARTISTS AND YOUTUBE SITES</vt:lpstr>
      <vt:lpstr>Chinese Jump Rope</vt:lpstr>
      <vt:lpstr>RESOURCES</vt:lpstr>
      <vt:lpstr>Canons-Harmony and 2-part songs</vt:lpstr>
      <vt:lpstr>Musical Staff Preparation-Lines and Spaces</vt:lpstr>
      <vt:lpstr>Choral music</vt:lpstr>
      <vt:lpstr>Choral Music-Term 1</vt:lpstr>
      <vt:lpstr>Choral Music Term 2</vt:lpstr>
      <vt:lpstr>Uses of Props and Teaching Materials in Music Class</vt:lpstr>
      <vt:lpstr>Kindergarten Expectations and Report Card           Comments</vt:lpstr>
      <vt:lpstr>Report Card Comments for Kindergarten</vt:lpstr>
      <vt:lpstr>Report Card Comments</vt:lpstr>
      <vt:lpstr>French Songs Made Into Books</vt:lpstr>
      <vt:lpstr>Les Resources</vt:lpstr>
      <vt:lpstr>Les Resources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concepts using Kodály in a French Immersion Music Class</dc:title>
  <dc:creator>Mialynn Lee-Daigle</dc:creator>
  <cp:lastModifiedBy>Mialynn Lee-Daigle</cp:lastModifiedBy>
  <cp:revision>243</cp:revision>
  <dcterms:created xsi:type="dcterms:W3CDTF">2019-07-18T02:54:34Z</dcterms:created>
  <dcterms:modified xsi:type="dcterms:W3CDTF">2019-11-05T09:05:59Z</dcterms:modified>
</cp:coreProperties>
</file>