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70" r:id="rId15"/>
    <p:sldId id="272" r:id="rId16"/>
    <p:sldId id="271"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D370A-FA1E-42AA-1106-34F16B1A9EF8}" v="537" dt="2019-10-23T12:56:24.772"/>
    <p1510:client id="{3A45CB96-8EB0-02D1-D61F-9ABD7D29034A}" v="2559" dt="2019-11-01T18:13:10.570"/>
    <p1510:client id="{4BD25AFE-EDBC-472F-06E4-216519860C22}" v="412" dt="2019-11-04T14:27:33.921"/>
    <p1510:client id="{8D97435E-0CC7-4109-A268-A8083ED0AC06}" v="905" dt="2019-10-31T16:56:01.560"/>
    <p1510:client id="{B33E688F-B1A2-5B44-1EE8-C3E701F2A4A6}" v="900" dt="2019-11-05T15:48:18.495"/>
    <p1510:client id="{F802BEC2-AF94-4F66-8D05-58DD371AB6C3}" v="2881" dt="2019-10-31T14:54:5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046" y="954232"/>
            <a:ext cx="8825658" cy="2472331"/>
          </a:xfrm>
        </p:spPr>
        <p:txBody>
          <a:bodyPr/>
          <a:lstStyle/>
          <a:p>
            <a:pPr algn="ctr"/>
            <a:r>
              <a:rPr lang="en-US" dirty="0">
                <a:latin typeface="Bradley Hand ITC"/>
              </a:rPr>
              <a:t>Going Beyond the Blues </a:t>
            </a:r>
          </a:p>
        </p:txBody>
      </p:sp>
      <p:sp>
        <p:nvSpPr>
          <p:cNvPr id="3" name="Subtitle 2"/>
          <p:cNvSpPr>
            <a:spLocks noGrp="1"/>
          </p:cNvSpPr>
          <p:nvPr>
            <p:ph type="subTitle" idx="1"/>
          </p:nvPr>
        </p:nvSpPr>
        <p:spPr>
          <a:xfrm>
            <a:off x="1371432" y="3694994"/>
            <a:ext cx="9656930" cy="861420"/>
          </a:xfrm>
        </p:spPr>
        <p:txBody>
          <a:bodyPr>
            <a:noAutofit/>
          </a:bodyPr>
          <a:lstStyle/>
          <a:p>
            <a:pPr algn="ctr"/>
            <a:r>
              <a:rPr lang="en-US" sz="3000" dirty="0">
                <a:solidFill>
                  <a:schemeClr val="tx1"/>
                </a:solidFill>
                <a:latin typeface="Bradley Hand ITC"/>
              </a:rPr>
              <a:t>Ideas for Improving Beginner Improvisation</a:t>
            </a:r>
            <a:endParaRPr lang="en-US" sz="3000" dirty="0">
              <a:solidFill>
                <a:schemeClr val="tx1"/>
              </a:solidFill>
            </a:endParaRPr>
          </a:p>
        </p:txBody>
      </p:sp>
      <p:sp>
        <p:nvSpPr>
          <p:cNvPr id="4" name="TextBox 3">
            <a:extLst>
              <a:ext uri="{FF2B5EF4-FFF2-40B4-BE49-F238E27FC236}">
                <a16:creationId xmlns:a16="http://schemas.microsoft.com/office/drawing/2014/main" id="{19ADD7AE-43F9-491D-A3FD-EC975C95C772}"/>
              </a:ext>
            </a:extLst>
          </p:cNvPr>
          <p:cNvSpPr txBox="1"/>
          <p:nvPr/>
        </p:nvSpPr>
        <p:spPr>
          <a:xfrm>
            <a:off x="9201150" y="5122718"/>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OMEA OPUS 100 </a:t>
            </a:r>
          </a:p>
          <a:p>
            <a:r>
              <a:rPr lang="en-US" dirty="0"/>
              <a:t>Nov. 8, 2019</a:t>
            </a:r>
          </a:p>
          <a:p>
            <a:r>
              <a:rPr lang="en-US" dirty="0"/>
              <a:t>Glenn Waugh</a:t>
            </a:r>
          </a:p>
          <a:p>
            <a:r>
              <a:rPr lang="en-US" dirty="0"/>
              <a:t>Medway H.S.</a:t>
            </a:r>
          </a:p>
          <a:p>
            <a:r>
              <a:rPr lang="en-US" dirty="0"/>
              <a:t>Thames Valley DSB</a:t>
            </a:r>
          </a:p>
        </p:txBody>
      </p:sp>
    </p:spTree>
    <p:extLst>
      <p:ext uri="{BB962C8B-B14F-4D97-AF65-F5344CB8AC3E}">
        <p14:creationId xmlns:p14="http://schemas.microsoft.com/office/powerpoint/2010/main" val="221916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DA8-CA1E-4B3A-9EB2-29623BBB356E}"/>
              </a:ext>
            </a:extLst>
          </p:cNvPr>
          <p:cNvSpPr>
            <a:spLocks noGrp="1"/>
          </p:cNvSpPr>
          <p:nvPr>
            <p:ph type="title"/>
          </p:nvPr>
        </p:nvSpPr>
        <p:spPr/>
        <p:txBody>
          <a:bodyPr/>
          <a:lstStyle/>
          <a:p>
            <a:pPr algn="ctr"/>
            <a:r>
              <a:rPr lang="en-US" sz="5000" dirty="0">
                <a:latin typeface="Bradley Hand ITC"/>
              </a:rPr>
              <a:t>Fly Me To the Moon</a:t>
            </a:r>
          </a:p>
        </p:txBody>
      </p:sp>
      <p:sp>
        <p:nvSpPr>
          <p:cNvPr id="3" name="Content Placeholder 2">
            <a:extLst>
              <a:ext uri="{FF2B5EF4-FFF2-40B4-BE49-F238E27FC236}">
                <a16:creationId xmlns:a16="http://schemas.microsoft.com/office/drawing/2014/main" id="{A9A046F7-6012-4F59-B930-BC71D03F266F}"/>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4D41A9FD-E1DB-43C5-893F-0B589AB77C0D}"/>
              </a:ext>
            </a:extLst>
          </p:cNvPr>
          <p:cNvSpPr>
            <a:spLocks noGrp="1"/>
          </p:cNvSpPr>
          <p:nvPr>
            <p:ph type="body" sz="half" idx="2"/>
          </p:nvPr>
        </p:nvSpPr>
        <p:spPr>
          <a:xfrm>
            <a:off x="1154954" y="3129280"/>
            <a:ext cx="3717364" cy="2895599"/>
          </a:xfrm>
        </p:spPr>
        <p:txBody>
          <a:bodyPr vert="horz" lIns="91440" tIns="45720" rIns="91440" bIns="45720" rtlCol="0" anchor="t">
            <a:normAutofit/>
          </a:bodyPr>
          <a:lstStyle/>
          <a:p>
            <a:r>
              <a:rPr lang="en-US" dirty="0">
                <a:ea typeface="+mj-lt"/>
                <a:cs typeface="+mj-lt"/>
              </a:rPr>
              <a:t>Melody is essentially a descending major scale, played 5 notes at a time</a:t>
            </a:r>
          </a:p>
          <a:p>
            <a:r>
              <a:rPr lang="en-US" dirty="0">
                <a:ea typeface="+mj-lt"/>
                <a:cs typeface="+mj-lt"/>
              </a:rPr>
              <a:t>Adding chromatic notes allows for greater interest and connective motion</a:t>
            </a:r>
          </a:p>
        </p:txBody>
      </p:sp>
      <p:pic>
        <p:nvPicPr>
          <p:cNvPr id="5" name="Picture 5" descr="A drawing of a person&#10;&#10;Description generated with high confidence">
            <a:extLst>
              <a:ext uri="{FF2B5EF4-FFF2-40B4-BE49-F238E27FC236}">
                <a16:creationId xmlns:a16="http://schemas.microsoft.com/office/drawing/2014/main" id="{ED74AFBF-D5B4-4C80-9390-79544B3CD13C}"/>
              </a:ext>
            </a:extLst>
          </p:cNvPr>
          <p:cNvPicPr>
            <a:picLocks noChangeAspect="1"/>
          </p:cNvPicPr>
          <p:nvPr/>
        </p:nvPicPr>
        <p:blipFill>
          <a:blip r:embed="rId2"/>
          <a:stretch>
            <a:fillRect/>
          </a:stretch>
        </p:blipFill>
        <p:spPr>
          <a:xfrm>
            <a:off x="5213230" y="1230554"/>
            <a:ext cx="6121878" cy="5187645"/>
          </a:xfrm>
          <a:prstGeom prst="rect">
            <a:avLst/>
          </a:prstGeom>
        </p:spPr>
      </p:pic>
      <p:pic>
        <p:nvPicPr>
          <p:cNvPr id="7" name="Picture 6" descr="A picture containing drawing&#10;&#10;Description generated with very high confidence">
            <a:extLst>
              <a:ext uri="{FF2B5EF4-FFF2-40B4-BE49-F238E27FC236}">
                <a16:creationId xmlns:a16="http://schemas.microsoft.com/office/drawing/2014/main" id="{983700BC-A058-4AFA-B4DD-7C46BD301A1C}"/>
              </a:ext>
            </a:extLst>
          </p:cNvPr>
          <p:cNvPicPr>
            <a:picLocks noChangeAspect="1"/>
          </p:cNvPicPr>
          <p:nvPr/>
        </p:nvPicPr>
        <p:blipFill>
          <a:blip r:embed="rId3"/>
          <a:stretch>
            <a:fillRect/>
          </a:stretch>
        </p:blipFill>
        <p:spPr>
          <a:xfrm>
            <a:off x="799380" y="4318742"/>
            <a:ext cx="4209690" cy="779690"/>
          </a:xfrm>
          <a:prstGeom prst="rect">
            <a:avLst/>
          </a:prstGeom>
        </p:spPr>
      </p:pic>
      <p:pic>
        <p:nvPicPr>
          <p:cNvPr id="8" name="Picture 8" descr="A close up of a black background&#10;&#10;Description generated with high confidence">
            <a:extLst>
              <a:ext uri="{FF2B5EF4-FFF2-40B4-BE49-F238E27FC236}">
                <a16:creationId xmlns:a16="http://schemas.microsoft.com/office/drawing/2014/main" id="{83179E39-0366-4671-8566-E661239E3D2A}"/>
              </a:ext>
            </a:extLst>
          </p:cNvPr>
          <p:cNvPicPr>
            <a:picLocks noChangeAspect="1"/>
          </p:cNvPicPr>
          <p:nvPr/>
        </p:nvPicPr>
        <p:blipFill>
          <a:blip r:embed="rId4"/>
          <a:stretch>
            <a:fillRect/>
          </a:stretch>
        </p:blipFill>
        <p:spPr>
          <a:xfrm>
            <a:off x="698740" y="5333537"/>
            <a:ext cx="4410973" cy="906699"/>
          </a:xfrm>
          <a:prstGeom prst="rect">
            <a:avLst/>
          </a:prstGeom>
        </p:spPr>
      </p:pic>
    </p:spTree>
    <p:extLst>
      <p:ext uri="{BB962C8B-B14F-4D97-AF65-F5344CB8AC3E}">
        <p14:creationId xmlns:p14="http://schemas.microsoft.com/office/powerpoint/2010/main" val="227470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DA8-CA1E-4B3A-9EB2-29623BBB356E}"/>
              </a:ext>
            </a:extLst>
          </p:cNvPr>
          <p:cNvSpPr>
            <a:spLocks noGrp="1"/>
          </p:cNvSpPr>
          <p:nvPr>
            <p:ph type="title"/>
          </p:nvPr>
        </p:nvSpPr>
        <p:spPr/>
        <p:txBody>
          <a:bodyPr/>
          <a:lstStyle/>
          <a:p>
            <a:pPr algn="ctr"/>
            <a:r>
              <a:rPr lang="en-US" sz="5000" dirty="0">
                <a:latin typeface="Bradley Hand ITC"/>
              </a:rPr>
              <a:t>Nearness of You</a:t>
            </a:r>
          </a:p>
        </p:txBody>
      </p:sp>
      <p:sp>
        <p:nvSpPr>
          <p:cNvPr id="3" name="Content Placeholder 2">
            <a:extLst>
              <a:ext uri="{FF2B5EF4-FFF2-40B4-BE49-F238E27FC236}">
                <a16:creationId xmlns:a16="http://schemas.microsoft.com/office/drawing/2014/main" id="{A9A046F7-6012-4F59-B930-BC71D03F266F}"/>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4D41A9FD-E1DB-43C5-893F-0B589AB77C0D}"/>
              </a:ext>
            </a:extLst>
          </p:cNvPr>
          <p:cNvSpPr>
            <a:spLocks noGrp="1"/>
          </p:cNvSpPr>
          <p:nvPr>
            <p:ph type="body" sz="half" idx="2"/>
          </p:nvPr>
        </p:nvSpPr>
        <p:spPr/>
        <p:txBody>
          <a:bodyPr vert="horz" lIns="91440" tIns="45720" rIns="91440" bIns="45720" rtlCol="0" anchor="t">
            <a:normAutofit/>
          </a:bodyPr>
          <a:lstStyle/>
          <a:p>
            <a:r>
              <a:rPr lang="en-US" dirty="0">
                <a:ea typeface="+mj-lt"/>
                <a:cs typeface="+mj-lt"/>
              </a:rPr>
              <a:t>Again, melody is essentially a major scale played in a pattern</a:t>
            </a:r>
          </a:p>
          <a:p>
            <a:endParaRPr lang="en-US" dirty="0">
              <a:ea typeface="+mj-lt"/>
              <a:cs typeface="+mj-lt"/>
            </a:endParaRPr>
          </a:p>
        </p:txBody>
      </p:sp>
      <p:pic>
        <p:nvPicPr>
          <p:cNvPr id="5" name="Picture 5" descr="A screenshot of a cell phone&#10;&#10;Description generated with very high confidence">
            <a:extLst>
              <a:ext uri="{FF2B5EF4-FFF2-40B4-BE49-F238E27FC236}">
                <a16:creationId xmlns:a16="http://schemas.microsoft.com/office/drawing/2014/main" id="{CB8C7358-0D97-43DD-9EF9-1C4655C8EF72}"/>
              </a:ext>
            </a:extLst>
          </p:cNvPr>
          <p:cNvPicPr>
            <a:picLocks noChangeAspect="1"/>
          </p:cNvPicPr>
          <p:nvPr/>
        </p:nvPicPr>
        <p:blipFill>
          <a:blip r:embed="rId2"/>
          <a:stretch>
            <a:fillRect/>
          </a:stretch>
        </p:blipFill>
        <p:spPr>
          <a:xfrm>
            <a:off x="5414513" y="263106"/>
            <a:ext cx="4799162" cy="6403675"/>
          </a:xfrm>
          <a:prstGeom prst="rect">
            <a:avLst/>
          </a:prstGeom>
        </p:spPr>
      </p:pic>
      <p:pic>
        <p:nvPicPr>
          <p:cNvPr id="6" name="Picture 6" descr="A picture containing sitting, drawing, game&#10;&#10;Description generated with very high confidence">
            <a:extLst>
              <a:ext uri="{FF2B5EF4-FFF2-40B4-BE49-F238E27FC236}">
                <a16:creationId xmlns:a16="http://schemas.microsoft.com/office/drawing/2014/main" id="{A9C10C31-C278-4F7E-9E49-BE75E6F30766}"/>
              </a:ext>
            </a:extLst>
          </p:cNvPr>
          <p:cNvPicPr>
            <a:picLocks noChangeAspect="1"/>
          </p:cNvPicPr>
          <p:nvPr/>
        </p:nvPicPr>
        <p:blipFill>
          <a:blip r:embed="rId3"/>
          <a:stretch>
            <a:fillRect/>
          </a:stretch>
        </p:blipFill>
        <p:spPr>
          <a:xfrm>
            <a:off x="396816" y="4218023"/>
            <a:ext cx="4942935" cy="851725"/>
          </a:xfrm>
          <a:prstGeom prst="rect">
            <a:avLst/>
          </a:prstGeom>
        </p:spPr>
      </p:pic>
    </p:spTree>
    <p:extLst>
      <p:ext uri="{BB962C8B-B14F-4D97-AF65-F5344CB8AC3E}">
        <p14:creationId xmlns:p14="http://schemas.microsoft.com/office/powerpoint/2010/main" val="290850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0C53-6542-462B-91E7-12B54AECFDC6}"/>
              </a:ext>
            </a:extLst>
          </p:cNvPr>
          <p:cNvSpPr>
            <a:spLocks noGrp="1"/>
          </p:cNvSpPr>
          <p:nvPr>
            <p:ph type="title"/>
          </p:nvPr>
        </p:nvSpPr>
        <p:spPr/>
        <p:txBody>
          <a:bodyPr/>
          <a:lstStyle/>
          <a:p>
            <a:pPr algn="ctr"/>
            <a:r>
              <a:rPr lang="en-US" dirty="0">
                <a:latin typeface="Bradley Hand ITC"/>
              </a:rPr>
              <a:t>Linear Melodic Improvisation</a:t>
            </a:r>
            <a:br>
              <a:rPr lang="en-US" dirty="0">
                <a:latin typeface="Bradley Hand ITC"/>
              </a:rPr>
            </a:br>
            <a:r>
              <a:rPr lang="en-US" dirty="0">
                <a:latin typeface="Bradley Hand ITC"/>
              </a:rPr>
              <a:t>Minor Key and Blues Tunes</a:t>
            </a:r>
            <a:endParaRPr lang="en-US" dirty="0"/>
          </a:p>
        </p:txBody>
      </p:sp>
      <p:sp>
        <p:nvSpPr>
          <p:cNvPr id="3" name="Content Placeholder 2">
            <a:extLst>
              <a:ext uri="{FF2B5EF4-FFF2-40B4-BE49-F238E27FC236}">
                <a16:creationId xmlns:a16="http://schemas.microsoft.com/office/drawing/2014/main" id="{9CED5F4F-DFA9-443E-8AEF-DB3E9ED43A9E}"/>
              </a:ext>
            </a:extLst>
          </p:cNvPr>
          <p:cNvSpPr>
            <a:spLocks noGrp="1"/>
          </p:cNvSpPr>
          <p:nvPr>
            <p:ph idx="1"/>
          </p:nvPr>
        </p:nvSpPr>
        <p:spPr>
          <a:xfrm>
            <a:off x="1103312" y="2052918"/>
            <a:ext cx="9277220" cy="4195481"/>
          </a:xfrm>
        </p:spPr>
        <p:txBody>
          <a:bodyPr vert="horz" lIns="91440" tIns="45720" rIns="91440" bIns="45720" rtlCol="0" anchor="t">
            <a:normAutofit lnSpcReduction="10000"/>
          </a:bodyPr>
          <a:lstStyle/>
          <a:p>
            <a:r>
              <a:rPr lang="en-US" dirty="0"/>
              <a:t>Blues scale is still a good starting place</a:t>
            </a:r>
          </a:p>
          <a:p>
            <a:r>
              <a:rPr lang="en-CA" dirty="0">
                <a:ea typeface="+mj-lt"/>
                <a:cs typeface="+mj-lt"/>
              </a:rPr>
              <a:t>Adding the 2</a:t>
            </a:r>
            <a:r>
              <a:rPr lang="en-CA" baseline="30000" dirty="0">
                <a:ea typeface="+mj-lt"/>
                <a:cs typeface="+mj-lt"/>
              </a:rPr>
              <a:t>nd</a:t>
            </a:r>
            <a:r>
              <a:rPr lang="en-CA" dirty="0">
                <a:ea typeface="+mj-lt"/>
                <a:cs typeface="+mj-lt"/>
              </a:rPr>
              <a:t> note of the scale (or 9</a:t>
            </a:r>
            <a:r>
              <a:rPr lang="en-CA" baseline="30000" dirty="0">
                <a:ea typeface="+mj-lt"/>
                <a:cs typeface="+mj-lt"/>
              </a:rPr>
              <a:t>th</a:t>
            </a:r>
            <a:r>
              <a:rPr lang="en-CA" dirty="0">
                <a:ea typeface="+mj-lt"/>
                <a:cs typeface="+mj-lt"/>
              </a:rPr>
              <a:t>, if you prefer) immediately expands the melodic possibilities for linear improvisation</a:t>
            </a:r>
          </a:p>
          <a:p>
            <a:r>
              <a:rPr lang="en-CA" dirty="0">
                <a:ea typeface="+mj-lt"/>
                <a:cs typeface="+mj-lt"/>
              </a:rPr>
              <a:t>Works especially well as a 9</a:t>
            </a:r>
            <a:r>
              <a:rPr lang="en-CA" baseline="30000" dirty="0">
                <a:ea typeface="+mj-lt"/>
                <a:cs typeface="+mj-lt"/>
              </a:rPr>
              <a:t>th</a:t>
            </a:r>
            <a:r>
              <a:rPr lang="en-CA" dirty="0">
                <a:ea typeface="+mj-lt"/>
                <a:cs typeface="+mj-lt"/>
              </a:rPr>
              <a:t> in the second octave, after moving up through the blues scale (Coltrane opening lick of "So What" solo)</a:t>
            </a:r>
          </a:p>
          <a:p>
            <a:r>
              <a:rPr lang="en-CA" dirty="0">
                <a:ea typeface="+mj-lt"/>
                <a:cs typeface="+mj-lt"/>
              </a:rPr>
              <a:t>In the first octave, smooths out the leaps (minor 3rds) of the blues scale</a:t>
            </a:r>
          </a:p>
          <a:p>
            <a:r>
              <a:rPr lang="en-CA" dirty="0">
                <a:ea typeface="+mj-lt"/>
                <a:cs typeface="+mj-lt"/>
              </a:rPr>
              <a:t>Creates a more traditional minor scale sound on the first 5 notes</a:t>
            </a:r>
          </a:p>
          <a:p>
            <a:r>
              <a:rPr lang="en-CA" dirty="0">
                <a:ea typeface="+mj-lt"/>
                <a:cs typeface="+mj-lt"/>
              </a:rPr>
              <a:t>Often advisable to still avoid the sixth degree</a:t>
            </a:r>
          </a:p>
          <a:p>
            <a:r>
              <a:rPr lang="en-CA" dirty="0">
                <a:ea typeface="+mj-lt"/>
                <a:cs typeface="+mj-lt"/>
              </a:rPr>
              <a:t>Experiment with minor 7th and major 7th, depending on the tune</a:t>
            </a:r>
          </a:p>
          <a:p>
            <a:r>
              <a:rPr lang="en-CA" dirty="0">
                <a:ea typeface="+mj-lt"/>
                <a:cs typeface="+mj-lt"/>
              </a:rPr>
              <a:t>Minor 7th is best on dominant harmonies/blues, while the "harmonic minor" sound of the major/raised 7th fits many more traditional ballads</a:t>
            </a:r>
          </a:p>
        </p:txBody>
      </p:sp>
    </p:spTree>
    <p:extLst>
      <p:ext uri="{BB962C8B-B14F-4D97-AF65-F5344CB8AC3E}">
        <p14:creationId xmlns:p14="http://schemas.microsoft.com/office/powerpoint/2010/main" val="395547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45DA8-CA1E-4B3A-9EB2-29623BBB356E}"/>
              </a:ext>
            </a:extLst>
          </p:cNvPr>
          <p:cNvSpPr>
            <a:spLocks noGrp="1"/>
          </p:cNvSpPr>
          <p:nvPr>
            <p:ph type="title"/>
          </p:nvPr>
        </p:nvSpPr>
        <p:spPr>
          <a:xfrm>
            <a:off x="464842" y="1318403"/>
            <a:ext cx="4464987" cy="915838"/>
          </a:xfrm>
        </p:spPr>
        <p:txBody>
          <a:bodyPr/>
          <a:lstStyle/>
          <a:p>
            <a:pPr algn="ctr"/>
            <a:r>
              <a:rPr lang="en-US" sz="5000" dirty="0">
                <a:latin typeface="Bradley Hand ITC"/>
              </a:rPr>
              <a:t>Summertime</a:t>
            </a:r>
          </a:p>
        </p:txBody>
      </p:sp>
      <p:sp>
        <p:nvSpPr>
          <p:cNvPr id="3" name="Content Placeholder 2">
            <a:extLst>
              <a:ext uri="{FF2B5EF4-FFF2-40B4-BE49-F238E27FC236}">
                <a16:creationId xmlns:a16="http://schemas.microsoft.com/office/drawing/2014/main" id="{A9A046F7-6012-4F59-B930-BC71D03F266F}"/>
              </a:ext>
            </a:extLst>
          </p:cNvPr>
          <p:cNvSpPr>
            <a:spLocks noGrp="1"/>
          </p:cNvSpPr>
          <p:nvPr>
            <p:ph idx="1"/>
          </p:nvPr>
        </p:nvSpPr>
        <p:spPr/>
        <p:txBody>
          <a:bodyPr vert="horz" lIns="91440" tIns="45720" rIns="91440" bIns="45720" rtlCol="0" anchor="t">
            <a:normAutofit/>
          </a:bodyPr>
          <a:lstStyle/>
          <a:p>
            <a:pPr marL="685800" indent="0">
              <a:buNone/>
            </a:pPr>
            <a:endParaRPr lang="en-US"/>
          </a:p>
          <a:p>
            <a:endParaRPr lang="en-US" dirty="0"/>
          </a:p>
          <a:p>
            <a:endParaRPr lang="en-US" dirty="0"/>
          </a:p>
        </p:txBody>
      </p:sp>
      <p:sp>
        <p:nvSpPr>
          <p:cNvPr id="4" name="Text Placeholder 3">
            <a:extLst>
              <a:ext uri="{FF2B5EF4-FFF2-40B4-BE49-F238E27FC236}">
                <a16:creationId xmlns:a16="http://schemas.microsoft.com/office/drawing/2014/main" id="{4D41A9FD-E1DB-43C5-893F-0B589AB77C0D}"/>
              </a:ext>
            </a:extLst>
          </p:cNvPr>
          <p:cNvSpPr>
            <a:spLocks noGrp="1"/>
          </p:cNvSpPr>
          <p:nvPr>
            <p:ph type="body" sz="half" idx="2"/>
          </p:nvPr>
        </p:nvSpPr>
        <p:spPr>
          <a:xfrm>
            <a:off x="1154954" y="2324148"/>
            <a:ext cx="3616723" cy="3715108"/>
          </a:xfrm>
        </p:spPr>
        <p:txBody>
          <a:bodyPr vert="horz" lIns="91440" tIns="45720" rIns="91440" bIns="45720" rtlCol="0" anchor="t">
            <a:normAutofit/>
          </a:bodyPr>
          <a:lstStyle/>
          <a:p>
            <a:r>
              <a:rPr lang="en-US" dirty="0">
                <a:ea typeface="+mj-lt"/>
                <a:cs typeface="+mj-lt"/>
              </a:rPr>
              <a:t> Blues scale</a:t>
            </a:r>
            <a:endParaRPr lang="en-US"/>
          </a:p>
          <a:p>
            <a:endParaRPr lang="en-US" dirty="0">
              <a:ea typeface="+mj-lt"/>
              <a:cs typeface="+mj-lt"/>
            </a:endParaRPr>
          </a:p>
          <a:p>
            <a:endParaRPr lang="en-US" dirty="0">
              <a:ea typeface="+mj-lt"/>
              <a:cs typeface="+mj-lt"/>
            </a:endParaRPr>
          </a:p>
          <a:p>
            <a:endParaRPr lang="en-US" dirty="0">
              <a:ea typeface="+mj-lt"/>
              <a:cs typeface="+mj-lt"/>
            </a:endParaRPr>
          </a:p>
          <a:p>
            <a:r>
              <a:rPr lang="en-US" dirty="0">
                <a:ea typeface="+mj-lt"/>
                <a:cs typeface="+mj-lt"/>
              </a:rPr>
              <a:t>Blues scale with added 2nd (in melody)</a:t>
            </a:r>
            <a:endParaRPr lang="en-US" dirty="0"/>
          </a:p>
          <a:p>
            <a:endParaRPr lang="en-US" dirty="0">
              <a:ea typeface="+mj-lt"/>
              <a:cs typeface="+mj-lt"/>
            </a:endParaRPr>
          </a:p>
          <a:p>
            <a:endParaRPr lang="en-US" dirty="0">
              <a:ea typeface="+mj-lt"/>
              <a:cs typeface="+mj-lt"/>
            </a:endParaRPr>
          </a:p>
          <a:p>
            <a:endParaRPr lang="en-US" dirty="0">
              <a:ea typeface="+mj-lt"/>
              <a:cs typeface="+mj-lt"/>
            </a:endParaRPr>
          </a:p>
          <a:p>
            <a:r>
              <a:rPr lang="en-US" dirty="0">
                <a:ea typeface="+mj-lt"/>
                <a:cs typeface="+mj-lt"/>
              </a:rPr>
              <a:t>Blues scale progression up to 9th</a:t>
            </a:r>
          </a:p>
          <a:p>
            <a:endParaRPr lang="en-US" dirty="0">
              <a:ea typeface="+mj-lt"/>
              <a:cs typeface="+mj-lt"/>
            </a:endParaRPr>
          </a:p>
          <a:p>
            <a:endParaRPr lang="en-US" dirty="0">
              <a:ea typeface="+mj-lt"/>
              <a:cs typeface="+mj-lt"/>
            </a:endParaRPr>
          </a:p>
          <a:p>
            <a:endParaRPr lang="en-US" dirty="0">
              <a:ea typeface="+mj-lt"/>
              <a:cs typeface="+mj-lt"/>
            </a:endParaRPr>
          </a:p>
        </p:txBody>
      </p:sp>
      <p:pic>
        <p:nvPicPr>
          <p:cNvPr id="5" name="Picture 5" descr="A screenshot of a cell phone&#10;&#10;Description generated with very high confidence">
            <a:extLst>
              <a:ext uri="{FF2B5EF4-FFF2-40B4-BE49-F238E27FC236}">
                <a16:creationId xmlns:a16="http://schemas.microsoft.com/office/drawing/2014/main" id="{6DC04889-9150-40BC-AD97-7F19CA9F10CF}"/>
              </a:ext>
            </a:extLst>
          </p:cNvPr>
          <p:cNvPicPr>
            <a:picLocks noChangeAspect="1"/>
          </p:cNvPicPr>
          <p:nvPr/>
        </p:nvPicPr>
        <p:blipFill>
          <a:blip r:embed="rId2"/>
          <a:stretch>
            <a:fillRect/>
          </a:stretch>
        </p:blipFill>
        <p:spPr>
          <a:xfrm>
            <a:off x="5472022" y="1268249"/>
            <a:ext cx="6222520" cy="4752824"/>
          </a:xfrm>
          <a:prstGeom prst="rect">
            <a:avLst/>
          </a:prstGeom>
        </p:spPr>
      </p:pic>
      <p:pic>
        <p:nvPicPr>
          <p:cNvPr id="6" name="Picture 6" descr="A close up of a screen&#10;&#10;Description generated with high confidence">
            <a:extLst>
              <a:ext uri="{FF2B5EF4-FFF2-40B4-BE49-F238E27FC236}">
                <a16:creationId xmlns:a16="http://schemas.microsoft.com/office/drawing/2014/main" id="{A69CFDB0-6063-4C15-B249-C17FBB15BABD}"/>
              </a:ext>
            </a:extLst>
          </p:cNvPr>
          <p:cNvPicPr>
            <a:picLocks noChangeAspect="1"/>
          </p:cNvPicPr>
          <p:nvPr/>
        </p:nvPicPr>
        <p:blipFill>
          <a:blip r:embed="rId3"/>
          <a:stretch>
            <a:fillRect/>
          </a:stretch>
        </p:blipFill>
        <p:spPr>
          <a:xfrm>
            <a:off x="1029419" y="2693720"/>
            <a:ext cx="4382218" cy="651048"/>
          </a:xfrm>
          <a:prstGeom prst="rect">
            <a:avLst/>
          </a:prstGeom>
        </p:spPr>
      </p:pic>
      <p:pic>
        <p:nvPicPr>
          <p:cNvPr id="8" name="Picture 8" descr="A close up of a logo&#10;&#10;Description generated with very high confidence">
            <a:extLst>
              <a:ext uri="{FF2B5EF4-FFF2-40B4-BE49-F238E27FC236}">
                <a16:creationId xmlns:a16="http://schemas.microsoft.com/office/drawing/2014/main" id="{17373675-6D74-4231-B5AF-A82704598B2A}"/>
              </a:ext>
            </a:extLst>
          </p:cNvPr>
          <p:cNvPicPr>
            <a:picLocks noChangeAspect="1"/>
          </p:cNvPicPr>
          <p:nvPr/>
        </p:nvPicPr>
        <p:blipFill>
          <a:blip r:embed="rId4"/>
          <a:stretch>
            <a:fillRect/>
          </a:stretch>
        </p:blipFill>
        <p:spPr>
          <a:xfrm>
            <a:off x="1029419" y="5401209"/>
            <a:ext cx="4382218" cy="685092"/>
          </a:xfrm>
          <a:prstGeom prst="rect">
            <a:avLst/>
          </a:prstGeom>
        </p:spPr>
      </p:pic>
      <p:pic>
        <p:nvPicPr>
          <p:cNvPr id="10" name="Picture 10" descr="A close up of a screen&#10;&#10;Description generated with high confidence">
            <a:extLst>
              <a:ext uri="{FF2B5EF4-FFF2-40B4-BE49-F238E27FC236}">
                <a16:creationId xmlns:a16="http://schemas.microsoft.com/office/drawing/2014/main" id="{518526F8-BE50-42EE-96E6-E83CC1DD4AE3}"/>
              </a:ext>
            </a:extLst>
          </p:cNvPr>
          <p:cNvPicPr>
            <a:picLocks noChangeAspect="1"/>
          </p:cNvPicPr>
          <p:nvPr/>
        </p:nvPicPr>
        <p:blipFill>
          <a:blip r:embed="rId5"/>
          <a:stretch>
            <a:fillRect/>
          </a:stretch>
        </p:blipFill>
        <p:spPr>
          <a:xfrm>
            <a:off x="1029419" y="4003147"/>
            <a:ext cx="4382218" cy="648874"/>
          </a:xfrm>
          <a:prstGeom prst="rect">
            <a:avLst/>
          </a:prstGeom>
        </p:spPr>
      </p:pic>
    </p:spTree>
    <p:extLst>
      <p:ext uri="{BB962C8B-B14F-4D97-AF65-F5344CB8AC3E}">
        <p14:creationId xmlns:p14="http://schemas.microsoft.com/office/powerpoint/2010/main" val="129603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C4A7-98DE-4D32-AFEB-1E6A7A78C020}"/>
              </a:ext>
            </a:extLst>
          </p:cNvPr>
          <p:cNvSpPr>
            <a:spLocks noGrp="1"/>
          </p:cNvSpPr>
          <p:nvPr>
            <p:ph type="title"/>
          </p:nvPr>
        </p:nvSpPr>
        <p:spPr/>
        <p:txBody>
          <a:bodyPr/>
          <a:lstStyle/>
          <a:p>
            <a:pPr algn="ctr"/>
            <a:r>
              <a:rPr lang="en-US" sz="5400" dirty="0">
                <a:latin typeface="Bradley Hand ITC"/>
              </a:rPr>
              <a:t>Jazz Phrasing</a:t>
            </a:r>
            <a:br>
              <a:rPr lang="en-US" dirty="0">
                <a:latin typeface="Bradley Hand ITC"/>
              </a:rPr>
            </a:br>
            <a:r>
              <a:rPr lang="en-US" dirty="0">
                <a:latin typeface="Bradley Hand ITC"/>
              </a:rPr>
              <a:t>To swing or not to swing...?</a:t>
            </a:r>
            <a:endParaRPr lang="en-US"/>
          </a:p>
        </p:txBody>
      </p:sp>
      <p:sp>
        <p:nvSpPr>
          <p:cNvPr id="3" name="Content Placeholder 2">
            <a:extLst>
              <a:ext uri="{FF2B5EF4-FFF2-40B4-BE49-F238E27FC236}">
                <a16:creationId xmlns:a16="http://schemas.microsoft.com/office/drawing/2014/main" id="{F11E72D4-E9D6-4CB5-B4A5-9C5EC2E33BD1}"/>
              </a:ext>
            </a:extLst>
          </p:cNvPr>
          <p:cNvSpPr>
            <a:spLocks noGrp="1"/>
          </p:cNvSpPr>
          <p:nvPr>
            <p:ph idx="1"/>
          </p:nvPr>
        </p:nvSpPr>
        <p:spPr>
          <a:xfrm>
            <a:off x="1103312" y="2052918"/>
            <a:ext cx="10125483" cy="4195481"/>
          </a:xfrm>
        </p:spPr>
        <p:txBody>
          <a:bodyPr vert="horz" lIns="91440" tIns="45720" rIns="91440" bIns="45720" rtlCol="0" anchor="t">
            <a:normAutofit lnSpcReduction="10000"/>
          </a:bodyPr>
          <a:lstStyle/>
          <a:p>
            <a:r>
              <a:rPr lang="en-CA" dirty="0">
                <a:ea typeface="+mj-lt"/>
                <a:cs typeface="+mj-lt"/>
              </a:rPr>
              <a:t>Slurring rather than tonguing, generally at first – using tongue to delineate phrase, or for accent, but not all the time – avoid choppiness</a:t>
            </a:r>
            <a:endParaRPr lang="en-US" dirty="0">
              <a:ea typeface="+mj-lt"/>
              <a:cs typeface="+mj-lt"/>
            </a:endParaRPr>
          </a:p>
          <a:p>
            <a:endParaRPr lang="en-CA" dirty="0">
              <a:ea typeface="+mj-lt"/>
              <a:cs typeface="+mj-lt"/>
            </a:endParaRPr>
          </a:p>
          <a:p>
            <a:r>
              <a:rPr lang="en-CA" dirty="0">
                <a:ea typeface="+mj-lt"/>
                <a:cs typeface="+mj-lt"/>
              </a:rPr>
              <a:t>Swing eighth-notes should be primarily when playing as an ensemble – the "triplet"-feel swing should usually be avoided in solos</a:t>
            </a:r>
            <a:endParaRPr lang="en-CA" dirty="0"/>
          </a:p>
          <a:p>
            <a:endParaRPr lang="en-CA" dirty="0">
              <a:ea typeface="+mj-lt"/>
              <a:cs typeface="+mj-lt"/>
            </a:endParaRPr>
          </a:p>
          <a:p>
            <a:r>
              <a:rPr lang="en-CA" dirty="0">
                <a:ea typeface="+mj-lt"/>
                <a:cs typeface="+mj-lt"/>
              </a:rPr>
              <a:t>When you listen carefully, many improvised solos, especially from the be-bop era forward, are actually played with straight-eighths</a:t>
            </a:r>
          </a:p>
          <a:p>
            <a:endParaRPr lang="en-CA" dirty="0">
              <a:ea typeface="+mj-lt"/>
              <a:cs typeface="+mj-lt"/>
            </a:endParaRPr>
          </a:p>
          <a:p>
            <a:r>
              <a:rPr lang="en-CA" dirty="0">
                <a:ea typeface="+mj-lt"/>
                <a:cs typeface="+mj-lt"/>
              </a:rPr>
              <a:t>"The unique "feel" in jazz improvisation comes from the tension between the swung-eighths in the rhythm section against the straight-eighths in the improvised solo" (Andrew Scott, Associate Dean of Music, Humber College)</a:t>
            </a:r>
          </a:p>
          <a:p>
            <a:endParaRPr lang="en-CA" dirty="0">
              <a:ea typeface="+mj-lt"/>
              <a:cs typeface="+mj-lt"/>
            </a:endParaRPr>
          </a:p>
        </p:txBody>
      </p:sp>
    </p:spTree>
    <p:extLst>
      <p:ext uri="{BB962C8B-B14F-4D97-AF65-F5344CB8AC3E}">
        <p14:creationId xmlns:p14="http://schemas.microsoft.com/office/powerpoint/2010/main" val="241804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C0B11-C228-4DD7-857B-A9009F382322}"/>
              </a:ext>
            </a:extLst>
          </p:cNvPr>
          <p:cNvSpPr>
            <a:spLocks noGrp="1"/>
          </p:cNvSpPr>
          <p:nvPr>
            <p:ph type="title"/>
          </p:nvPr>
        </p:nvSpPr>
        <p:spPr/>
        <p:txBody>
          <a:bodyPr/>
          <a:lstStyle/>
          <a:p>
            <a:pPr algn="ctr"/>
            <a:r>
              <a:rPr lang="en-US" dirty="0">
                <a:latin typeface="Bradley Hand ITC"/>
              </a:rPr>
              <a:t>Jazz Phrasing</a:t>
            </a:r>
            <a:br>
              <a:rPr lang="en-US" dirty="0">
                <a:latin typeface="Bradley Hand ITC"/>
              </a:rPr>
            </a:br>
            <a:r>
              <a:rPr lang="en-US" dirty="0">
                <a:latin typeface="Bradley Hand ITC"/>
              </a:rPr>
              <a:t>To swing or not to swing...?</a:t>
            </a:r>
            <a:endParaRPr lang="en-US" dirty="0"/>
          </a:p>
        </p:txBody>
      </p:sp>
      <p:sp>
        <p:nvSpPr>
          <p:cNvPr id="3" name="Content Placeholder 2">
            <a:extLst>
              <a:ext uri="{FF2B5EF4-FFF2-40B4-BE49-F238E27FC236}">
                <a16:creationId xmlns:a16="http://schemas.microsoft.com/office/drawing/2014/main" id="{35E0A33A-E56E-4A13-8915-4DF639EE1703}"/>
              </a:ext>
            </a:extLst>
          </p:cNvPr>
          <p:cNvSpPr>
            <a:spLocks noGrp="1"/>
          </p:cNvSpPr>
          <p:nvPr>
            <p:ph idx="1"/>
          </p:nvPr>
        </p:nvSpPr>
        <p:spPr/>
        <p:txBody>
          <a:bodyPr vert="horz" lIns="91440" tIns="45720" rIns="91440" bIns="45720" rtlCol="0" anchor="t">
            <a:normAutofit/>
          </a:bodyPr>
          <a:lstStyle/>
          <a:p>
            <a:r>
              <a:rPr lang="en-US" dirty="0">
                <a:ea typeface="+mj-lt"/>
                <a:cs typeface="+mj-lt"/>
              </a:rPr>
              <a:t>Oleo - Miles Davis - Bags' Groove version</a:t>
            </a:r>
            <a:endParaRPr lang="en-US" dirty="0"/>
          </a:p>
          <a:p>
            <a:r>
              <a:rPr lang="en-US" dirty="0">
                <a:ea typeface="+mj-lt"/>
                <a:cs typeface="+mj-lt"/>
              </a:rPr>
              <a:t>Pent-Up - House - </a:t>
            </a:r>
            <a:r>
              <a:rPr lang="en-US" dirty="0" err="1">
                <a:ea typeface="+mj-lt"/>
                <a:cs typeface="+mj-lt"/>
              </a:rPr>
              <a:t>Cifford</a:t>
            </a:r>
            <a:r>
              <a:rPr lang="en-US" dirty="0">
                <a:ea typeface="+mj-lt"/>
                <a:cs typeface="+mj-lt"/>
              </a:rPr>
              <a:t> Brown and Sonny Rollins</a:t>
            </a:r>
            <a:endParaRPr lang="en-US" dirty="0"/>
          </a:p>
          <a:p>
            <a:r>
              <a:rPr lang="en-US" dirty="0">
                <a:ea typeface="+mj-lt"/>
                <a:cs typeface="+mj-lt"/>
              </a:rPr>
              <a:t>Joy Spring - Clifford Brown</a:t>
            </a:r>
            <a:endParaRPr lang="en-US" dirty="0"/>
          </a:p>
          <a:p>
            <a:r>
              <a:rPr lang="en-US" dirty="0" err="1">
                <a:ea typeface="+mj-lt"/>
                <a:cs typeface="+mj-lt"/>
              </a:rPr>
              <a:t>Jordu</a:t>
            </a:r>
            <a:r>
              <a:rPr lang="en-US" dirty="0">
                <a:ea typeface="+mj-lt"/>
                <a:cs typeface="+mj-lt"/>
              </a:rPr>
              <a:t> - Clifford Brown</a:t>
            </a:r>
            <a:endParaRPr lang="en-US" dirty="0"/>
          </a:p>
          <a:p>
            <a:r>
              <a:rPr lang="en-US" dirty="0">
                <a:ea typeface="+mj-lt"/>
                <a:cs typeface="+mj-lt"/>
              </a:rPr>
              <a:t>Look for the Silver Lining - Chet Baker (Last Great Concert)</a:t>
            </a:r>
            <a:endParaRPr lang="en-US" dirty="0"/>
          </a:p>
          <a:p>
            <a:endParaRPr lang="en-US" dirty="0"/>
          </a:p>
          <a:p>
            <a:endParaRPr lang="en-US" dirty="0"/>
          </a:p>
        </p:txBody>
      </p:sp>
    </p:spTree>
    <p:extLst>
      <p:ext uri="{BB962C8B-B14F-4D97-AF65-F5344CB8AC3E}">
        <p14:creationId xmlns:p14="http://schemas.microsoft.com/office/powerpoint/2010/main" val="210534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C4A7-98DE-4D32-AFEB-1E6A7A78C020}"/>
              </a:ext>
            </a:extLst>
          </p:cNvPr>
          <p:cNvSpPr>
            <a:spLocks noGrp="1"/>
          </p:cNvSpPr>
          <p:nvPr>
            <p:ph type="title"/>
          </p:nvPr>
        </p:nvSpPr>
        <p:spPr/>
        <p:txBody>
          <a:bodyPr/>
          <a:lstStyle/>
          <a:p>
            <a:pPr algn="ctr"/>
            <a:r>
              <a:rPr lang="en-US" sz="5400" dirty="0">
                <a:latin typeface="Bradley Hand ITC"/>
              </a:rPr>
              <a:t>Jazz Phrasing</a:t>
            </a:r>
            <a:br>
              <a:rPr lang="en-US" dirty="0">
                <a:latin typeface="Bradley Hand ITC"/>
              </a:rPr>
            </a:br>
            <a:r>
              <a:rPr lang="en-US" dirty="0">
                <a:latin typeface="Bradley Hand ITC"/>
              </a:rPr>
              <a:t>"</a:t>
            </a:r>
            <a:r>
              <a:rPr lang="en-US" dirty="0" err="1">
                <a:latin typeface="Bradley Hand ITC"/>
              </a:rPr>
              <a:t>Backphrasing</a:t>
            </a:r>
            <a:r>
              <a:rPr lang="en-US" dirty="0">
                <a:latin typeface="Bradley Hand ITC"/>
              </a:rPr>
              <a:t>"</a:t>
            </a:r>
            <a:endParaRPr lang="en-US" dirty="0"/>
          </a:p>
        </p:txBody>
      </p:sp>
      <p:sp>
        <p:nvSpPr>
          <p:cNvPr id="3" name="Content Placeholder 2">
            <a:extLst>
              <a:ext uri="{FF2B5EF4-FFF2-40B4-BE49-F238E27FC236}">
                <a16:creationId xmlns:a16="http://schemas.microsoft.com/office/drawing/2014/main" id="{F11E72D4-E9D6-4CB5-B4A5-9C5EC2E33BD1}"/>
              </a:ext>
            </a:extLst>
          </p:cNvPr>
          <p:cNvSpPr>
            <a:spLocks noGrp="1"/>
          </p:cNvSpPr>
          <p:nvPr>
            <p:ph idx="1"/>
          </p:nvPr>
        </p:nvSpPr>
        <p:spPr/>
        <p:txBody>
          <a:bodyPr vert="horz" lIns="91440" tIns="45720" rIns="91440" bIns="45720" rtlCol="0" anchor="t">
            <a:normAutofit/>
          </a:bodyPr>
          <a:lstStyle/>
          <a:p>
            <a:r>
              <a:rPr lang="en-CA" dirty="0">
                <a:ea typeface="+mj-lt"/>
                <a:cs typeface="+mj-lt"/>
              </a:rPr>
              <a:t>Bebop slur pattern of tonguing the off-beat, slurring into the beat when playing eighth note scalar patterns</a:t>
            </a:r>
          </a:p>
          <a:p>
            <a:r>
              <a:rPr lang="en-CA">
                <a:ea typeface="+mj-lt"/>
                <a:cs typeface="+mj-lt"/>
              </a:rPr>
              <a:t>Takes a lot of time – work on scale patterns with this articulation</a:t>
            </a:r>
          </a:p>
          <a:p>
            <a:pPr marL="0" indent="0">
              <a:buNone/>
            </a:pPr>
            <a:endParaRPr lang="en-CA" dirty="0">
              <a:ea typeface="+mj-lt"/>
              <a:cs typeface="+mj-lt"/>
            </a:endParaRPr>
          </a:p>
          <a:p>
            <a:pPr marL="0" indent="0">
              <a:buNone/>
            </a:pPr>
            <a:endParaRPr lang="en-CA" dirty="0">
              <a:ea typeface="+mj-lt"/>
              <a:cs typeface="+mj-lt"/>
            </a:endParaRPr>
          </a:p>
          <a:p>
            <a:r>
              <a:rPr lang="en-CA">
                <a:ea typeface="+mj-lt"/>
                <a:cs typeface="+mj-lt"/>
              </a:rPr>
              <a:t>Avoid clipping the second note – don’t want choppy, needs to remain smooth at the back end of the slur</a:t>
            </a:r>
          </a:p>
          <a:p>
            <a:pPr marL="0" indent="0" algn="ctr">
              <a:buNone/>
            </a:pPr>
            <a:r>
              <a:rPr lang="en-CA">
                <a:ea typeface="+mj-lt"/>
                <a:cs typeface="+mj-lt"/>
              </a:rPr>
              <a:t>NOT GOOD</a:t>
            </a:r>
            <a:endParaRPr lang="en-CA" dirty="0">
              <a:ea typeface="+mj-lt"/>
              <a:cs typeface="+mj-lt"/>
            </a:endParaRPr>
          </a:p>
        </p:txBody>
      </p:sp>
      <p:pic>
        <p:nvPicPr>
          <p:cNvPr id="4" name="Picture 4" descr="A close up of a screen&#10;&#10;Description generated with high confidence">
            <a:extLst>
              <a:ext uri="{FF2B5EF4-FFF2-40B4-BE49-F238E27FC236}">
                <a16:creationId xmlns:a16="http://schemas.microsoft.com/office/drawing/2014/main" id="{8A872A45-F57C-45D1-B841-22C7DB80B3BC}"/>
              </a:ext>
            </a:extLst>
          </p:cNvPr>
          <p:cNvPicPr>
            <a:picLocks noChangeAspect="1"/>
          </p:cNvPicPr>
          <p:nvPr/>
        </p:nvPicPr>
        <p:blipFill>
          <a:blip r:embed="rId2"/>
          <a:stretch>
            <a:fillRect/>
          </a:stretch>
        </p:blipFill>
        <p:spPr>
          <a:xfrm>
            <a:off x="1288211" y="3277877"/>
            <a:ext cx="9586822" cy="762320"/>
          </a:xfrm>
          <a:prstGeom prst="rect">
            <a:avLst/>
          </a:prstGeom>
        </p:spPr>
      </p:pic>
      <p:pic>
        <p:nvPicPr>
          <p:cNvPr id="6" name="Picture 6" descr="A close up of a screen&#10;&#10;Description generated with high confidence">
            <a:extLst>
              <a:ext uri="{FF2B5EF4-FFF2-40B4-BE49-F238E27FC236}">
                <a16:creationId xmlns:a16="http://schemas.microsoft.com/office/drawing/2014/main" id="{86667E02-2711-4401-9349-CD0F99B5603C}"/>
              </a:ext>
            </a:extLst>
          </p:cNvPr>
          <p:cNvPicPr>
            <a:picLocks noChangeAspect="1"/>
          </p:cNvPicPr>
          <p:nvPr/>
        </p:nvPicPr>
        <p:blipFill>
          <a:blip r:embed="rId3"/>
          <a:stretch>
            <a:fillRect/>
          </a:stretch>
        </p:blipFill>
        <p:spPr>
          <a:xfrm>
            <a:off x="2754701" y="5269443"/>
            <a:ext cx="5589915" cy="862361"/>
          </a:xfrm>
          <a:prstGeom prst="rect">
            <a:avLst/>
          </a:prstGeom>
        </p:spPr>
      </p:pic>
    </p:spTree>
    <p:extLst>
      <p:ext uri="{BB962C8B-B14F-4D97-AF65-F5344CB8AC3E}">
        <p14:creationId xmlns:p14="http://schemas.microsoft.com/office/powerpoint/2010/main" val="395574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5EDFC-1008-4ADF-AFCA-E608BD33C2DB}"/>
              </a:ext>
            </a:extLst>
          </p:cNvPr>
          <p:cNvSpPr>
            <a:spLocks noGrp="1"/>
          </p:cNvSpPr>
          <p:nvPr>
            <p:ph type="title"/>
          </p:nvPr>
        </p:nvSpPr>
        <p:spPr/>
        <p:txBody>
          <a:bodyPr/>
          <a:lstStyle/>
          <a:p>
            <a:pPr algn="ctr"/>
            <a:r>
              <a:rPr lang="en-US" sz="5000" dirty="0">
                <a:latin typeface="Bradley Hand ITC"/>
              </a:rPr>
              <a:t>Jazz Listening Considerations</a:t>
            </a:r>
            <a:endParaRPr lang="en-US"/>
          </a:p>
        </p:txBody>
      </p:sp>
      <p:sp>
        <p:nvSpPr>
          <p:cNvPr id="3" name="Content Placeholder 2">
            <a:extLst>
              <a:ext uri="{FF2B5EF4-FFF2-40B4-BE49-F238E27FC236}">
                <a16:creationId xmlns:a16="http://schemas.microsoft.com/office/drawing/2014/main" id="{49E938A6-80DA-4C88-9259-211610A50D28}"/>
              </a:ext>
            </a:extLst>
          </p:cNvPr>
          <p:cNvSpPr>
            <a:spLocks noGrp="1"/>
          </p:cNvSpPr>
          <p:nvPr>
            <p:ph idx="1"/>
          </p:nvPr>
        </p:nvSpPr>
        <p:spPr>
          <a:xfrm>
            <a:off x="643237" y="1607220"/>
            <a:ext cx="10844350" cy="4727443"/>
          </a:xfrm>
        </p:spPr>
        <p:txBody>
          <a:bodyPr vert="horz" lIns="91440" tIns="45720" rIns="91440" bIns="45720" rtlCol="0" anchor="t">
            <a:normAutofit/>
          </a:bodyPr>
          <a:lstStyle/>
          <a:p>
            <a:r>
              <a:rPr lang="en-CA" dirty="0">
                <a:ea typeface="+mj-lt"/>
                <a:cs typeface="+mj-lt"/>
              </a:rPr>
              <a:t>Too often we direct students to artists, without considering the need to direct them to specific albums, tunes, or eras of that artist</a:t>
            </a:r>
          </a:p>
          <a:p>
            <a:r>
              <a:rPr lang="en-CA" dirty="0">
                <a:ea typeface="+mj-lt"/>
                <a:cs typeface="+mj-lt"/>
              </a:rPr>
              <a:t>"Trumpet players should listen to Miles Davis"  (Great – Bitches Brew? Doo-Bop?  Probably not...but earlier Miles Davis is far more accessible and mimic-able) "and Maynard Ferguson" (amazing – but is there a point to a grade 9 spending a lot of time listening to that, when their range is one octave, beyond inspiration? May even instill bad habits if trying to mimic without the requisite building blocks and process work)</a:t>
            </a:r>
            <a:endParaRPr lang="en-CA" dirty="0"/>
          </a:p>
          <a:p>
            <a:r>
              <a:rPr lang="en-CA" dirty="0">
                <a:ea typeface="+mj-lt"/>
                <a:cs typeface="+mj-lt"/>
              </a:rPr>
              <a:t>"Sax players should listen to Coltrane" (need to be specific –  probably earlier stuff, more mainstream – only the more musically advanced will be able to deal with more experimental works, which are the bulk of his more celebrated recordings)  "and Charlie Parker" (if I’m a grade 9 alto player, this would seem both excessive and impossible – maybe inspirational, but also might turn them off)</a:t>
            </a:r>
            <a:endParaRPr lang="en-CA"/>
          </a:p>
          <a:p>
            <a:endParaRPr lang="en-CA" dirty="0">
              <a:ea typeface="+mj-lt"/>
              <a:cs typeface="+mj-lt"/>
            </a:endParaRPr>
          </a:p>
          <a:p>
            <a:endParaRPr lang="en-CA" dirty="0">
              <a:ea typeface="+mj-lt"/>
              <a:cs typeface="+mj-lt"/>
            </a:endParaRPr>
          </a:p>
          <a:p>
            <a:pPr marL="0" indent="0">
              <a:buNone/>
            </a:pPr>
            <a:endParaRPr lang="en-CA" dirty="0">
              <a:ea typeface="+mj-lt"/>
              <a:cs typeface="+mj-lt"/>
            </a:endParaRPr>
          </a:p>
          <a:p>
            <a:endParaRPr lang="en-CA" dirty="0">
              <a:ea typeface="+mj-lt"/>
              <a:cs typeface="+mj-lt"/>
            </a:endParaRPr>
          </a:p>
        </p:txBody>
      </p:sp>
    </p:spTree>
    <p:extLst>
      <p:ext uri="{BB962C8B-B14F-4D97-AF65-F5344CB8AC3E}">
        <p14:creationId xmlns:p14="http://schemas.microsoft.com/office/powerpoint/2010/main" val="313002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24CA-09A5-4735-93FF-93CEF2ADF46D}"/>
              </a:ext>
            </a:extLst>
          </p:cNvPr>
          <p:cNvSpPr>
            <a:spLocks noGrp="1"/>
          </p:cNvSpPr>
          <p:nvPr>
            <p:ph type="title"/>
          </p:nvPr>
        </p:nvSpPr>
        <p:spPr/>
        <p:txBody>
          <a:bodyPr/>
          <a:lstStyle/>
          <a:p>
            <a:pPr algn="ctr"/>
            <a:r>
              <a:rPr lang="en-US" sz="5000" dirty="0">
                <a:latin typeface="Bradley Hand ITC"/>
                <a:ea typeface="+mj-lt"/>
                <a:cs typeface="+mj-lt"/>
              </a:rPr>
              <a:t>Jazz Listening Considerations</a:t>
            </a:r>
            <a:br>
              <a:rPr lang="en-US" dirty="0">
                <a:latin typeface="Bradley Hand ITC"/>
                <a:ea typeface="+mj-lt"/>
                <a:cs typeface="+mj-lt"/>
              </a:rPr>
            </a:br>
            <a:r>
              <a:rPr lang="en-US" dirty="0">
                <a:latin typeface="Bradley Hand ITC"/>
              </a:rPr>
              <a:t>(cont'd)</a:t>
            </a:r>
          </a:p>
        </p:txBody>
      </p:sp>
      <p:sp>
        <p:nvSpPr>
          <p:cNvPr id="3" name="Content Placeholder 2">
            <a:extLst>
              <a:ext uri="{FF2B5EF4-FFF2-40B4-BE49-F238E27FC236}">
                <a16:creationId xmlns:a16="http://schemas.microsoft.com/office/drawing/2014/main" id="{1672AA2E-E3F3-428B-9D93-AC6482723FF8}"/>
              </a:ext>
            </a:extLst>
          </p:cNvPr>
          <p:cNvSpPr>
            <a:spLocks noGrp="1"/>
          </p:cNvSpPr>
          <p:nvPr>
            <p:ph idx="1"/>
          </p:nvPr>
        </p:nvSpPr>
        <p:spPr/>
        <p:txBody>
          <a:bodyPr vert="horz" lIns="91440" tIns="45720" rIns="91440" bIns="45720" rtlCol="0" anchor="t">
            <a:normAutofit/>
          </a:bodyPr>
          <a:lstStyle/>
          <a:p>
            <a:r>
              <a:rPr lang="en-CA" dirty="0">
                <a:ea typeface="+mj-lt"/>
                <a:cs typeface="+mj-lt"/>
              </a:rPr>
              <a:t>Need to be very specific with listening advice</a:t>
            </a:r>
          </a:p>
          <a:p>
            <a:r>
              <a:rPr lang="en-CA" dirty="0">
                <a:ea typeface="+mj-lt"/>
                <a:cs typeface="+mj-lt"/>
              </a:rPr>
              <a:t>Find legit jazz recordings/artists/albums, but that have an attainable aspect to them – something they can emulate at their own level</a:t>
            </a:r>
          </a:p>
          <a:p>
            <a:r>
              <a:rPr lang="en-CA" dirty="0">
                <a:ea typeface="+mj-lt"/>
                <a:cs typeface="+mj-lt"/>
              </a:rPr>
              <a:t>Amazing stuff is amazing, but is so far out of the realm for most kids that it is far more an inspiration than a model</a:t>
            </a:r>
          </a:p>
          <a:p>
            <a:r>
              <a:rPr lang="en-CA" dirty="0">
                <a:ea typeface="+mj-lt"/>
                <a:cs typeface="+mj-lt"/>
              </a:rPr>
              <a:t>Doesn’t need to be instrument specific –good to have models for tone, etc. but for style, phrasing, ideas, instrument matters much less than we think – </a:t>
            </a:r>
          </a:p>
          <a:p>
            <a:r>
              <a:rPr lang="en-CA" dirty="0">
                <a:ea typeface="+mj-lt"/>
                <a:cs typeface="+mj-lt"/>
              </a:rPr>
              <a:t>Doesn't have to be SLOW, but need to start with simpler, melodic improvisation rather than complex, outside-the-box playing</a:t>
            </a:r>
            <a:endParaRPr lang="en-CA"/>
          </a:p>
          <a:p>
            <a:endParaRPr lang="en-CA" dirty="0">
              <a:ea typeface="+mj-lt"/>
              <a:cs typeface="+mj-lt"/>
            </a:endParaRPr>
          </a:p>
        </p:txBody>
      </p:sp>
    </p:spTree>
    <p:extLst>
      <p:ext uri="{BB962C8B-B14F-4D97-AF65-F5344CB8AC3E}">
        <p14:creationId xmlns:p14="http://schemas.microsoft.com/office/powerpoint/2010/main" val="235572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590B-4745-4D86-8D09-B9891C6E5867}"/>
              </a:ext>
            </a:extLst>
          </p:cNvPr>
          <p:cNvSpPr>
            <a:spLocks noGrp="1"/>
          </p:cNvSpPr>
          <p:nvPr>
            <p:ph type="title"/>
          </p:nvPr>
        </p:nvSpPr>
        <p:spPr/>
        <p:txBody>
          <a:bodyPr/>
          <a:lstStyle/>
          <a:p>
            <a:pPr algn="ctr"/>
            <a:r>
              <a:rPr lang="en-US" dirty="0">
                <a:latin typeface="Bradley Hand ITC"/>
              </a:rPr>
              <a:t>Jazz Listening Considerations</a:t>
            </a:r>
            <a:br>
              <a:rPr lang="en-US" dirty="0">
                <a:latin typeface="Bradley Hand ITC"/>
              </a:rPr>
            </a:br>
            <a:r>
              <a:rPr lang="en-US" dirty="0">
                <a:latin typeface="Bradley Hand ITC"/>
              </a:rPr>
              <a:t>(cont'd)</a:t>
            </a: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72E14E6D-DBC3-4D9A-AFD7-05D657A73654}"/>
              </a:ext>
            </a:extLst>
          </p:cNvPr>
          <p:cNvSpPr>
            <a:spLocks noGrp="1"/>
          </p:cNvSpPr>
          <p:nvPr>
            <p:ph idx="1"/>
          </p:nvPr>
        </p:nvSpPr>
        <p:spPr>
          <a:xfrm>
            <a:off x="1103312" y="1707862"/>
            <a:ext cx="9651031" cy="4885593"/>
          </a:xfrm>
        </p:spPr>
        <p:txBody>
          <a:bodyPr vert="horz" lIns="91440" tIns="45720" rIns="91440" bIns="45720" rtlCol="0" anchor="t">
            <a:normAutofit/>
          </a:bodyPr>
          <a:lstStyle/>
          <a:p>
            <a:r>
              <a:rPr lang="en-US" dirty="0"/>
              <a:t>Often the early recordings, etc. by an artist are more attainable</a:t>
            </a:r>
          </a:p>
          <a:p>
            <a:r>
              <a:rPr lang="en-US" dirty="0"/>
              <a:t>As well, some of the "second-tier" players tended to stay more "in-the-box" than their more innovative counterparts, making their recordings more accessible throughout their careers (Kenny Dorham, Art Farmer, Joe Henderson, Benny Golson)</a:t>
            </a:r>
            <a:endParaRPr lang="en-US"/>
          </a:p>
          <a:p>
            <a:pPr marL="0" indent="0" algn="ctr">
              <a:buNone/>
            </a:pPr>
            <a:r>
              <a:rPr lang="en-US" b="1" u="sng" dirty="0"/>
              <a:t>Some Albums to Check Out  for Improv Style</a:t>
            </a:r>
          </a:p>
          <a:p>
            <a:r>
              <a:rPr lang="en-US" dirty="0"/>
              <a:t>Miles Davis – Best of the Capital/Blue Note Years</a:t>
            </a:r>
          </a:p>
          <a:p>
            <a:r>
              <a:rPr lang="en-US" dirty="0"/>
              <a:t>Miles Davis Quintet – </a:t>
            </a:r>
            <a:r>
              <a:rPr lang="en-US" dirty="0" err="1"/>
              <a:t>Cookin</a:t>
            </a:r>
            <a:r>
              <a:rPr lang="en-US" dirty="0"/>
              <a:t>', </a:t>
            </a:r>
            <a:r>
              <a:rPr lang="en-US" dirty="0" err="1"/>
              <a:t>Relaxin</a:t>
            </a:r>
            <a:r>
              <a:rPr lang="en-US" dirty="0"/>
              <a:t>', </a:t>
            </a:r>
            <a:r>
              <a:rPr lang="en-US" dirty="0" err="1"/>
              <a:t>Workin</a:t>
            </a:r>
            <a:r>
              <a:rPr lang="en-US" dirty="0"/>
              <a:t>', </a:t>
            </a:r>
            <a:r>
              <a:rPr lang="en-US" dirty="0" err="1"/>
              <a:t>Walkin</a:t>
            </a:r>
            <a:r>
              <a:rPr lang="en-US" dirty="0"/>
              <a:t>'</a:t>
            </a:r>
          </a:p>
          <a:p>
            <a:r>
              <a:rPr lang="en-US" dirty="0"/>
              <a:t>Chet Baker – Best of Chet Baker Plays and Sings, Last Great Concert</a:t>
            </a:r>
          </a:p>
          <a:p>
            <a:r>
              <a:rPr lang="en-US" dirty="0"/>
              <a:t>Art Blakey Jazz Messengers – Night at Birdland, Café Bohemia, self-titled</a:t>
            </a:r>
          </a:p>
          <a:p>
            <a:r>
              <a:rPr lang="en-US" dirty="0"/>
              <a:t>Clifford Brown and Max Roach – album on Verve, At Basin Street</a:t>
            </a:r>
          </a:p>
          <a:p>
            <a:r>
              <a:rPr lang="en-US" dirty="0"/>
              <a:t>Sonny Rollins – Sonny Rollins +4</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70270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2FC6-35AB-447A-9BF0-CA25BC7B60AB}"/>
              </a:ext>
            </a:extLst>
          </p:cNvPr>
          <p:cNvSpPr>
            <a:spLocks noGrp="1"/>
          </p:cNvSpPr>
          <p:nvPr>
            <p:ph type="title"/>
          </p:nvPr>
        </p:nvSpPr>
        <p:spPr>
          <a:xfrm>
            <a:off x="1815088" y="582604"/>
            <a:ext cx="9404723" cy="1400530"/>
          </a:xfrm>
        </p:spPr>
        <p:txBody>
          <a:bodyPr/>
          <a:lstStyle/>
          <a:p>
            <a:r>
              <a:rPr lang="en-US" sz="5000" dirty="0">
                <a:latin typeface="Bradley Hand ITC"/>
              </a:rPr>
              <a:t>Where we're coming from...</a:t>
            </a:r>
          </a:p>
        </p:txBody>
      </p:sp>
      <p:sp>
        <p:nvSpPr>
          <p:cNvPr id="3" name="Content Placeholder 2">
            <a:extLst>
              <a:ext uri="{FF2B5EF4-FFF2-40B4-BE49-F238E27FC236}">
                <a16:creationId xmlns:a16="http://schemas.microsoft.com/office/drawing/2014/main" id="{8A2A633E-D0C1-4E92-80FE-832BC78E30DD}"/>
              </a:ext>
            </a:extLst>
          </p:cNvPr>
          <p:cNvSpPr>
            <a:spLocks noGrp="1"/>
          </p:cNvSpPr>
          <p:nvPr>
            <p:ph sz="half" idx="1"/>
          </p:nvPr>
        </p:nvSpPr>
        <p:spPr/>
        <p:txBody>
          <a:bodyPr vert="horz" lIns="91440" tIns="45720" rIns="91440" bIns="45720" rtlCol="0" anchor="t">
            <a:normAutofit/>
          </a:bodyPr>
          <a:lstStyle/>
          <a:p>
            <a:r>
              <a:rPr lang="en-US" dirty="0"/>
              <a:t>Too basic:</a:t>
            </a:r>
          </a:p>
          <a:p>
            <a:endParaRPr lang="en-US" dirty="0"/>
          </a:p>
          <a:p>
            <a:pPr marL="0" indent="0">
              <a:buNone/>
            </a:pPr>
            <a:r>
              <a:rPr lang="en-US" dirty="0"/>
              <a:t>- using the blues scale as foundation</a:t>
            </a:r>
          </a:p>
          <a:p>
            <a:pPr marL="0" indent="0">
              <a:buNone/>
            </a:pPr>
            <a:endParaRPr lang="en-US" dirty="0"/>
          </a:p>
          <a:p>
            <a:pPr marL="0" indent="0">
              <a:buNone/>
            </a:pPr>
            <a:r>
              <a:rPr lang="en-US" dirty="0"/>
              <a:t>- </a:t>
            </a:r>
            <a:r>
              <a:rPr lang="en-US" dirty="0">
                <a:ea typeface="+mj-lt"/>
                <a:cs typeface="+mj-lt"/>
              </a:rPr>
              <a:t>one-size-fits-all method</a:t>
            </a:r>
          </a:p>
          <a:p>
            <a:pPr marL="0" indent="0">
              <a:buNone/>
            </a:pPr>
            <a:endParaRPr lang="en-US" dirty="0">
              <a:ea typeface="+mj-lt"/>
              <a:cs typeface="+mj-lt"/>
            </a:endParaRPr>
          </a:p>
          <a:p>
            <a:pPr marL="0" indent="0">
              <a:buNone/>
            </a:pPr>
            <a:r>
              <a:rPr lang="en-US" dirty="0"/>
              <a:t>- "every note sounds good" - really?</a:t>
            </a:r>
          </a:p>
          <a:p>
            <a:pPr marL="0" indent="0">
              <a:buNone/>
            </a:pPr>
            <a:endParaRPr lang="en-US" dirty="0"/>
          </a:p>
          <a:p>
            <a:pPr marL="0" indent="0">
              <a:buNone/>
            </a:pPr>
            <a:r>
              <a:rPr lang="en-US" dirty="0"/>
              <a:t>- confidence   vs.   competence</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6FACC53A-8640-4B04-ADC8-E18517FA2896}"/>
              </a:ext>
            </a:extLst>
          </p:cNvPr>
          <p:cNvSpPr>
            <a:spLocks noGrp="1"/>
          </p:cNvSpPr>
          <p:nvPr>
            <p:ph sz="half" idx="2"/>
          </p:nvPr>
        </p:nvSpPr>
        <p:spPr>
          <a:xfrm>
            <a:off x="5654493" y="2064751"/>
            <a:ext cx="4751363" cy="4191586"/>
          </a:xfrm>
        </p:spPr>
        <p:txBody>
          <a:bodyPr vert="horz" lIns="91440" tIns="45720" rIns="91440" bIns="45720" rtlCol="0" anchor="t">
            <a:normAutofit/>
          </a:bodyPr>
          <a:lstStyle/>
          <a:p>
            <a:r>
              <a:rPr lang="en-US" dirty="0"/>
              <a:t>Too complex:</a:t>
            </a:r>
          </a:p>
          <a:p>
            <a:endParaRPr lang="en-US" dirty="0"/>
          </a:p>
          <a:p>
            <a:pPr marL="0" indent="0">
              <a:buNone/>
            </a:pPr>
            <a:r>
              <a:rPr lang="en-US" dirty="0"/>
              <a:t>- attempts to follow "the changes"</a:t>
            </a:r>
          </a:p>
          <a:p>
            <a:pPr marL="0" indent="0">
              <a:buNone/>
            </a:pPr>
            <a:endParaRPr lang="en-US" dirty="0"/>
          </a:p>
          <a:p>
            <a:pPr marL="0" indent="0">
              <a:buNone/>
            </a:pPr>
            <a:r>
              <a:rPr lang="en-US" dirty="0"/>
              <a:t>- even in simple charts, this assumes a lot</a:t>
            </a:r>
          </a:p>
          <a:p>
            <a:pPr marL="0" indent="0">
              <a:buNone/>
            </a:pPr>
            <a:endParaRPr lang="en-US" dirty="0"/>
          </a:p>
          <a:p>
            <a:pPr marL="0" indent="0">
              <a:buNone/>
            </a:pPr>
            <a:r>
              <a:rPr lang="en-US" dirty="0"/>
              <a:t>- can bog down a tune tempo-wise</a:t>
            </a:r>
          </a:p>
          <a:p>
            <a:pPr marL="0" indent="0">
              <a:buNone/>
            </a:pPr>
            <a:endParaRPr lang="en-US" dirty="0"/>
          </a:p>
          <a:p>
            <a:pPr marL="0" indent="0">
              <a:buNone/>
            </a:pPr>
            <a:r>
              <a:rPr lang="en-US" dirty="0"/>
              <a:t>- knowledge    vs.   ability</a:t>
            </a:r>
          </a:p>
        </p:txBody>
      </p:sp>
    </p:spTree>
    <p:extLst>
      <p:ext uri="{BB962C8B-B14F-4D97-AF65-F5344CB8AC3E}">
        <p14:creationId xmlns:p14="http://schemas.microsoft.com/office/powerpoint/2010/main" val="13444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D86C-C7F9-4C8D-9BB7-DD03F3812D21}"/>
              </a:ext>
            </a:extLst>
          </p:cNvPr>
          <p:cNvSpPr>
            <a:spLocks noGrp="1"/>
          </p:cNvSpPr>
          <p:nvPr>
            <p:ph type="title"/>
          </p:nvPr>
        </p:nvSpPr>
        <p:spPr/>
        <p:txBody>
          <a:bodyPr/>
          <a:lstStyle/>
          <a:p>
            <a:pPr algn="ctr"/>
            <a:r>
              <a:rPr lang="en-US" dirty="0">
                <a:latin typeface="Bradley Hand ITC"/>
              </a:rPr>
              <a:t>The Basic Approach: The Blues Scale</a:t>
            </a:r>
            <a:br>
              <a:rPr lang="en-US" dirty="0">
                <a:latin typeface="Bradley Hand ITC"/>
              </a:rPr>
            </a:br>
            <a:r>
              <a:rPr lang="en-US" dirty="0">
                <a:latin typeface="Bradley Hand ITC"/>
              </a:rPr>
              <a:t>(1 - </a:t>
            </a:r>
            <a:r>
              <a:rPr lang="en-US" sz="3000" dirty="0">
                <a:latin typeface="Bradley Hand ITC"/>
              </a:rPr>
              <a:t>b</a:t>
            </a:r>
            <a:r>
              <a:rPr lang="en-US" dirty="0">
                <a:latin typeface="Bradley Hand ITC"/>
              </a:rPr>
              <a:t>3 – 4 - </a:t>
            </a:r>
            <a:r>
              <a:rPr lang="en-US" sz="3000" dirty="0">
                <a:latin typeface="Bradley Hand ITC"/>
              </a:rPr>
              <a:t>b</a:t>
            </a:r>
            <a:r>
              <a:rPr lang="en-US" dirty="0">
                <a:latin typeface="Bradley Hand ITC"/>
              </a:rPr>
              <a:t>5 – 5 - </a:t>
            </a:r>
            <a:r>
              <a:rPr lang="en-US" sz="3000" dirty="0">
                <a:latin typeface="Bradley Hand ITC"/>
              </a:rPr>
              <a:t>b</a:t>
            </a:r>
            <a:r>
              <a:rPr lang="en-US" dirty="0">
                <a:latin typeface="Bradley Hand ITC"/>
              </a:rPr>
              <a:t>7 – 1)</a:t>
            </a:r>
            <a:endParaRPr lang="en-US" dirty="0"/>
          </a:p>
        </p:txBody>
      </p:sp>
      <p:sp>
        <p:nvSpPr>
          <p:cNvPr id="3" name="Text Placeholder 2">
            <a:extLst>
              <a:ext uri="{FF2B5EF4-FFF2-40B4-BE49-F238E27FC236}">
                <a16:creationId xmlns:a16="http://schemas.microsoft.com/office/drawing/2014/main" id="{1CAEBDA6-101C-4894-9A43-9B97D9C6B0C0}"/>
              </a:ext>
            </a:extLst>
          </p:cNvPr>
          <p:cNvSpPr>
            <a:spLocks noGrp="1"/>
          </p:cNvSpPr>
          <p:nvPr>
            <p:ph type="body" idx="1"/>
          </p:nvPr>
        </p:nvSpPr>
        <p:spPr>
          <a:xfrm>
            <a:off x="1103313" y="1703717"/>
            <a:ext cx="4396338" cy="576262"/>
          </a:xfrm>
        </p:spPr>
        <p:txBody>
          <a:bodyPr/>
          <a:lstStyle/>
          <a:p>
            <a:r>
              <a:rPr lang="en-US" dirty="0"/>
              <a:t>Pros</a:t>
            </a:r>
          </a:p>
        </p:txBody>
      </p:sp>
      <p:sp>
        <p:nvSpPr>
          <p:cNvPr id="4" name="Content Placeholder 3">
            <a:extLst>
              <a:ext uri="{FF2B5EF4-FFF2-40B4-BE49-F238E27FC236}">
                <a16:creationId xmlns:a16="http://schemas.microsoft.com/office/drawing/2014/main" id="{11DA851A-EFAE-4F47-9C63-BBBA85DA82A2}"/>
              </a:ext>
            </a:extLst>
          </p:cNvPr>
          <p:cNvSpPr>
            <a:spLocks noGrp="1"/>
          </p:cNvSpPr>
          <p:nvPr>
            <p:ph sz="half" idx="2"/>
          </p:nvPr>
        </p:nvSpPr>
        <p:spPr/>
        <p:txBody>
          <a:bodyPr vert="horz" lIns="91440" tIns="45720" rIns="91440" bIns="45720" rtlCol="0" anchor="t">
            <a:noAutofit/>
          </a:bodyPr>
          <a:lstStyle/>
          <a:p>
            <a:r>
              <a:rPr lang="en-US" sz="1900" dirty="0"/>
              <a:t>Great for the blues, which is a foundational aspect of jazz</a:t>
            </a:r>
          </a:p>
          <a:p>
            <a:r>
              <a:rPr lang="en-US" sz="1900" dirty="0"/>
              <a:t>Works well in minor keys that feature dominant 7th chords (incl.  on the I – chord)</a:t>
            </a:r>
          </a:p>
          <a:p>
            <a:r>
              <a:rPr lang="en-US" sz="1900" dirty="0"/>
              <a:t>True that all, or most, notes will sound good – over a minor blues</a:t>
            </a:r>
          </a:p>
          <a:p>
            <a:r>
              <a:rPr lang="en-US" sz="1900" dirty="0"/>
              <a:t>Good to develop rhythm-focused, pattern-based solos with repetitive "licks" or "riffs" as a starting point – great for first-time improvisers</a:t>
            </a:r>
          </a:p>
          <a:p>
            <a:pPr marL="0" indent="0">
              <a:buNone/>
            </a:pPr>
            <a:endParaRPr lang="en-US" sz="1900" dirty="0"/>
          </a:p>
          <a:p>
            <a:endParaRPr lang="en-US" sz="1900" dirty="0"/>
          </a:p>
        </p:txBody>
      </p:sp>
      <p:sp>
        <p:nvSpPr>
          <p:cNvPr id="5" name="Text Placeholder 4">
            <a:extLst>
              <a:ext uri="{FF2B5EF4-FFF2-40B4-BE49-F238E27FC236}">
                <a16:creationId xmlns:a16="http://schemas.microsoft.com/office/drawing/2014/main" id="{A446BBA1-4C02-4045-8F4E-E67DA2057929}"/>
              </a:ext>
            </a:extLst>
          </p:cNvPr>
          <p:cNvSpPr>
            <a:spLocks noGrp="1"/>
          </p:cNvSpPr>
          <p:nvPr>
            <p:ph type="body" sz="quarter" idx="3"/>
          </p:nvPr>
        </p:nvSpPr>
        <p:spPr>
          <a:xfrm>
            <a:off x="5654495" y="1703717"/>
            <a:ext cx="4396339" cy="576262"/>
          </a:xfrm>
        </p:spPr>
        <p:txBody>
          <a:bodyPr/>
          <a:lstStyle/>
          <a:p>
            <a:r>
              <a:rPr lang="en-US" dirty="0"/>
              <a:t>Cons</a:t>
            </a:r>
          </a:p>
        </p:txBody>
      </p:sp>
      <p:sp>
        <p:nvSpPr>
          <p:cNvPr id="6" name="Content Placeholder 5">
            <a:extLst>
              <a:ext uri="{FF2B5EF4-FFF2-40B4-BE49-F238E27FC236}">
                <a16:creationId xmlns:a16="http://schemas.microsoft.com/office/drawing/2014/main" id="{D388EAA0-5C29-4819-A99F-1B89904D5200}"/>
              </a:ext>
            </a:extLst>
          </p:cNvPr>
          <p:cNvSpPr>
            <a:spLocks noGrp="1"/>
          </p:cNvSpPr>
          <p:nvPr>
            <p:ph sz="quarter" idx="4"/>
          </p:nvPr>
        </p:nvSpPr>
        <p:spPr>
          <a:xfrm>
            <a:off x="5654495" y="2514600"/>
            <a:ext cx="6265395" cy="3971775"/>
          </a:xfrm>
        </p:spPr>
        <p:txBody>
          <a:bodyPr vert="horz" lIns="91440" tIns="45720" rIns="91440" bIns="45720" rtlCol="0" anchor="t">
            <a:normAutofit fontScale="92500" lnSpcReduction="20000"/>
          </a:bodyPr>
          <a:lstStyle/>
          <a:p>
            <a:r>
              <a:rPr lang="en-CA" dirty="0">
                <a:ea typeface="+mj-lt"/>
                <a:cs typeface="+mj-lt"/>
              </a:rPr>
              <a:t>Even this assumes a theory language that is often beyond that of the young improviser - may only know one octave of one major scale – scale degrees, semitones, etc.</a:t>
            </a:r>
            <a:endParaRPr lang="en-US" dirty="0">
              <a:ea typeface="+mj-lt"/>
              <a:cs typeface="+mj-lt"/>
            </a:endParaRPr>
          </a:p>
          <a:p>
            <a:r>
              <a:rPr lang="en-US" dirty="0"/>
              <a:t>Not all blues is minor-blues</a:t>
            </a:r>
          </a:p>
          <a:p>
            <a:r>
              <a:rPr lang="en-US" dirty="0"/>
              <a:t>Need to be careful with certain notes if it is a major-blues form</a:t>
            </a:r>
          </a:p>
          <a:p>
            <a:r>
              <a:rPr lang="en-US" dirty="0"/>
              <a:t>Needs careful repertoire planning by teachers – choosing all minor-blues charts, or altering the scale</a:t>
            </a:r>
          </a:p>
          <a:p>
            <a:r>
              <a:rPr lang="en-US" dirty="0"/>
              <a:t>Breaks down as soon as you exit the blues – major-key, Rhythm changes, or harmonic-minor tunes will all sound "off"</a:t>
            </a:r>
          </a:p>
          <a:p>
            <a:r>
              <a:rPr lang="en-US" dirty="0"/>
              <a:t>Solos can be choppy and disconnected</a:t>
            </a:r>
          </a:p>
          <a:p>
            <a:r>
              <a:rPr lang="en-US" dirty="0"/>
              <a:t>Larger leaps and intervals can be hard, esp. for brass pitching</a:t>
            </a:r>
          </a:p>
        </p:txBody>
      </p:sp>
    </p:spTree>
    <p:extLst>
      <p:ext uri="{BB962C8B-B14F-4D97-AF65-F5344CB8AC3E}">
        <p14:creationId xmlns:p14="http://schemas.microsoft.com/office/powerpoint/2010/main" val="1017884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D86C-C7F9-4C8D-9BB7-DD03F3812D21}"/>
              </a:ext>
            </a:extLst>
          </p:cNvPr>
          <p:cNvSpPr>
            <a:spLocks noGrp="1"/>
          </p:cNvSpPr>
          <p:nvPr>
            <p:ph type="title"/>
          </p:nvPr>
        </p:nvSpPr>
        <p:spPr/>
        <p:txBody>
          <a:bodyPr/>
          <a:lstStyle/>
          <a:p>
            <a:pPr algn="ctr"/>
            <a:r>
              <a:rPr lang="en-US" dirty="0">
                <a:latin typeface="Bradley Hand ITC"/>
              </a:rPr>
              <a:t>The "Real" Jazz Approach: </a:t>
            </a:r>
            <a:br>
              <a:rPr lang="en-US" dirty="0">
                <a:latin typeface="Bradley Hand ITC"/>
              </a:rPr>
            </a:br>
            <a:r>
              <a:rPr lang="en-US" dirty="0">
                <a:latin typeface="Bradley Hand ITC"/>
              </a:rPr>
              <a:t>Chords, Modes, or "Playing the Changes"</a:t>
            </a:r>
          </a:p>
        </p:txBody>
      </p:sp>
      <p:sp>
        <p:nvSpPr>
          <p:cNvPr id="3" name="Text Placeholder 2">
            <a:extLst>
              <a:ext uri="{FF2B5EF4-FFF2-40B4-BE49-F238E27FC236}">
                <a16:creationId xmlns:a16="http://schemas.microsoft.com/office/drawing/2014/main" id="{1CAEBDA6-101C-4894-9A43-9B97D9C6B0C0}"/>
              </a:ext>
            </a:extLst>
          </p:cNvPr>
          <p:cNvSpPr>
            <a:spLocks noGrp="1"/>
          </p:cNvSpPr>
          <p:nvPr>
            <p:ph type="body" idx="1"/>
          </p:nvPr>
        </p:nvSpPr>
        <p:spPr>
          <a:xfrm>
            <a:off x="1103313" y="1703717"/>
            <a:ext cx="4396338" cy="576262"/>
          </a:xfrm>
        </p:spPr>
        <p:txBody>
          <a:bodyPr/>
          <a:lstStyle/>
          <a:p>
            <a:r>
              <a:rPr lang="en-US" dirty="0"/>
              <a:t>Pros</a:t>
            </a:r>
          </a:p>
        </p:txBody>
      </p:sp>
      <p:sp>
        <p:nvSpPr>
          <p:cNvPr id="4" name="Content Placeholder 3">
            <a:extLst>
              <a:ext uri="{FF2B5EF4-FFF2-40B4-BE49-F238E27FC236}">
                <a16:creationId xmlns:a16="http://schemas.microsoft.com/office/drawing/2014/main" id="{11DA851A-EFAE-4F47-9C63-BBBA85DA82A2}"/>
              </a:ext>
            </a:extLst>
          </p:cNvPr>
          <p:cNvSpPr>
            <a:spLocks noGrp="1"/>
          </p:cNvSpPr>
          <p:nvPr>
            <p:ph sz="half" idx="2"/>
          </p:nvPr>
        </p:nvSpPr>
        <p:spPr>
          <a:xfrm>
            <a:off x="643237" y="2514600"/>
            <a:ext cx="4396339" cy="3741738"/>
          </a:xfrm>
        </p:spPr>
        <p:txBody>
          <a:bodyPr vert="horz" lIns="91440" tIns="45720" rIns="91440" bIns="45720" rtlCol="0" anchor="t">
            <a:noAutofit/>
          </a:bodyPr>
          <a:lstStyle/>
          <a:p>
            <a:r>
              <a:rPr lang="en-US" sz="1900" dirty="0"/>
              <a:t>True that this is the foundation of real jazz improvisation</a:t>
            </a:r>
          </a:p>
          <a:p>
            <a:r>
              <a:rPr lang="en-US" sz="1900" dirty="0"/>
              <a:t>Introduces students to the idea of chords and how song form works</a:t>
            </a:r>
          </a:p>
          <a:p>
            <a:r>
              <a:rPr lang="en-US" sz="1900" dirty="0"/>
              <a:t>Helps connect theory lesson information to real-world playing</a:t>
            </a:r>
          </a:p>
          <a:p>
            <a:r>
              <a:rPr lang="en-US" sz="1900" dirty="0"/>
              <a:t>If successful, solos will sound far more legit and professional</a:t>
            </a:r>
          </a:p>
          <a:p>
            <a:r>
              <a:rPr lang="en-US" sz="1900" dirty="0"/>
              <a:t>Can connect to transcriptions for analysis of what players are doing on recordings we hear</a:t>
            </a:r>
          </a:p>
          <a:p>
            <a:endParaRPr lang="en-US" dirty="0"/>
          </a:p>
        </p:txBody>
      </p:sp>
      <p:sp>
        <p:nvSpPr>
          <p:cNvPr id="5" name="Text Placeholder 4">
            <a:extLst>
              <a:ext uri="{FF2B5EF4-FFF2-40B4-BE49-F238E27FC236}">
                <a16:creationId xmlns:a16="http://schemas.microsoft.com/office/drawing/2014/main" id="{A446BBA1-4C02-4045-8F4E-E67DA2057929}"/>
              </a:ext>
            </a:extLst>
          </p:cNvPr>
          <p:cNvSpPr>
            <a:spLocks noGrp="1"/>
          </p:cNvSpPr>
          <p:nvPr>
            <p:ph type="body" sz="quarter" idx="3"/>
          </p:nvPr>
        </p:nvSpPr>
        <p:spPr>
          <a:xfrm>
            <a:off x="5654495" y="1703717"/>
            <a:ext cx="4396339" cy="576262"/>
          </a:xfrm>
        </p:spPr>
        <p:txBody>
          <a:bodyPr/>
          <a:lstStyle/>
          <a:p>
            <a:r>
              <a:rPr lang="en-US" dirty="0"/>
              <a:t>Cons</a:t>
            </a:r>
          </a:p>
        </p:txBody>
      </p:sp>
      <p:sp>
        <p:nvSpPr>
          <p:cNvPr id="6" name="Content Placeholder 5">
            <a:extLst>
              <a:ext uri="{FF2B5EF4-FFF2-40B4-BE49-F238E27FC236}">
                <a16:creationId xmlns:a16="http://schemas.microsoft.com/office/drawing/2014/main" id="{D388EAA0-5C29-4819-A99F-1B89904D5200}"/>
              </a:ext>
            </a:extLst>
          </p:cNvPr>
          <p:cNvSpPr>
            <a:spLocks noGrp="1"/>
          </p:cNvSpPr>
          <p:nvPr>
            <p:ph sz="quarter" idx="4"/>
          </p:nvPr>
        </p:nvSpPr>
        <p:spPr>
          <a:xfrm>
            <a:off x="5136911" y="2514600"/>
            <a:ext cx="6754224" cy="4187435"/>
          </a:xfrm>
        </p:spPr>
        <p:txBody>
          <a:bodyPr vert="horz" lIns="91440" tIns="45720" rIns="91440" bIns="45720" rtlCol="0" anchor="t">
            <a:noAutofit/>
          </a:bodyPr>
          <a:lstStyle/>
          <a:p>
            <a:r>
              <a:rPr lang="en-CA" sz="1700" dirty="0"/>
              <a:t>Introducing the idea of "chord tones" when students likely won't have been introduced to the idea of chords</a:t>
            </a:r>
          </a:p>
          <a:p>
            <a:r>
              <a:rPr lang="en-CA" sz="1700" dirty="0"/>
              <a:t>To do this correctly, need to teach </a:t>
            </a:r>
            <a:r>
              <a:rPr lang="en-CA" sz="1700" dirty="0">
                <a:ea typeface="+mj-lt"/>
                <a:cs typeface="+mj-lt"/>
              </a:rPr>
              <a:t>chord construction, arpeggiation, and 7</a:t>
            </a:r>
            <a:r>
              <a:rPr lang="en-CA" sz="1700" baseline="30000" dirty="0">
                <a:ea typeface="+mj-lt"/>
                <a:cs typeface="+mj-lt"/>
              </a:rPr>
              <a:t>th</a:t>
            </a:r>
            <a:r>
              <a:rPr lang="en-CA" sz="1700" dirty="0">
                <a:ea typeface="+mj-lt"/>
                <a:cs typeface="+mj-lt"/>
              </a:rPr>
              <a:t> chords/extensions - fairly advanced for a young student</a:t>
            </a:r>
          </a:p>
          <a:p>
            <a:r>
              <a:rPr lang="en-CA" sz="1700" dirty="0">
                <a:ea typeface="+mj-lt"/>
                <a:cs typeface="+mj-lt"/>
              </a:rPr>
              <a:t>Want to introduce improvisation early in a young jazz musician’s training – most gr.9-10 students will have limited knowledge beyond (maybe) major and minor scales</a:t>
            </a:r>
          </a:p>
          <a:p>
            <a:r>
              <a:rPr lang="en-CA" sz="1700" dirty="0"/>
              <a:t>Triads are often in senior grades, as are 7th chords (if at all)</a:t>
            </a:r>
          </a:p>
          <a:p>
            <a:r>
              <a:rPr lang="en-CA" sz="1700" dirty="0"/>
              <a:t>Modes have some simpler aspects, but are still a complex concept for a young student to grasp</a:t>
            </a:r>
          </a:p>
          <a:p>
            <a:r>
              <a:rPr lang="en-CA" sz="1700" dirty="0"/>
              <a:t>Assumes private instruction/theory and requires student-driven learning in most cases</a:t>
            </a:r>
          </a:p>
          <a:p>
            <a:endParaRPr lang="en-CA" sz="1700" dirty="0"/>
          </a:p>
          <a:p>
            <a:endParaRPr lang="en-CA" sz="1700" dirty="0"/>
          </a:p>
        </p:txBody>
      </p:sp>
    </p:spTree>
    <p:extLst>
      <p:ext uri="{BB962C8B-B14F-4D97-AF65-F5344CB8AC3E}">
        <p14:creationId xmlns:p14="http://schemas.microsoft.com/office/powerpoint/2010/main" val="8189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1F88-E5ED-46FF-8087-B754E2BDB378}"/>
              </a:ext>
            </a:extLst>
          </p:cNvPr>
          <p:cNvSpPr>
            <a:spLocks noGrp="1"/>
          </p:cNvSpPr>
          <p:nvPr>
            <p:ph type="title"/>
          </p:nvPr>
        </p:nvSpPr>
        <p:spPr/>
        <p:txBody>
          <a:bodyPr/>
          <a:lstStyle/>
          <a:p>
            <a:pPr algn="ctr"/>
            <a:r>
              <a:rPr lang="en-US" sz="5000" dirty="0">
                <a:latin typeface="Bradley Hand ITC"/>
              </a:rPr>
              <a:t>Melodic Improvisation </a:t>
            </a:r>
            <a:br>
              <a:rPr lang="en-US" sz="5000" dirty="0">
                <a:latin typeface="Bradley Hand ITC"/>
              </a:rPr>
            </a:br>
            <a:r>
              <a:rPr lang="en-US" sz="5000" dirty="0">
                <a:latin typeface="Bradley Hand ITC"/>
              </a:rPr>
              <a:t>"Start where they are..."</a:t>
            </a:r>
          </a:p>
        </p:txBody>
      </p:sp>
      <p:sp>
        <p:nvSpPr>
          <p:cNvPr id="3" name="Content Placeholder 2">
            <a:extLst>
              <a:ext uri="{FF2B5EF4-FFF2-40B4-BE49-F238E27FC236}">
                <a16:creationId xmlns:a16="http://schemas.microsoft.com/office/drawing/2014/main" id="{8DBD31E4-F01C-47DE-91D8-C2DB5363C4C6}"/>
              </a:ext>
            </a:extLst>
          </p:cNvPr>
          <p:cNvSpPr>
            <a:spLocks noGrp="1"/>
          </p:cNvSpPr>
          <p:nvPr>
            <p:ph idx="1"/>
          </p:nvPr>
        </p:nvSpPr>
        <p:spPr>
          <a:xfrm>
            <a:off x="1103312" y="2052918"/>
            <a:ext cx="8946541" cy="2369557"/>
          </a:xfrm>
        </p:spPr>
        <p:txBody>
          <a:bodyPr vert="horz" lIns="91440" tIns="45720" rIns="91440" bIns="45720" rtlCol="0" anchor="t">
            <a:normAutofit/>
          </a:bodyPr>
          <a:lstStyle/>
          <a:p>
            <a:endParaRPr lang="en-US" dirty="0"/>
          </a:p>
          <a:p>
            <a:r>
              <a:rPr lang="en-US" dirty="0"/>
              <a:t>Aiming for more linear, melodically-oriented solos</a:t>
            </a:r>
          </a:p>
          <a:p>
            <a:r>
              <a:rPr lang="en-US" dirty="0"/>
              <a:t>Uses knowledge of major scales as the basis for improvisation, rather than new concepts such as numbered scale degrees with intervallic jumps (Blues) or chord construction (changes)</a:t>
            </a:r>
          </a:p>
          <a:p>
            <a:r>
              <a:rPr lang="en-US" dirty="0"/>
              <a:t>Reasons are twofold:</a:t>
            </a:r>
          </a:p>
        </p:txBody>
      </p:sp>
      <p:sp>
        <p:nvSpPr>
          <p:cNvPr id="4" name="TextBox 3">
            <a:extLst>
              <a:ext uri="{FF2B5EF4-FFF2-40B4-BE49-F238E27FC236}">
                <a16:creationId xmlns:a16="http://schemas.microsoft.com/office/drawing/2014/main" id="{61E0AC51-9E61-4E0B-9416-21B2C4AABC39}"/>
              </a:ext>
            </a:extLst>
          </p:cNvPr>
          <p:cNvSpPr txBox="1"/>
          <p:nvPr/>
        </p:nvSpPr>
        <p:spPr>
          <a:xfrm>
            <a:off x="1101306" y="4523117"/>
            <a:ext cx="4339086"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  Familiarity with patterns of the major scale, both under their fingers and in their ears</a:t>
            </a:r>
          </a:p>
          <a:p>
            <a:endParaRPr lang="en-US" dirty="0"/>
          </a:p>
          <a:p>
            <a:r>
              <a:rPr lang="en-US" dirty="0"/>
              <a:t>This familiarity should help with expressive and creative capabilities</a:t>
            </a:r>
          </a:p>
        </p:txBody>
      </p:sp>
      <p:sp>
        <p:nvSpPr>
          <p:cNvPr id="5" name="TextBox 4">
            <a:extLst>
              <a:ext uri="{FF2B5EF4-FFF2-40B4-BE49-F238E27FC236}">
                <a16:creationId xmlns:a16="http://schemas.microsoft.com/office/drawing/2014/main" id="{50EB6D0B-E680-492C-B0B3-FF8E3A158917}"/>
              </a:ext>
            </a:extLst>
          </p:cNvPr>
          <p:cNvSpPr txBox="1"/>
          <p:nvPr/>
        </p:nvSpPr>
        <p:spPr>
          <a:xfrm>
            <a:off x="6664445" y="4522218"/>
            <a:ext cx="4396595"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 Eliminates "jumpiness" of the blues scale – esp. </a:t>
            </a:r>
            <a:r>
              <a:rPr lang="en-US" dirty="0" err="1"/>
              <a:t>fr</a:t>
            </a:r>
            <a:r>
              <a:rPr lang="en-US" dirty="0"/>
              <a:t> brass</a:t>
            </a:r>
          </a:p>
          <a:p>
            <a:endParaRPr lang="en-US" dirty="0"/>
          </a:p>
          <a:p>
            <a:r>
              <a:rPr lang="en-US" dirty="0"/>
              <a:t> No gaps in the scale – no intervallic jumps (minor 3rds) to negotiate</a:t>
            </a:r>
          </a:p>
          <a:p>
            <a:endParaRPr lang="en-US" dirty="0"/>
          </a:p>
        </p:txBody>
      </p:sp>
    </p:spTree>
    <p:extLst>
      <p:ext uri="{BB962C8B-B14F-4D97-AF65-F5344CB8AC3E}">
        <p14:creationId xmlns:p14="http://schemas.microsoft.com/office/powerpoint/2010/main" val="260219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11BD-2C54-49CB-9045-0E1AFE0F3559}"/>
              </a:ext>
            </a:extLst>
          </p:cNvPr>
          <p:cNvSpPr>
            <a:spLocks noGrp="1"/>
          </p:cNvSpPr>
          <p:nvPr>
            <p:ph type="title"/>
          </p:nvPr>
        </p:nvSpPr>
        <p:spPr/>
        <p:txBody>
          <a:bodyPr/>
          <a:lstStyle/>
          <a:p>
            <a:pPr algn="ctr"/>
            <a:r>
              <a:rPr lang="en-US" sz="4500" dirty="0">
                <a:latin typeface="Bradley Hand ITC"/>
              </a:rPr>
              <a:t>Where Do They Need To Be To Start?</a:t>
            </a:r>
            <a:br>
              <a:rPr lang="en-US" dirty="0">
                <a:latin typeface="Bradley Hand ITC"/>
              </a:rPr>
            </a:br>
            <a:r>
              <a:rPr lang="en-US" sz="3000" dirty="0">
                <a:latin typeface="Bradley Hand ITC"/>
              </a:rPr>
              <a:t>Two sets of skills are needed:</a:t>
            </a:r>
          </a:p>
        </p:txBody>
      </p:sp>
      <p:sp>
        <p:nvSpPr>
          <p:cNvPr id="3" name="Content Placeholder 2">
            <a:extLst>
              <a:ext uri="{FF2B5EF4-FFF2-40B4-BE49-F238E27FC236}">
                <a16:creationId xmlns:a16="http://schemas.microsoft.com/office/drawing/2014/main" id="{1E0E81C4-9344-4204-B4FC-54D0F3B16E3F}"/>
              </a:ext>
            </a:extLst>
          </p:cNvPr>
          <p:cNvSpPr>
            <a:spLocks noGrp="1"/>
          </p:cNvSpPr>
          <p:nvPr>
            <p:ph sz="half" idx="1"/>
          </p:nvPr>
        </p:nvSpPr>
        <p:spPr/>
        <p:txBody>
          <a:bodyPr vert="horz" lIns="91440" tIns="45720" rIns="91440" bIns="45720" rtlCol="0" anchor="t">
            <a:normAutofit/>
          </a:bodyPr>
          <a:lstStyle/>
          <a:p>
            <a:pPr marL="0" indent="0" algn="ctr">
              <a:buNone/>
            </a:pPr>
            <a:r>
              <a:rPr lang="en-US" u="sng" dirty="0"/>
              <a:t>Mastery of Required Major Scales</a:t>
            </a:r>
            <a:endParaRPr lang="en-US" dirty="0"/>
          </a:p>
          <a:p>
            <a:pPr marL="285750" indent="-285750">
              <a:buFont typeface="Wingdings" charset="2"/>
              <a:buChar char="Ø"/>
            </a:pPr>
            <a:r>
              <a:rPr lang="en-CA" dirty="0">
                <a:ea typeface="+mj-lt"/>
                <a:cs typeface="+mj-lt"/>
              </a:rPr>
              <a:t> not of every scale, or every mode</a:t>
            </a:r>
          </a:p>
          <a:p>
            <a:pPr marL="285750" indent="-285750">
              <a:buFont typeface="Wingdings" charset="2"/>
              <a:buChar char="Ø"/>
            </a:pPr>
            <a:r>
              <a:rPr lang="en-CA" dirty="0">
                <a:ea typeface="+mj-lt"/>
                <a:cs typeface="+mj-lt"/>
              </a:rPr>
              <a:t>just the one or two major scales that will “fit” over the original melody (depends on tune)</a:t>
            </a:r>
          </a:p>
          <a:p>
            <a:pPr marL="285750" indent="-285750">
              <a:buFont typeface="Wingdings" charset="2"/>
              <a:buChar char="Ø"/>
            </a:pPr>
            <a:r>
              <a:rPr lang="en-CA" dirty="0">
                <a:ea typeface="+mj-lt"/>
                <a:cs typeface="+mj-lt"/>
              </a:rPr>
              <a:t>from memory, with speed, starting on various notes in various patterns</a:t>
            </a:r>
          </a:p>
          <a:p>
            <a:pPr marL="285750" indent="-285750">
              <a:buFont typeface="Wingdings" charset="2"/>
              <a:buChar char="Ø"/>
            </a:pPr>
            <a:r>
              <a:rPr lang="en-CA" dirty="0">
                <a:ea typeface="+mj-lt"/>
                <a:cs typeface="+mj-lt"/>
              </a:rPr>
              <a:t>vary based on the age and ability of the students</a:t>
            </a:r>
          </a:p>
        </p:txBody>
      </p:sp>
      <p:sp>
        <p:nvSpPr>
          <p:cNvPr id="4" name="Content Placeholder 3">
            <a:extLst>
              <a:ext uri="{FF2B5EF4-FFF2-40B4-BE49-F238E27FC236}">
                <a16:creationId xmlns:a16="http://schemas.microsoft.com/office/drawing/2014/main" id="{6A888848-808D-441A-A499-689627CAAEED}"/>
              </a:ext>
            </a:extLst>
          </p:cNvPr>
          <p:cNvSpPr>
            <a:spLocks noGrp="1"/>
          </p:cNvSpPr>
          <p:nvPr>
            <p:ph sz="half" idx="2"/>
          </p:nvPr>
        </p:nvSpPr>
        <p:spPr>
          <a:xfrm>
            <a:off x="5654493" y="2056092"/>
            <a:ext cx="5115208" cy="4200245"/>
          </a:xfrm>
        </p:spPr>
        <p:txBody>
          <a:bodyPr vert="horz" lIns="91440" tIns="45720" rIns="91440" bIns="45720" rtlCol="0" anchor="t">
            <a:normAutofit/>
          </a:bodyPr>
          <a:lstStyle/>
          <a:p>
            <a:pPr marL="0" indent="0" algn="ctr">
              <a:buNone/>
            </a:pPr>
            <a:r>
              <a:rPr lang="en-US" u="sng" dirty="0"/>
              <a:t>Knowledge of Chromatic Scale/Semitones</a:t>
            </a:r>
          </a:p>
          <a:p>
            <a:r>
              <a:rPr lang="en-US" dirty="0">
                <a:ea typeface="+mj-lt"/>
                <a:cs typeface="+mj-lt"/>
              </a:rPr>
              <a:t>able to play the chromatic scale on their instrument fluidly from memory</a:t>
            </a:r>
          </a:p>
          <a:p>
            <a:r>
              <a:rPr lang="en-US" dirty="0">
                <a:ea typeface="+mj-lt"/>
                <a:cs typeface="+mj-lt"/>
              </a:rPr>
              <a:t>most grade 9 students should be able to do this</a:t>
            </a:r>
          </a:p>
          <a:p>
            <a:r>
              <a:rPr lang="en-CA" dirty="0">
                <a:ea typeface="+mj-lt"/>
                <a:cs typeface="+mj-lt"/>
              </a:rPr>
              <a:t>chromatic scale is necessary because the addition of chromatic passing notes to the major scale is a fundamental quality of linear bebop improvisation</a:t>
            </a:r>
          </a:p>
          <a:p>
            <a:endParaRPr lang="en-CA" dirty="0"/>
          </a:p>
        </p:txBody>
      </p:sp>
    </p:spTree>
    <p:extLst>
      <p:ext uri="{BB962C8B-B14F-4D97-AF65-F5344CB8AC3E}">
        <p14:creationId xmlns:p14="http://schemas.microsoft.com/office/powerpoint/2010/main" val="159837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F92C-492A-4495-80EA-933FDFE5E785}"/>
              </a:ext>
            </a:extLst>
          </p:cNvPr>
          <p:cNvSpPr>
            <a:spLocks noGrp="1"/>
          </p:cNvSpPr>
          <p:nvPr>
            <p:ph type="title"/>
          </p:nvPr>
        </p:nvSpPr>
        <p:spPr/>
        <p:txBody>
          <a:bodyPr/>
          <a:lstStyle/>
          <a:p>
            <a:pPr algn="ctr"/>
            <a:r>
              <a:rPr lang="en-US" dirty="0">
                <a:latin typeface="Bradley Hand ITC"/>
                <a:ea typeface="+mj-lt"/>
                <a:cs typeface="+mj-lt"/>
              </a:rPr>
              <a:t>Linear Melodic Improvisation</a:t>
            </a:r>
            <a:br>
              <a:rPr lang="en-US" dirty="0">
                <a:latin typeface="Bradley Hand ITC"/>
                <a:ea typeface="+mj-lt"/>
                <a:cs typeface="+mj-lt"/>
              </a:rPr>
            </a:br>
            <a:r>
              <a:rPr lang="en-US" dirty="0">
                <a:latin typeface="Bradley Hand ITC"/>
                <a:ea typeface="+mj-lt"/>
                <a:cs typeface="+mj-lt"/>
              </a:rPr>
              <a:t>Major Key Tunes</a:t>
            </a:r>
            <a:endParaRPr lang="en-US" dirty="0">
              <a:latin typeface="Bradley Hand ITC"/>
            </a:endParaRPr>
          </a:p>
        </p:txBody>
      </p:sp>
      <p:sp>
        <p:nvSpPr>
          <p:cNvPr id="3" name="Content Placeholder 2">
            <a:extLst>
              <a:ext uri="{FF2B5EF4-FFF2-40B4-BE49-F238E27FC236}">
                <a16:creationId xmlns:a16="http://schemas.microsoft.com/office/drawing/2014/main" id="{1697311C-1065-4EC7-B82A-3228687BBCA3}"/>
              </a:ext>
            </a:extLst>
          </p:cNvPr>
          <p:cNvSpPr>
            <a:spLocks noGrp="1"/>
          </p:cNvSpPr>
          <p:nvPr>
            <p:ph idx="1"/>
          </p:nvPr>
        </p:nvSpPr>
        <p:spPr>
          <a:xfrm>
            <a:off x="1103312" y="2052918"/>
            <a:ext cx="8946541" cy="4601061"/>
          </a:xfrm>
        </p:spPr>
        <p:txBody>
          <a:bodyPr vert="horz" lIns="91440" tIns="45720" rIns="91440" bIns="45720" rtlCol="0" anchor="t">
            <a:normAutofit fontScale="92500" lnSpcReduction="20000"/>
          </a:bodyPr>
          <a:lstStyle/>
          <a:p>
            <a:r>
              <a:rPr lang="en-CA" dirty="0">
                <a:ea typeface="+mj-lt"/>
                <a:cs typeface="+mj-lt"/>
              </a:rPr>
              <a:t>Great starting point – lots of great tunes are based in major tonality</a:t>
            </a:r>
          </a:p>
          <a:p>
            <a:r>
              <a:rPr lang="en-CA" dirty="0">
                <a:ea typeface="+mj-lt"/>
                <a:cs typeface="+mj-lt"/>
              </a:rPr>
              <a:t>Using a standard major scale is less scary than having to “figure out” something new, such as the pattern of the blues scale, using intervals and unfamiliar leaps</a:t>
            </a:r>
          </a:p>
          <a:p>
            <a:r>
              <a:rPr lang="en-CA" dirty="0">
                <a:ea typeface="+mj-lt"/>
                <a:cs typeface="+mj-lt"/>
              </a:rPr>
              <a:t>One addition - chromatic passing note at the top of the scale – two 7ths, one major, one minor (flat 7)</a:t>
            </a:r>
          </a:p>
          <a:p>
            <a:r>
              <a:rPr lang="en-CA" dirty="0">
                <a:ea typeface="+mj-lt"/>
                <a:cs typeface="+mj-lt"/>
              </a:rPr>
              <a:t>Ex. Concert Bb major scale would have both A flat and A natural, creating four chromatic notes at the top of the scale </a:t>
            </a:r>
          </a:p>
          <a:p>
            <a:r>
              <a:rPr lang="en-CA" dirty="0">
                <a:ea typeface="+mj-lt"/>
                <a:cs typeface="+mj-lt"/>
              </a:rPr>
              <a:t>“The reason for using ½ step chromatic tones is so that the chord tones fall on all the strong beats in a measure. [...] Chromatic tones in the 8</a:t>
            </a:r>
            <a:r>
              <a:rPr lang="en-CA" baseline="30000" dirty="0">
                <a:ea typeface="+mj-lt"/>
                <a:cs typeface="+mj-lt"/>
              </a:rPr>
              <a:t>th</a:t>
            </a:r>
            <a:r>
              <a:rPr lang="en-CA" dirty="0">
                <a:ea typeface="+mj-lt"/>
                <a:cs typeface="+mj-lt"/>
              </a:rPr>
              <a:t> note scale can be thought of as hinge tones. It is important to hinge one scale to another. [...] Using the 8</a:t>
            </a:r>
            <a:r>
              <a:rPr lang="en-CA" baseline="30000" dirty="0">
                <a:ea typeface="+mj-lt"/>
                <a:cs typeface="+mj-lt"/>
              </a:rPr>
              <a:t>th</a:t>
            </a:r>
            <a:r>
              <a:rPr lang="en-CA" dirty="0">
                <a:ea typeface="+mj-lt"/>
                <a:cs typeface="+mj-lt"/>
              </a:rPr>
              <a:t> note scale in this way will provide the much needed line direction, or as sometimes called, “forward motion” in the melodic line.” (</a:t>
            </a:r>
            <a:r>
              <a:rPr lang="en-CA" dirty="0" err="1">
                <a:ea typeface="+mj-lt"/>
                <a:cs typeface="+mj-lt"/>
              </a:rPr>
              <a:t>Riposo</a:t>
            </a:r>
            <a:r>
              <a:rPr lang="en-CA" dirty="0">
                <a:ea typeface="+mj-lt"/>
                <a:cs typeface="+mj-lt"/>
              </a:rPr>
              <a:t> 38)</a:t>
            </a:r>
          </a:p>
          <a:p>
            <a:r>
              <a:rPr lang="en-CA" dirty="0">
                <a:ea typeface="+mj-lt"/>
                <a:cs typeface="+mj-lt"/>
              </a:rPr>
              <a:t>This idea of forward momentum, or melodic line direction, is the major disadvantage of over-reliance on the blues scale</a:t>
            </a:r>
          </a:p>
          <a:p>
            <a:endParaRPr lang="en-CA" dirty="0">
              <a:ea typeface="+mj-lt"/>
              <a:cs typeface="+mj-lt"/>
            </a:endParaRPr>
          </a:p>
        </p:txBody>
      </p:sp>
    </p:spTree>
    <p:extLst>
      <p:ext uri="{BB962C8B-B14F-4D97-AF65-F5344CB8AC3E}">
        <p14:creationId xmlns:p14="http://schemas.microsoft.com/office/powerpoint/2010/main" val="402100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F4E8-C38E-4865-98A1-F527C73408ED}"/>
              </a:ext>
            </a:extLst>
          </p:cNvPr>
          <p:cNvSpPr>
            <a:spLocks noGrp="1"/>
          </p:cNvSpPr>
          <p:nvPr>
            <p:ph type="title"/>
          </p:nvPr>
        </p:nvSpPr>
        <p:spPr/>
        <p:txBody>
          <a:bodyPr/>
          <a:lstStyle/>
          <a:p>
            <a:pPr algn="ctr"/>
            <a:r>
              <a:rPr lang="en-US" sz="5000" dirty="0">
                <a:latin typeface="Bradley Hand ITC"/>
              </a:rPr>
              <a:t>Exercises with major scales:</a:t>
            </a:r>
          </a:p>
        </p:txBody>
      </p:sp>
      <p:sp>
        <p:nvSpPr>
          <p:cNvPr id="3" name="Content Placeholder 2">
            <a:extLst>
              <a:ext uri="{FF2B5EF4-FFF2-40B4-BE49-F238E27FC236}">
                <a16:creationId xmlns:a16="http://schemas.microsoft.com/office/drawing/2014/main" id="{E9048AA8-C240-4194-9F0C-078B9A767300}"/>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p>
          <a:p>
            <a:endParaRPr lang="en-US" dirty="0"/>
          </a:p>
        </p:txBody>
      </p:sp>
      <p:pic>
        <p:nvPicPr>
          <p:cNvPr id="4" name="Picture 4" descr="A close up of a screen&#10;&#10;Description generated with high confidence">
            <a:extLst>
              <a:ext uri="{FF2B5EF4-FFF2-40B4-BE49-F238E27FC236}">
                <a16:creationId xmlns:a16="http://schemas.microsoft.com/office/drawing/2014/main" id="{27A47D32-1E28-4EF5-B885-972629BD9DC5}"/>
              </a:ext>
            </a:extLst>
          </p:cNvPr>
          <p:cNvPicPr>
            <a:picLocks noChangeAspect="1"/>
          </p:cNvPicPr>
          <p:nvPr/>
        </p:nvPicPr>
        <p:blipFill>
          <a:blip r:embed="rId2"/>
          <a:stretch>
            <a:fillRect/>
          </a:stretch>
        </p:blipFill>
        <p:spPr>
          <a:xfrm>
            <a:off x="1503872" y="1374434"/>
            <a:ext cx="8709804" cy="974867"/>
          </a:xfrm>
          <a:prstGeom prst="rect">
            <a:avLst/>
          </a:prstGeom>
        </p:spPr>
      </p:pic>
      <p:pic>
        <p:nvPicPr>
          <p:cNvPr id="6" name="Picture 6" descr="A picture containing drawing&#10;&#10;Description generated with very high confidence">
            <a:extLst>
              <a:ext uri="{FF2B5EF4-FFF2-40B4-BE49-F238E27FC236}">
                <a16:creationId xmlns:a16="http://schemas.microsoft.com/office/drawing/2014/main" id="{DD1AB120-2CB6-4A8E-8D95-8970CF3796B5}"/>
              </a:ext>
            </a:extLst>
          </p:cNvPr>
          <p:cNvPicPr>
            <a:picLocks noChangeAspect="1"/>
          </p:cNvPicPr>
          <p:nvPr/>
        </p:nvPicPr>
        <p:blipFill>
          <a:blip r:embed="rId3"/>
          <a:stretch>
            <a:fillRect/>
          </a:stretch>
        </p:blipFill>
        <p:spPr>
          <a:xfrm>
            <a:off x="1503871" y="2550326"/>
            <a:ext cx="4209690" cy="779690"/>
          </a:xfrm>
          <a:prstGeom prst="rect">
            <a:avLst/>
          </a:prstGeom>
        </p:spPr>
      </p:pic>
      <p:pic>
        <p:nvPicPr>
          <p:cNvPr id="8" name="Picture 8" descr="A close up of a screen&#10;&#10;Description generated with high confidence">
            <a:extLst>
              <a:ext uri="{FF2B5EF4-FFF2-40B4-BE49-F238E27FC236}">
                <a16:creationId xmlns:a16="http://schemas.microsoft.com/office/drawing/2014/main" id="{769AC039-3F12-479C-AA16-9A87B5B3E1A0}"/>
              </a:ext>
            </a:extLst>
          </p:cNvPr>
          <p:cNvPicPr>
            <a:picLocks noChangeAspect="1"/>
          </p:cNvPicPr>
          <p:nvPr/>
        </p:nvPicPr>
        <p:blipFill>
          <a:blip r:embed="rId4"/>
          <a:stretch>
            <a:fillRect/>
          </a:stretch>
        </p:blipFill>
        <p:spPr>
          <a:xfrm>
            <a:off x="6219644" y="2751608"/>
            <a:ext cx="4209690" cy="808444"/>
          </a:xfrm>
          <a:prstGeom prst="rect">
            <a:avLst/>
          </a:prstGeom>
        </p:spPr>
      </p:pic>
      <p:pic>
        <p:nvPicPr>
          <p:cNvPr id="10" name="Picture 10" descr="A picture containing drawing&#10;&#10;Description generated with very high confidence">
            <a:extLst>
              <a:ext uri="{FF2B5EF4-FFF2-40B4-BE49-F238E27FC236}">
                <a16:creationId xmlns:a16="http://schemas.microsoft.com/office/drawing/2014/main" id="{E499F86C-CEE6-4DEA-8DFD-E73F253243E0}"/>
              </a:ext>
            </a:extLst>
          </p:cNvPr>
          <p:cNvPicPr>
            <a:picLocks noChangeAspect="1"/>
          </p:cNvPicPr>
          <p:nvPr/>
        </p:nvPicPr>
        <p:blipFill>
          <a:blip r:embed="rId5"/>
          <a:stretch>
            <a:fillRect/>
          </a:stretch>
        </p:blipFill>
        <p:spPr>
          <a:xfrm>
            <a:off x="1503872" y="3614250"/>
            <a:ext cx="4252822" cy="794067"/>
          </a:xfrm>
          <a:prstGeom prst="rect">
            <a:avLst/>
          </a:prstGeom>
        </p:spPr>
      </p:pic>
      <p:pic>
        <p:nvPicPr>
          <p:cNvPr id="12" name="Picture 12" descr="A picture containing sitting, black&#10;&#10;Description generated with very high confidence">
            <a:extLst>
              <a:ext uri="{FF2B5EF4-FFF2-40B4-BE49-F238E27FC236}">
                <a16:creationId xmlns:a16="http://schemas.microsoft.com/office/drawing/2014/main" id="{DBAA0D8C-EE22-497C-8D14-4EDAD81973EF}"/>
              </a:ext>
            </a:extLst>
          </p:cNvPr>
          <p:cNvPicPr>
            <a:picLocks noChangeAspect="1"/>
          </p:cNvPicPr>
          <p:nvPr/>
        </p:nvPicPr>
        <p:blipFill>
          <a:blip r:embed="rId6"/>
          <a:stretch>
            <a:fillRect/>
          </a:stretch>
        </p:blipFill>
        <p:spPr>
          <a:xfrm>
            <a:off x="6219645" y="4016817"/>
            <a:ext cx="4252822" cy="794066"/>
          </a:xfrm>
          <a:prstGeom prst="rect">
            <a:avLst/>
          </a:prstGeom>
        </p:spPr>
      </p:pic>
      <p:sp>
        <p:nvSpPr>
          <p:cNvPr id="14" name="Arrow: Right 13">
            <a:extLst>
              <a:ext uri="{FF2B5EF4-FFF2-40B4-BE49-F238E27FC236}">
                <a16:creationId xmlns:a16="http://schemas.microsoft.com/office/drawing/2014/main" id="{486D866E-D023-4339-9C53-09ACDE625927}"/>
              </a:ext>
            </a:extLst>
          </p:cNvPr>
          <p:cNvSpPr/>
          <p:nvPr/>
        </p:nvSpPr>
        <p:spPr>
          <a:xfrm>
            <a:off x="5635551" y="2755362"/>
            <a:ext cx="690112" cy="44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EE2B25D-A2D2-4485-8B75-89FD9587AF5A}"/>
              </a:ext>
            </a:extLst>
          </p:cNvPr>
          <p:cNvSpPr/>
          <p:nvPr/>
        </p:nvSpPr>
        <p:spPr>
          <a:xfrm>
            <a:off x="5750569" y="4063702"/>
            <a:ext cx="517584" cy="474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C50CB3D2-A850-49D3-8EE0-F9F37A52D00B}"/>
              </a:ext>
            </a:extLst>
          </p:cNvPr>
          <p:cNvSpPr/>
          <p:nvPr/>
        </p:nvSpPr>
        <p:spPr>
          <a:xfrm rot="20220000">
            <a:off x="5351297" y="3371705"/>
            <a:ext cx="920151" cy="4744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descr="A close up of a screen&#10;&#10;Description generated with high confidence">
            <a:extLst>
              <a:ext uri="{FF2B5EF4-FFF2-40B4-BE49-F238E27FC236}">
                <a16:creationId xmlns:a16="http://schemas.microsoft.com/office/drawing/2014/main" id="{AE73A2BD-20C5-408F-B4D2-FDEC1E43D51E}"/>
              </a:ext>
            </a:extLst>
          </p:cNvPr>
          <p:cNvPicPr>
            <a:picLocks noChangeAspect="1"/>
          </p:cNvPicPr>
          <p:nvPr/>
        </p:nvPicPr>
        <p:blipFill>
          <a:blip r:embed="rId7"/>
          <a:stretch>
            <a:fillRect/>
          </a:stretch>
        </p:blipFill>
        <p:spPr>
          <a:xfrm>
            <a:off x="828136" y="5535122"/>
            <a:ext cx="10895162" cy="949226"/>
          </a:xfrm>
          <a:prstGeom prst="rect">
            <a:avLst/>
          </a:prstGeom>
        </p:spPr>
      </p:pic>
      <p:sp>
        <p:nvSpPr>
          <p:cNvPr id="19" name="TextBox 18">
            <a:extLst>
              <a:ext uri="{FF2B5EF4-FFF2-40B4-BE49-F238E27FC236}">
                <a16:creationId xmlns:a16="http://schemas.microsoft.com/office/drawing/2014/main" id="{F41E0283-BA98-4946-818C-722F924AC13A}"/>
              </a:ext>
            </a:extLst>
          </p:cNvPr>
          <p:cNvSpPr txBox="1"/>
          <p:nvPr/>
        </p:nvSpPr>
        <p:spPr>
          <a:xfrm>
            <a:off x="222490" y="1329546"/>
            <a:ext cx="113293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a:t>
            </a:r>
          </a:p>
          <a:p>
            <a:r>
              <a:rPr lang="en-US"/>
              <a:t> Scale</a:t>
            </a:r>
          </a:p>
          <a:p>
            <a:r>
              <a:rPr lang="en-US"/>
              <a:t>w/2-7ths</a:t>
            </a:r>
            <a:endParaRPr lang="en-US" dirty="0"/>
          </a:p>
          <a:p>
            <a:endParaRPr lang="en-US" dirty="0"/>
          </a:p>
          <a:p>
            <a:r>
              <a:rPr lang="en-US" dirty="0"/>
              <a:t>2. </a:t>
            </a:r>
          </a:p>
          <a:p>
            <a:r>
              <a:rPr lang="en-US"/>
              <a:t>Desc. </a:t>
            </a:r>
            <a:endParaRPr lang="en-US" dirty="0"/>
          </a:p>
          <a:p>
            <a:r>
              <a:rPr lang="en-US"/>
              <a:t>Exercise</a:t>
            </a:r>
            <a:endParaRPr lang="en-US" dirty="0"/>
          </a:p>
          <a:p>
            <a:pPr algn="r"/>
            <a:endParaRPr lang="en-US" dirty="0"/>
          </a:p>
          <a:p>
            <a:pPr algn="r"/>
            <a:endParaRPr lang="en-US" dirty="0"/>
          </a:p>
          <a:p>
            <a:pPr algn="r"/>
            <a:endParaRPr lang="en-US" dirty="0"/>
          </a:p>
          <a:p>
            <a:pPr algn="r"/>
            <a:endParaRPr lang="en-US" dirty="0"/>
          </a:p>
          <a:p>
            <a:pPr algn="r"/>
            <a:endParaRPr lang="en-US" dirty="0"/>
          </a:p>
          <a:p>
            <a:r>
              <a:rPr lang="en-US"/>
              <a:t>3. Pattern Exercise</a:t>
            </a:r>
            <a:endParaRPr lang="en-US" dirty="0"/>
          </a:p>
        </p:txBody>
      </p:sp>
    </p:spTree>
    <p:extLst>
      <p:ext uri="{BB962C8B-B14F-4D97-AF65-F5344CB8AC3E}">
        <p14:creationId xmlns:p14="http://schemas.microsoft.com/office/powerpoint/2010/main" val="15065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3660C-C399-47F0-9E40-F276DFA02CD9}"/>
              </a:ext>
            </a:extLst>
          </p:cNvPr>
          <p:cNvSpPr>
            <a:spLocks noGrp="1"/>
          </p:cNvSpPr>
          <p:nvPr>
            <p:ph type="title"/>
          </p:nvPr>
        </p:nvSpPr>
        <p:spPr/>
        <p:txBody>
          <a:bodyPr/>
          <a:lstStyle/>
          <a:p>
            <a:pPr algn="ctr"/>
            <a:r>
              <a:rPr lang="en-US" dirty="0">
                <a:latin typeface="Bradley Hand ITC"/>
              </a:rPr>
              <a:t>Linear Melodic Improvisation</a:t>
            </a:r>
            <a:br>
              <a:rPr lang="en-US" dirty="0">
                <a:latin typeface="Bradley Hand ITC"/>
              </a:rPr>
            </a:br>
            <a:r>
              <a:rPr lang="en-US" dirty="0">
                <a:latin typeface="Bradley Hand ITC"/>
              </a:rPr>
              <a:t>Major Key Tunes (cont'd)</a:t>
            </a:r>
            <a:endParaRPr lang="en-US" dirty="0"/>
          </a:p>
        </p:txBody>
      </p:sp>
      <p:sp>
        <p:nvSpPr>
          <p:cNvPr id="3" name="Content Placeholder 2">
            <a:extLst>
              <a:ext uri="{FF2B5EF4-FFF2-40B4-BE49-F238E27FC236}">
                <a16:creationId xmlns:a16="http://schemas.microsoft.com/office/drawing/2014/main" id="{5BF80E99-7F60-4734-B851-DC0288E71BB4}"/>
              </a:ext>
            </a:extLst>
          </p:cNvPr>
          <p:cNvSpPr>
            <a:spLocks noGrp="1"/>
          </p:cNvSpPr>
          <p:nvPr>
            <p:ph idx="1"/>
          </p:nvPr>
        </p:nvSpPr>
        <p:spPr>
          <a:xfrm>
            <a:off x="1103312" y="2052918"/>
            <a:ext cx="9167766" cy="4195481"/>
          </a:xfrm>
        </p:spPr>
        <p:txBody>
          <a:bodyPr vert="horz" lIns="91440" tIns="45720" rIns="91440" bIns="45720" rtlCol="0" anchor="t">
            <a:normAutofit fontScale="92500" lnSpcReduction="20000"/>
          </a:bodyPr>
          <a:lstStyle/>
          <a:p>
            <a:r>
              <a:rPr lang="en-CA" dirty="0">
                <a:ea typeface="+mj-lt"/>
                <a:cs typeface="+mj-lt"/>
              </a:rPr>
              <a:t>Often the entire head of the tune can be improvised on using just this major scale, with the addition of chromatic passing tones leading between chord tones (for example, leading to 3, between 4 and 5, etc.) - this is where knowledge of the chromatic scale comes in</a:t>
            </a:r>
          </a:p>
          <a:p>
            <a:endParaRPr lang="en-CA" dirty="0">
              <a:ea typeface="+mj-lt"/>
              <a:cs typeface="+mj-lt"/>
            </a:endParaRPr>
          </a:p>
          <a:p>
            <a:r>
              <a:rPr lang="en-CA" dirty="0">
                <a:ea typeface="+mj-lt"/>
                <a:cs typeface="+mj-lt"/>
              </a:rPr>
              <a:t>Many American Songbook standards can be approached with this melodic improvisation method</a:t>
            </a:r>
            <a:endParaRPr lang="en-US" dirty="0">
              <a:ea typeface="+mj-lt"/>
              <a:cs typeface="+mj-lt"/>
            </a:endParaRPr>
          </a:p>
          <a:p>
            <a:endParaRPr lang="en-CA" dirty="0">
              <a:ea typeface="+mj-lt"/>
              <a:cs typeface="+mj-lt"/>
            </a:endParaRPr>
          </a:p>
          <a:p>
            <a:r>
              <a:rPr lang="en-CA" dirty="0">
                <a:ea typeface="+mj-lt"/>
                <a:cs typeface="+mj-lt"/>
              </a:rPr>
              <a:t>"Fly Me to the Moon" and "Nearness of You" are two examples</a:t>
            </a:r>
          </a:p>
          <a:p>
            <a:endParaRPr lang="en-CA" dirty="0">
              <a:ea typeface="+mj-lt"/>
              <a:cs typeface="+mj-lt"/>
            </a:endParaRPr>
          </a:p>
          <a:p>
            <a:r>
              <a:rPr lang="en-CA" dirty="0">
                <a:ea typeface="+mj-lt"/>
                <a:cs typeface="+mj-lt"/>
              </a:rPr>
              <a:t>Exception is Rhythm Changes (based on Gershwin's "I Got Rhythm" chord changes), where the bridge needs special attention as it uses cycling major scales moving in 5ths – ex. "Oleo" by Sonny Rollins</a:t>
            </a:r>
          </a:p>
          <a:p>
            <a:endParaRPr lang="en-CA" dirty="0"/>
          </a:p>
          <a:p>
            <a:endParaRPr lang="en-CA" dirty="0"/>
          </a:p>
          <a:p>
            <a:endParaRPr lang="en-CA" dirty="0"/>
          </a:p>
        </p:txBody>
      </p:sp>
    </p:spTree>
    <p:extLst>
      <p:ext uri="{BB962C8B-B14F-4D97-AF65-F5344CB8AC3E}">
        <p14:creationId xmlns:p14="http://schemas.microsoft.com/office/powerpoint/2010/main" val="2953534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Going Beyond the Blues </vt:lpstr>
      <vt:lpstr>Where we're coming from...</vt:lpstr>
      <vt:lpstr>The Basic Approach: The Blues Scale (1 - b3 – 4 - b5 – 5 - b7 – 1)</vt:lpstr>
      <vt:lpstr>The "Real" Jazz Approach:  Chords, Modes, or "Playing the Changes"</vt:lpstr>
      <vt:lpstr>Melodic Improvisation  "Start where they are..."</vt:lpstr>
      <vt:lpstr>Where Do They Need To Be To Start? Two sets of skills are needed:</vt:lpstr>
      <vt:lpstr>Linear Melodic Improvisation Major Key Tunes</vt:lpstr>
      <vt:lpstr>Exercises with major scales:</vt:lpstr>
      <vt:lpstr>Linear Melodic Improvisation Major Key Tunes (cont'd)</vt:lpstr>
      <vt:lpstr>Fly Me To the Moon</vt:lpstr>
      <vt:lpstr>Nearness of You</vt:lpstr>
      <vt:lpstr>Linear Melodic Improvisation Minor Key and Blues Tunes</vt:lpstr>
      <vt:lpstr>Summertime</vt:lpstr>
      <vt:lpstr>Jazz Phrasing To swing or not to swing...?</vt:lpstr>
      <vt:lpstr>Jazz Phrasing To swing or not to swing...?</vt:lpstr>
      <vt:lpstr>Jazz Phrasing "Backphrasing"</vt:lpstr>
      <vt:lpstr>Jazz Listening Considerations</vt:lpstr>
      <vt:lpstr>Jazz Listening Considerations (cont'd)</vt:lpstr>
      <vt:lpstr>Jazz Listening Considerations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1378</cp:revision>
  <dcterms:created xsi:type="dcterms:W3CDTF">2019-10-23T12:43:16Z</dcterms:created>
  <dcterms:modified xsi:type="dcterms:W3CDTF">2019-11-05T15:48:39Z</dcterms:modified>
</cp:coreProperties>
</file>