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8" r:id="rId3"/>
    <p:sldId id="257" r:id="rId4"/>
    <p:sldId id="268" r:id="rId5"/>
    <p:sldId id="270" r:id="rId6"/>
    <p:sldId id="260" r:id="rId7"/>
    <p:sldId id="269" r:id="rId8"/>
    <p:sldId id="271" r:id="rId9"/>
    <p:sldId id="272" r:id="rId10"/>
    <p:sldId id="266" r:id="rId11"/>
    <p:sldId id="265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Rg st="1" end="12"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1935" autoAdjust="0"/>
  </p:normalViewPr>
  <p:slideViewPr>
    <p:cSldViewPr>
      <p:cViewPr varScale="1">
        <p:scale>
          <a:sx n="67" d="100"/>
          <a:sy n="67" d="100"/>
        </p:scale>
        <p:origin x="-147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54B311-FB33-4F7D-8CF6-425862178606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973D05-B898-4A8F-A9D9-3320DB0378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73D05-B898-4A8F-A9D9-3320DB0378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73D05-B898-4A8F-A9D9-3320DB0378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CE104-1E68-4ADA-9BD4-6E2CEE0261D8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67A70-A64E-43FD-80D1-0582FB1C3F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CE104-1E68-4ADA-9BD4-6E2CEE0261D8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67A70-A64E-43FD-80D1-0582FB1C3F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CE104-1E68-4ADA-9BD4-6E2CEE0261D8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67A70-A64E-43FD-80D1-0582FB1C3F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CE104-1E68-4ADA-9BD4-6E2CEE0261D8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67A70-A64E-43FD-80D1-0582FB1C3F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CE104-1E68-4ADA-9BD4-6E2CEE0261D8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67A70-A64E-43FD-80D1-0582FB1C3F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CE104-1E68-4ADA-9BD4-6E2CEE0261D8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67A70-A64E-43FD-80D1-0582FB1C3F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CE104-1E68-4ADA-9BD4-6E2CEE0261D8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67A70-A64E-43FD-80D1-0582FB1C3F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CE104-1E68-4ADA-9BD4-6E2CEE0261D8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67A70-A64E-43FD-80D1-0582FB1C3F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CE104-1E68-4ADA-9BD4-6E2CEE0261D8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67A70-A64E-43FD-80D1-0582FB1C3F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CE104-1E68-4ADA-9BD4-6E2CEE0261D8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67A70-A64E-43FD-80D1-0582FB1C3F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CE104-1E68-4ADA-9BD4-6E2CEE0261D8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1467A70-A64E-43FD-80D1-0582FB1C3F0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3DCE104-1E68-4ADA-9BD4-6E2CEE0261D8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1467A70-A64E-43FD-80D1-0582FB1C3F0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cdB-qv4YXoY" TargetMode="External"/><Relationship Id="rId2" Type="http://schemas.openxmlformats.org/officeDocument/2006/relationships/hyperlink" Target="https://youtu.be/a29jzOHwwq0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12" Type="http://schemas.openxmlformats.org/officeDocument/2006/relationships/image" Target="../media/image12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guneXQecmaw" TargetMode="External"/><Relationship Id="rId2" Type="http://schemas.openxmlformats.org/officeDocument/2006/relationships/slideLayout" Target="../slideLayouts/slideLayout1.xml"/><Relationship Id="rId1" Type="http://schemas.openxmlformats.org/officeDocument/2006/relationships/video" Target="file:///C:\Users\User\Downloads\Voice%20Training%20Ep%203%20%20Concept%20Of%20Shruthi%20%20VoxGuru.mp4" TargetMode="External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K9TaGnr2Rfk" TargetMode="External"/><Relationship Id="rId2" Type="http://schemas.openxmlformats.org/officeDocument/2006/relationships/slideLayout" Target="../slideLayouts/slideLayout1.xml"/><Relationship Id="rId1" Type="http://schemas.openxmlformats.org/officeDocument/2006/relationships/video" Target="file:///C:\Users\User\Downloads\How%20to%20play%20SA%20RE%20GA%20mA%20PA%20on%20Harmonium.mp4" TargetMode="Externa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Arabic_language" TargetMode="External"/><Relationship Id="rId2" Type="http://schemas.openxmlformats.org/officeDocument/2006/relationships/hyperlink" Target="https://en.wikipedia.org/wiki/Persian_language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828800"/>
            <a:ext cx="8534400" cy="2362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Introduction to Classical </a:t>
            </a:r>
            <a:r>
              <a:rPr lang="en-US" dirty="0" smtClean="0"/>
              <a:t>Indian</a:t>
            </a:r>
            <a:br>
              <a:rPr lang="en-US" dirty="0" smtClean="0"/>
            </a:br>
            <a:r>
              <a:rPr lang="en-US" dirty="0" smtClean="0"/>
              <a:t>Vocal </a:t>
            </a:r>
            <a:r>
              <a:rPr lang="en-US" dirty="0" smtClean="0"/>
              <a:t>Technique </a:t>
            </a:r>
            <a:r>
              <a:rPr lang="en-US" dirty="0" smtClean="0"/>
              <a:t>&amp; </a:t>
            </a:r>
            <a:br>
              <a:rPr lang="en-US" dirty="0" smtClean="0"/>
            </a:br>
            <a:r>
              <a:rPr lang="en-US" dirty="0" smtClean="0"/>
              <a:t>Music </a:t>
            </a:r>
            <a:r>
              <a:rPr lang="en-US" dirty="0" smtClean="0"/>
              <a:t>Theory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4800600"/>
            <a:ext cx="7854696" cy="1752600"/>
          </a:xfrm>
        </p:spPr>
        <p:txBody>
          <a:bodyPr/>
          <a:lstStyle/>
          <a:p>
            <a:r>
              <a:rPr lang="en-US" dirty="0" smtClean="0"/>
              <a:t>Presented by </a:t>
            </a:r>
            <a:r>
              <a:rPr lang="en-US" dirty="0" err="1" smtClean="0"/>
              <a:t>Shobha</a:t>
            </a:r>
            <a:r>
              <a:rPr lang="en-US" dirty="0" smtClean="0"/>
              <a:t> </a:t>
            </a:r>
            <a:r>
              <a:rPr lang="en-US" dirty="0" err="1" smtClean="0"/>
              <a:t>Shekhar</a:t>
            </a:r>
            <a:r>
              <a:rPr lang="en-US" dirty="0" smtClean="0"/>
              <a:t> </a:t>
            </a:r>
          </a:p>
          <a:p>
            <a:r>
              <a:rPr lang="en-US" dirty="0" smtClean="0"/>
              <a:t>At the OMEA OPUS Conference </a:t>
            </a:r>
          </a:p>
          <a:p>
            <a:r>
              <a:rPr lang="en-US" dirty="0" smtClean="0"/>
              <a:t>9</a:t>
            </a:r>
            <a:r>
              <a:rPr lang="en-US" baseline="30000" dirty="0" smtClean="0"/>
              <a:t>th</a:t>
            </a:r>
            <a:r>
              <a:rPr lang="en-US" dirty="0" smtClean="0"/>
              <a:t> Nov 2019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762000"/>
            <a:ext cx="7854696" cy="5791200"/>
          </a:xfrm>
        </p:spPr>
        <p:txBody>
          <a:bodyPr>
            <a:no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1600" u="sng" dirty="0" smtClean="0"/>
              <a:t>Music &amp; </a:t>
            </a:r>
            <a:r>
              <a:rPr lang="en-US" sz="1600" u="sng" dirty="0" smtClean="0"/>
              <a:t>Meditation &amp; Therapy</a:t>
            </a:r>
            <a:endParaRPr lang="en-US" sz="1600" u="sng" dirty="0" smtClean="0"/>
          </a:p>
          <a:p>
            <a:pPr algn="l">
              <a:buFont typeface="Arial" pitchFamily="34" charset="0"/>
              <a:buChar char="•"/>
            </a:pPr>
            <a:endParaRPr lang="en-US" sz="1600" dirty="0" smtClean="0"/>
          </a:p>
          <a:p>
            <a:pPr algn="l"/>
            <a:r>
              <a:rPr lang="en-US" sz="1600" dirty="0" smtClean="0"/>
              <a:t>Playing </a:t>
            </a:r>
            <a:r>
              <a:rPr lang="en-US" sz="1600" dirty="0" smtClean="0"/>
              <a:t>music, listening to music, singing or playing an instrument </a:t>
            </a:r>
            <a:r>
              <a:rPr lang="en-US" sz="1600" dirty="0" smtClean="0"/>
              <a:t>helps our </a:t>
            </a:r>
            <a:r>
              <a:rPr lang="en-US" sz="1600" dirty="0" smtClean="0"/>
              <a:t>motor </a:t>
            </a:r>
            <a:r>
              <a:rPr lang="en-US" sz="1600" dirty="0" smtClean="0"/>
              <a:t>skills and cognitive functions, ease stress and live a </a:t>
            </a:r>
            <a:r>
              <a:rPr lang="en-US" sz="1600" dirty="0" smtClean="0"/>
              <a:t>better</a:t>
            </a:r>
          </a:p>
          <a:p>
            <a:pPr algn="l"/>
            <a:endParaRPr lang="en-US" sz="1600" dirty="0" smtClean="0"/>
          </a:p>
          <a:p>
            <a:pPr algn="l"/>
            <a:r>
              <a:rPr lang="en-US" sz="1600" dirty="0" smtClean="0"/>
              <a:t>The </a:t>
            </a:r>
            <a:r>
              <a:rPr lang="en-US" sz="1600" dirty="0" smtClean="0"/>
              <a:t>various section in our brain controls our brains activity, each  nerve is used as a transmitter and connectors that speak to each other and perform it routine activity, thus it is considered to be an important organ that needs constant nutrition and variety of these.</a:t>
            </a:r>
          </a:p>
          <a:p>
            <a:pPr algn="l"/>
            <a:r>
              <a:rPr lang="en-US" sz="1600" dirty="0" smtClean="0"/>
              <a:t>So </a:t>
            </a:r>
            <a:r>
              <a:rPr lang="en-US" sz="1600" dirty="0" smtClean="0"/>
              <a:t>other than food nutrition and other drug therapies, music </a:t>
            </a:r>
            <a:r>
              <a:rPr lang="en-US" sz="1600" dirty="0" err="1" smtClean="0"/>
              <a:t>tis</a:t>
            </a:r>
            <a:r>
              <a:rPr lang="en-US" sz="1600" dirty="0" smtClean="0"/>
              <a:t> </a:t>
            </a:r>
            <a:r>
              <a:rPr lang="en-US" sz="1600" dirty="0" smtClean="0"/>
              <a:t>also considered </a:t>
            </a:r>
            <a:r>
              <a:rPr lang="en-US" sz="1600" dirty="0" smtClean="0"/>
              <a:t> an intervention  therapy that is used  widely in the treatment of many  ailments and disorders as it : </a:t>
            </a:r>
            <a:endParaRPr lang="en-US" sz="1600" dirty="0" smtClean="0"/>
          </a:p>
          <a:p>
            <a:pPr algn="l"/>
            <a:r>
              <a:rPr lang="en-US" sz="1600" dirty="0" smtClean="0"/>
              <a:t>	Promote  </a:t>
            </a:r>
            <a:r>
              <a:rPr lang="en-US" sz="1600" dirty="0" smtClean="0"/>
              <a:t>emotional health</a:t>
            </a:r>
          </a:p>
          <a:p>
            <a:pPr algn="l"/>
            <a:r>
              <a:rPr lang="en-US" sz="1600" dirty="0" smtClean="0"/>
              <a:t>	Promote </a:t>
            </a:r>
            <a:r>
              <a:rPr lang="en-US" sz="1600" dirty="0" smtClean="0"/>
              <a:t>our cognitive functions</a:t>
            </a:r>
          </a:p>
          <a:p>
            <a:pPr algn="l"/>
            <a:r>
              <a:rPr lang="en-US" sz="1600" dirty="0" smtClean="0"/>
              <a:t>	Help </a:t>
            </a:r>
            <a:r>
              <a:rPr lang="en-US" sz="1600" dirty="0" smtClean="0"/>
              <a:t>patients cope with stress, and boost psychological well-being. </a:t>
            </a:r>
          </a:p>
          <a:p>
            <a:pPr algn="l"/>
            <a:r>
              <a:rPr lang="en-US" sz="1600" dirty="0" smtClean="0"/>
              <a:t>	Relieve </a:t>
            </a:r>
            <a:r>
              <a:rPr lang="en-US" sz="1600" dirty="0" smtClean="0"/>
              <a:t>Stress, relax the mind, energize the body, and even help people </a:t>
            </a:r>
            <a:r>
              <a:rPr lang="en-US" sz="1600" b="1" dirty="0" smtClean="0"/>
              <a:t>better</a:t>
            </a:r>
            <a:r>
              <a:rPr lang="en-US" sz="1600" dirty="0" smtClean="0"/>
              <a:t> manage </a:t>
            </a:r>
            <a:r>
              <a:rPr lang="en-US" sz="1600" dirty="0" smtClean="0"/>
              <a:t>pain</a:t>
            </a:r>
          </a:p>
          <a:p>
            <a:pPr algn="l">
              <a:buFont typeface="Arial" pitchFamily="34" charset="0"/>
              <a:buChar char="•"/>
            </a:pPr>
            <a:r>
              <a:rPr lang="en-US" sz="1600" u="sng" dirty="0" smtClean="0"/>
              <a:t>Meditation </a:t>
            </a:r>
            <a:r>
              <a:rPr lang="en-US" sz="1600" u="sng" dirty="0" smtClean="0"/>
              <a:t>:  A Demo </a:t>
            </a:r>
          </a:p>
          <a:p>
            <a:pPr algn="l">
              <a:buFont typeface="Arial" pitchFamily="34" charset="0"/>
              <a:buChar char="•"/>
            </a:pPr>
            <a:r>
              <a:rPr lang="en-US" sz="1600" dirty="0" smtClean="0">
                <a:hlinkClick r:id="rId2"/>
              </a:rPr>
              <a:t>https://youtu.be/a29jzOHwwq0</a:t>
            </a:r>
            <a:r>
              <a:rPr lang="en-US" sz="1600" dirty="0" smtClean="0"/>
              <a:t> with OM</a:t>
            </a:r>
          </a:p>
          <a:p>
            <a:pPr algn="l">
              <a:buFont typeface="Arial" pitchFamily="34" charset="0"/>
              <a:buChar char="•"/>
            </a:pPr>
            <a:r>
              <a:rPr lang="en-US" sz="1600" dirty="0" smtClean="0">
                <a:hlinkClick r:id="rId3"/>
              </a:rPr>
              <a:t>https</a:t>
            </a:r>
            <a:r>
              <a:rPr lang="en-US" sz="1600" dirty="0" smtClean="0">
                <a:hlinkClick r:id="rId3"/>
              </a:rPr>
              <a:t>://youtu.be/cdB-qv4YXoY</a:t>
            </a:r>
            <a:r>
              <a:rPr lang="en-US" sz="1600" dirty="0" smtClean="0"/>
              <a:t> - Relaxing music and its effects </a:t>
            </a:r>
          </a:p>
          <a:p>
            <a:pPr algn="l">
              <a:buFont typeface="Arial" pitchFamily="34" charset="0"/>
              <a:buChar char="•"/>
            </a:pPr>
            <a:endParaRPr lang="en-US" sz="1600" dirty="0" smtClean="0"/>
          </a:p>
          <a:p>
            <a:pPr algn="l">
              <a:buFont typeface="Arial" pitchFamily="34" charset="0"/>
              <a:buChar char="•"/>
            </a:pPr>
            <a:endParaRPr lang="en-US" sz="1600" dirty="0" smtClean="0"/>
          </a:p>
          <a:p>
            <a:pPr algn="l">
              <a:buFont typeface="Arial" pitchFamily="34" charset="0"/>
              <a:buChar char="•"/>
            </a:pPr>
            <a:endParaRPr lang="en-US" sz="1600" dirty="0"/>
          </a:p>
        </p:txBody>
      </p:sp>
      <p:pic>
        <p:nvPicPr>
          <p:cNvPr id="3077" name="Picture 5" descr="C:\Users\User\AppData\Local\Microsoft\Windows\INetCache\IE\CA1O3KGT\Power-Up-Your-Brain-Cover-400X600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2800" y="4191000"/>
            <a:ext cx="1371600" cy="1828800"/>
          </a:xfrm>
          <a:prstGeom prst="rect">
            <a:avLst/>
          </a:prstGeom>
          <a:noFill/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533400" y="-76200"/>
            <a:ext cx="7851648" cy="609600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Indian Vocal Technique &amp; Music Theory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2895600"/>
            <a:ext cx="7854696" cy="1828800"/>
          </a:xfrm>
        </p:spPr>
        <p:txBody>
          <a:bodyPr>
            <a:normAutofit/>
          </a:bodyPr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sz="4000" u="sng" dirty="0" smtClean="0"/>
              <a:t>Q &amp; A </a:t>
            </a:r>
          </a:p>
          <a:p>
            <a:pPr algn="l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85800" y="2819400"/>
            <a:ext cx="7851648" cy="609600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Indian Vocal Technique &amp; Music Theory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057400"/>
            <a:ext cx="7854696" cy="1828800"/>
          </a:xfrm>
        </p:spPr>
        <p:txBody>
          <a:bodyPr>
            <a:normAutofit/>
          </a:bodyPr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sz="4000" dirty="0" smtClean="0"/>
              <a:t>THANK YOU</a:t>
            </a:r>
          </a:p>
          <a:p>
            <a:pPr algn="l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2133600"/>
            <a:ext cx="7851648" cy="609600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Indian Vocal Technique &amp; Music Theory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219200"/>
            <a:ext cx="7854696" cy="5029200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/>
              <a:t>Welcome Address and Introduction </a:t>
            </a:r>
          </a:p>
          <a:p>
            <a:pPr algn="l"/>
            <a:endParaRPr lang="en-US" sz="2400" dirty="0" smtClean="0"/>
          </a:p>
          <a:p>
            <a:pPr algn="l"/>
            <a:r>
              <a:rPr lang="en-US" sz="2400" dirty="0" smtClean="0"/>
              <a:t>Good Afternoon &amp; Welcome!!</a:t>
            </a:r>
          </a:p>
          <a:p>
            <a:pPr algn="l"/>
            <a:r>
              <a:rPr lang="en-US" sz="2400" dirty="0" smtClean="0"/>
              <a:t>Personal introduction </a:t>
            </a:r>
          </a:p>
          <a:p>
            <a:pPr algn="l"/>
            <a:r>
              <a:rPr lang="en-US" sz="2400" dirty="0" smtClean="0"/>
              <a:t>Brief explanation of my profile </a:t>
            </a:r>
          </a:p>
          <a:p>
            <a:pPr algn="l"/>
            <a:endParaRPr lang="en-US" sz="24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33400" y="-76200"/>
            <a:ext cx="7851648" cy="609600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Indian Vocal Technique &amp; Music Theory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8" name="Picture 10" descr="C:\Users\User\AppData\Local\Microsoft\Windows\INetCache\IE\INWSLFWN\1280px-Basal_Ganglia_lateral.svg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381000"/>
            <a:ext cx="8382000" cy="54292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1447800"/>
            <a:ext cx="5943600" cy="1828800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>
                <a:solidFill>
                  <a:schemeClr val="tx1"/>
                </a:solidFill>
              </a:rPr>
              <a:t>Music</a:t>
            </a:r>
            <a:endParaRPr lang="en-US" sz="48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6248400"/>
            <a:ext cx="7854696" cy="352864"/>
          </a:xfrm>
        </p:spPr>
        <p:txBody>
          <a:bodyPr>
            <a:normAutofit/>
          </a:bodyPr>
          <a:lstStyle/>
          <a:p>
            <a:pPr algn="l"/>
            <a:r>
              <a:rPr lang="en-US" sz="1050" dirty="0" smtClean="0"/>
              <a:t>OMEA OPUS Conference                                                                                                                                                                        9</a:t>
            </a:r>
            <a:r>
              <a:rPr lang="en-US" sz="1050" baseline="30000" dirty="0" smtClean="0"/>
              <a:t>th</a:t>
            </a:r>
            <a:r>
              <a:rPr lang="en-US" sz="1050" dirty="0" smtClean="0"/>
              <a:t> Nov 2019</a:t>
            </a:r>
            <a:endParaRPr lang="en-US" sz="1050" dirty="0"/>
          </a:p>
        </p:txBody>
      </p:sp>
      <p:pic>
        <p:nvPicPr>
          <p:cNvPr id="1027" name="Picture 3" descr="C:\Users\User\AppData\Local\Microsoft\Windows\INetCache\IE\INWSLFWN\music%20note[1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4876800"/>
            <a:ext cx="990600" cy="990600"/>
          </a:xfrm>
          <a:prstGeom prst="rect">
            <a:avLst/>
          </a:prstGeom>
          <a:noFill/>
        </p:spPr>
      </p:pic>
      <p:pic>
        <p:nvPicPr>
          <p:cNvPr id="1028" name="Picture 4" descr="C:\Users\User\AppData\Local\Microsoft\Windows\INetCache\IE\ZYCWT1EG\music-note-t10469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57800" y="1828800"/>
            <a:ext cx="533400" cy="753391"/>
          </a:xfrm>
          <a:prstGeom prst="rect">
            <a:avLst/>
          </a:prstGeom>
          <a:noFill/>
        </p:spPr>
      </p:pic>
      <p:pic>
        <p:nvPicPr>
          <p:cNvPr id="1029" name="Picture 5" descr="C:\Users\User\AppData\Local\Microsoft\Windows\INetCache\IE\IWSFKTGJ\live-music-vector_preview[1]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flipH="1">
            <a:off x="1676400" y="1752600"/>
            <a:ext cx="1078692" cy="1081088"/>
          </a:xfrm>
          <a:prstGeom prst="rect">
            <a:avLst/>
          </a:prstGeom>
          <a:noFill/>
        </p:spPr>
      </p:pic>
      <p:pic>
        <p:nvPicPr>
          <p:cNvPr id="2050" name="Picture 2" descr="C:\Users\User\AppData\Local\Microsoft\Windows\INetCache\IE\CA1O3KGT\pixel77_free_vector_music_concept_0218_300_by_cristina012-d5wkuz1[1]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772400" y="5257800"/>
            <a:ext cx="762000" cy="762000"/>
          </a:xfrm>
          <a:prstGeom prst="rect">
            <a:avLst/>
          </a:prstGeom>
          <a:noFill/>
        </p:spPr>
      </p:pic>
      <p:pic>
        <p:nvPicPr>
          <p:cNvPr id="2051" name="Picture 3" descr="C:\Users\User\AppData\Local\Microsoft\Windows\INetCache\IE\INWSLFWN\dancing-music-notes-on-black-background[1]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562600" y="3048000"/>
            <a:ext cx="1036147" cy="762000"/>
          </a:xfrm>
          <a:prstGeom prst="rect">
            <a:avLst/>
          </a:prstGeom>
          <a:noFill/>
        </p:spPr>
      </p:pic>
      <p:pic>
        <p:nvPicPr>
          <p:cNvPr id="2052" name="Picture 4" descr="C:\Users\User\AppData\Local\Microsoft\Windows\INetCache\IE\IWSFKTGJ\12929-illustration-of-an-i-love-music-symbol-pv[1]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048000" y="990600"/>
            <a:ext cx="1936378" cy="609600"/>
          </a:xfrm>
          <a:prstGeom prst="rect">
            <a:avLst/>
          </a:prstGeom>
          <a:noFill/>
        </p:spPr>
      </p:pic>
      <p:pic>
        <p:nvPicPr>
          <p:cNvPr id="2054" name="Picture 6" descr="C:\Users\User\AppData\Local\Microsoft\Windows\INetCache\IE\CA1O3KGT\BrainMachine[1]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752600" y="3048000"/>
            <a:ext cx="990600" cy="874059"/>
          </a:xfrm>
          <a:prstGeom prst="rect">
            <a:avLst/>
          </a:prstGeom>
          <a:noFill/>
        </p:spPr>
      </p:pic>
      <p:pic>
        <p:nvPicPr>
          <p:cNvPr id="2055" name="Picture 7" descr="C:\Users\User\AppData\Local\Microsoft\Windows\INetCache\IE\IWSFKTGJ\question[1]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048000" y="4038600"/>
            <a:ext cx="533400" cy="711200"/>
          </a:xfrm>
          <a:prstGeom prst="rect">
            <a:avLst/>
          </a:prstGeom>
          <a:noFill/>
        </p:spPr>
      </p:pic>
      <p:pic>
        <p:nvPicPr>
          <p:cNvPr id="2056" name="Picture 8" descr="C:\Users\User\AppData\Local\Microsoft\Windows\INetCache\IE\CA1O3KGT\Power-Up-Your-Brain-Cover-400X600[1]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334000" y="3962400"/>
            <a:ext cx="723900" cy="965200"/>
          </a:xfrm>
          <a:prstGeom prst="rect">
            <a:avLst/>
          </a:prstGeom>
          <a:noFill/>
        </p:spPr>
      </p:pic>
      <p:pic>
        <p:nvPicPr>
          <p:cNvPr id="2057" name="Picture 9" descr="C:\Users\User\AppData\Local\Microsoft\Windows\INetCache\IE\INWSLFWN\uncus[1].gif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3657600" y="1752600"/>
            <a:ext cx="885217" cy="76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-76200"/>
            <a:ext cx="7851648" cy="6096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Indian Vocal </a:t>
            </a:r>
            <a:r>
              <a:rPr lang="en-US" sz="3200" dirty="0" smtClean="0"/>
              <a:t>Technique &amp; Music Theory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838200"/>
            <a:ext cx="7854696" cy="5562600"/>
          </a:xfrm>
        </p:spPr>
        <p:txBody>
          <a:bodyPr>
            <a:normAutofit fontScale="92500" lnSpcReduction="20000"/>
          </a:bodyPr>
          <a:lstStyle/>
          <a:p>
            <a:pPr algn="l">
              <a:buFont typeface="Arial" pitchFamily="34" charset="0"/>
              <a:buChar char="•"/>
            </a:pPr>
            <a:endParaRPr lang="en-US" sz="1600" dirty="0" smtClean="0"/>
          </a:p>
          <a:p>
            <a:pPr algn="l"/>
            <a:r>
              <a:rPr lang="en-US" sz="1600" dirty="0" smtClean="0"/>
              <a:t>Indian Classical Music is divided into two prominent Styles </a:t>
            </a:r>
          </a:p>
          <a:p>
            <a:pPr algn="l">
              <a:buFont typeface="Arial" pitchFamily="34" charset="0"/>
              <a:buChar char="•"/>
            </a:pPr>
            <a:endParaRPr lang="en-US" sz="1600" dirty="0" smtClean="0"/>
          </a:p>
          <a:p>
            <a:pPr lvl="1" algn="l">
              <a:buFont typeface="Arial" pitchFamily="34" charset="0"/>
              <a:buChar char="•"/>
            </a:pPr>
            <a:r>
              <a:rPr lang="en-US" sz="1900" dirty="0" smtClean="0"/>
              <a:t>The Northern Classical music – Hindustani classical </a:t>
            </a:r>
          </a:p>
          <a:p>
            <a:pPr algn="l">
              <a:buFont typeface="Arial" pitchFamily="34" charset="0"/>
              <a:buChar char="•"/>
            </a:pPr>
            <a:endParaRPr lang="en-US" sz="1900" dirty="0" smtClean="0"/>
          </a:p>
          <a:p>
            <a:pPr lvl="1" algn="l">
              <a:buFont typeface="Arial" pitchFamily="34" charset="0"/>
              <a:buChar char="•"/>
            </a:pPr>
            <a:r>
              <a:rPr lang="en-US" sz="1900" dirty="0" smtClean="0"/>
              <a:t>The  Southern Classical music - </a:t>
            </a:r>
            <a:r>
              <a:rPr lang="en-US" sz="1900" dirty="0" err="1" smtClean="0"/>
              <a:t>Carnatic</a:t>
            </a:r>
            <a:r>
              <a:rPr lang="en-US" sz="1900" dirty="0" smtClean="0"/>
              <a:t> Classical</a:t>
            </a:r>
          </a:p>
          <a:p>
            <a:pPr lvl="1" algn="l">
              <a:buFont typeface="Arial" pitchFamily="34" charset="0"/>
              <a:buChar char="•"/>
            </a:pPr>
            <a:endParaRPr lang="en-US" sz="1600" dirty="0" smtClean="0"/>
          </a:p>
          <a:p>
            <a:pPr lvl="1" algn="l">
              <a:buFont typeface="Arial" pitchFamily="34" charset="0"/>
              <a:buChar char="•"/>
            </a:pPr>
            <a:r>
              <a:rPr lang="en-US" sz="1600" dirty="0" smtClean="0"/>
              <a:t>Today we will talk about Hindustani Classical music and its various styles of presentation and other relative Genres.</a:t>
            </a:r>
          </a:p>
          <a:p>
            <a:pPr lvl="1" algn="l">
              <a:buFont typeface="Arial" pitchFamily="34" charset="0"/>
              <a:buChar char="•"/>
            </a:pPr>
            <a:endParaRPr lang="en-US" sz="1600" dirty="0" smtClean="0"/>
          </a:p>
          <a:p>
            <a:pPr algn="l">
              <a:buFont typeface="Arial" pitchFamily="34" charset="0"/>
              <a:buChar char="•"/>
            </a:pPr>
            <a:r>
              <a:rPr lang="en-US" sz="1600" dirty="0" smtClean="0"/>
              <a:t>The Northern Classical Music : Hindustani Music </a:t>
            </a:r>
          </a:p>
          <a:p>
            <a:pPr lvl="1" algn="l"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1600" dirty="0" smtClean="0"/>
              <a:t> The founder or the father of this style of music was Amir </a:t>
            </a:r>
            <a:r>
              <a:rPr lang="en-US" sz="1600" dirty="0" err="1" smtClean="0"/>
              <a:t>Khusrao</a:t>
            </a:r>
            <a:r>
              <a:rPr lang="en-US" sz="1600" dirty="0" smtClean="0"/>
              <a:t>, in the 1300 to 1500 centuries, during the </a:t>
            </a:r>
            <a:r>
              <a:rPr lang="en-US" sz="1600" dirty="0" err="1" smtClean="0"/>
              <a:t>Mughal</a:t>
            </a:r>
            <a:r>
              <a:rPr lang="en-US" sz="1600" dirty="0" smtClean="0"/>
              <a:t> Era.</a:t>
            </a:r>
          </a:p>
          <a:p>
            <a:pPr lvl="1" algn="l"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1600" dirty="0" smtClean="0"/>
              <a:t>Ancient music deeply influenced the spiritual power of music, which led to the birth of the Indian classical music </a:t>
            </a:r>
          </a:p>
          <a:p>
            <a:pPr lvl="1" algn="l"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1600" dirty="0" smtClean="0"/>
              <a:t> Classical music uses three basic  elements for any  song compositions </a:t>
            </a:r>
          </a:p>
          <a:p>
            <a:pPr lvl="2" algn="l"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1600" dirty="0" smtClean="0"/>
              <a:t>a Melody, Rhythm and Harmony 	</a:t>
            </a:r>
          </a:p>
          <a:p>
            <a:pPr algn="l"/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838200"/>
            <a:ext cx="8001000" cy="5867400"/>
          </a:xfrm>
        </p:spPr>
        <p:txBody>
          <a:bodyPr>
            <a:normAutofit fontScale="70000" lnSpcReduction="20000"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2300" dirty="0" smtClean="0"/>
              <a:t>All of these notes used in a various styles and format in a theme becomes a melody, when these notes are arranged in a specific way  so as to </a:t>
            </a:r>
            <a:r>
              <a:rPr lang="en-US" sz="2300" dirty="0" err="1" smtClean="0"/>
              <a:t>emphasise</a:t>
            </a:r>
            <a:r>
              <a:rPr lang="en-US" sz="2300" dirty="0" smtClean="0"/>
              <a:t> the use of the notes and </a:t>
            </a:r>
            <a:r>
              <a:rPr lang="en-US" sz="2300" dirty="0" smtClean="0"/>
              <a:t>its </a:t>
            </a:r>
            <a:r>
              <a:rPr lang="en-US" sz="2300" dirty="0" smtClean="0"/>
              <a:t>variety.</a:t>
            </a:r>
          </a:p>
          <a:p>
            <a:pPr algn="l"/>
            <a:r>
              <a:rPr lang="en-US" sz="2300" dirty="0" smtClean="0"/>
              <a:t> </a:t>
            </a:r>
          </a:p>
          <a:p>
            <a:pPr algn="l">
              <a:buFont typeface="Arial" pitchFamily="34" charset="0"/>
              <a:buChar char="•"/>
            </a:pPr>
            <a:r>
              <a:rPr lang="en-US" sz="2300" dirty="0" smtClean="0"/>
              <a:t>At the beginning of each lesson the notes in a particular Raaga are taught in </a:t>
            </a:r>
            <a:r>
              <a:rPr lang="en-US" sz="2300" dirty="0" smtClean="0"/>
              <a:t>an ascending (</a:t>
            </a:r>
            <a:r>
              <a:rPr lang="en-US" sz="2300" dirty="0" err="1" smtClean="0"/>
              <a:t>Aaroah</a:t>
            </a:r>
            <a:r>
              <a:rPr lang="en-US" sz="2300" dirty="0" smtClean="0"/>
              <a:t>) </a:t>
            </a:r>
            <a:r>
              <a:rPr lang="en-US" sz="2300" dirty="0" smtClean="0"/>
              <a:t>and </a:t>
            </a:r>
            <a:r>
              <a:rPr lang="en-US" sz="2300" dirty="0" smtClean="0"/>
              <a:t>descending ( </a:t>
            </a:r>
            <a:r>
              <a:rPr lang="en-US" sz="2300" dirty="0" err="1" smtClean="0"/>
              <a:t>Avroah</a:t>
            </a:r>
            <a:r>
              <a:rPr lang="en-US" sz="2300" dirty="0" smtClean="0"/>
              <a:t>)format. </a:t>
            </a:r>
          </a:p>
          <a:p>
            <a:pPr algn="l">
              <a:buFont typeface="Arial" pitchFamily="34" charset="0"/>
              <a:buChar char="•"/>
            </a:pPr>
            <a:endParaRPr lang="en-US" sz="2300" dirty="0" smtClean="0"/>
          </a:p>
          <a:p>
            <a:pPr algn="l">
              <a:buFont typeface="Arial" pitchFamily="34" charset="0"/>
              <a:buChar char="•"/>
            </a:pPr>
            <a:r>
              <a:rPr lang="en-US" sz="2300" dirty="0" smtClean="0"/>
              <a:t>Every Raga has one or two prominent note, which is called the </a:t>
            </a:r>
            <a:r>
              <a:rPr lang="en-US" sz="2300" dirty="0" err="1" smtClean="0"/>
              <a:t>vadi</a:t>
            </a:r>
            <a:r>
              <a:rPr lang="en-US" sz="2300" dirty="0" smtClean="0"/>
              <a:t> or the </a:t>
            </a:r>
            <a:r>
              <a:rPr lang="en-US" sz="2300" dirty="0" err="1" smtClean="0"/>
              <a:t>samvadi</a:t>
            </a:r>
            <a:r>
              <a:rPr lang="en-US" sz="2300" dirty="0" smtClean="0"/>
              <a:t> </a:t>
            </a:r>
            <a:r>
              <a:rPr lang="en-US" sz="2300" dirty="0" err="1" smtClean="0"/>
              <a:t>swar</a:t>
            </a:r>
            <a:r>
              <a:rPr lang="en-US" sz="2300" dirty="0" smtClean="0"/>
              <a:t>(note) and is used in the compositions to exemplify the theme of the </a:t>
            </a:r>
            <a:r>
              <a:rPr lang="en-US" sz="2300" dirty="0" err="1" smtClean="0"/>
              <a:t>raag</a:t>
            </a:r>
            <a:r>
              <a:rPr lang="en-US" sz="2300" dirty="0" smtClean="0"/>
              <a:t> and the composition</a:t>
            </a:r>
            <a:endParaRPr lang="en-US" sz="2300" dirty="0" smtClean="0"/>
          </a:p>
          <a:p>
            <a:pPr algn="l">
              <a:buFont typeface="Arial" pitchFamily="34" charset="0"/>
              <a:buChar char="•"/>
            </a:pPr>
            <a:endParaRPr lang="en-US" sz="2300" dirty="0" smtClean="0"/>
          </a:p>
          <a:p>
            <a:pPr algn="l">
              <a:buFont typeface="Arial" pitchFamily="34" charset="0"/>
              <a:buChar char="•"/>
            </a:pPr>
            <a:r>
              <a:rPr lang="en-US" sz="2300" dirty="0" smtClean="0"/>
              <a:t>When these notes are grouped together in a </a:t>
            </a:r>
            <a:r>
              <a:rPr lang="en-US" sz="2300" dirty="0" err="1" smtClean="0"/>
              <a:t>singable</a:t>
            </a:r>
            <a:r>
              <a:rPr lang="en-US" sz="2300" dirty="0" smtClean="0"/>
              <a:t> format, this arrangement within this framework is called the </a:t>
            </a:r>
            <a:r>
              <a:rPr lang="en-US" sz="2300" dirty="0" err="1" smtClean="0"/>
              <a:t>Raag</a:t>
            </a:r>
            <a:r>
              <a:rPr lang="en-US" sz="2300" dirty="0" smtClean="0"/>
              <a:t> </a:t>
            </a:r>
            <a:r>
              <a:rPr lang="en-US" sz="2300" dirty="0" err="1" smtClean="0"/>
              <a:t>challan</a:t>
            </a:r>
            <a:endParaRPr lang="en-US" sz="2300" dirty="0" smtClean="0"/>
          </a:p>
          <a:p>
            <a:pPr algn="l"/>
            <a:r>
              <a:rPr lang="en-US" sz="2300" dirty="0" smtClean="0"/>
              <a:t> </a:t>
            </a:r>
            <a:endParaRPr lang="en-US" sz="2300" dirty="0" smtClean="0"/>
          </a:p>
          <a:p>
            <a:pPr algn="l"/>
            <a:r>
              <a:rPr lang="en-US" sz="2300" dirty="0" smtClean="0"/>
              <a:t>There are hundreds of ragas and they usually get their names by the notes structure used, the scale or  are </a:t>
            </a:r>
            <a:r>
              <a:rPr lang="en-US" sz="2300" dirty="0" err="1" smtClean="0"/>
              <a:t>offshots</a:t>
            </a:r>
            <a:r>
              <a:rPr lang="en-US" sz="2300" dirty="0" smtClean="0"/>
              <a:t> from the many pure ragas composed where there is a slight diversion from the pure scales or notes used.</a:t>
            </a:r>
          </a:p>
          <a:p>
            <a:pPr algn="l"/>
            <a:endParaRPr lang="en-US" sz="2300" dirty="0" smtClean="0"/>
          </a:p>
          <a:p>
            <a:pPr algn="l"/>
            <a:r>
              <a:rPr lang="en-US" sz="2300" dirty="0" smtClean="0"/>
              <a:t>Examples of </a:t>
            </a:r>
            <a:r>
              <a:rPr lang="en-US" sz="2300" dirty="0" err="1" smtClean="0"/>
              <a:t>Raagas</a:t>
            </a:r>
            <a:r>
              <a:rPr lang="en-US" sz="2300" dirty="0" smtClean="0"/>
              <a:t> in its pure format: </a:t>
            </a:r>
            <a:r>
              <a:rPr lang="en-US" sz="2300" dirty="0" err="1" smtClean="0"/>
              <a:t>Bhairav</a:t>
            </a:r>
            <a:r>
              <a:rPr lang="en-US" sz="2300" dirty="0" smtClean="0"/>
              <a:t>, </a:t>
            </a:r>
            <a:r>
              <a:rPr lang="en-US" sz="2300" dirty="0" err="1" smtClean="0"/>
              <a:t>Bhimpalasi</a:t>
            </a:r>
            <a:r>
              <a:rPr lang="en-US" sz="2300" dirty="0" smtClean="0"/>
              <a:t>, </a:t>
            </a:r>
            <a:r>
              <a:rPr lang="en-US" sz="2300" dirty="0" err="1" smtClean="0"/>
              <a:t>Durga</a:t>
            </a:r>
            <a:r>
              <a:rPr lang="en-US" sz="2300" dirty="0" smtClean="0"/>
              <a:t>, </a:t>
            </a:r>
            <a:r>
              <a:rPr lang="en-US" sz="2300" dirty="0" err="1" smtClean="0"/>
              <a:t>Bhoopali</a:t>
            </a:r>
            <a:r>
              <a:rPr lang="en-US" sz="2300" dirty="0" smtClean="0"/>
              <a:t>, </a:t>
            </a:r>
            <a:r>
              <a:rPr lang="en-US" sz="2300" dirty="0" err="1" smtClean="0"/>
              <a:t>Desh</a:t>
            </a:r>
            <a:endParaRPr lang="en-US" sz="2300" dirty="0" smtClean="0"/>
          </a:p>
          <a:p>
            <a:pPr algn="l"/>
            <a:endParaRPr lang="en-US" sz="2300" dirty="0" smtClean="0"/>
          </a:p>
          <a:p>
            <a:pPr algn="l"/>
            <a:r>
              <a:rPr lang="en-US" sz="2300" dirty="0" smtClean="0"/>
              <a:t>Examples of Mixed </a:t>
            </a:r>
            <a:r>
              <a:rPr lang="en-US" sz="2300" dirty="0" err="1" smtClean="0"/>
              <a:t>Raagas</a:t>
            </a:r>
            <a:r>
              <a:rPr lang="en-US" sz="2300" dirty="0" smtClean="0"/>
              <a:t>  which are offshoots of some of the above </a:t>
            </a:r>
            <a:r>
              <a:rPr lang="en-US" sz="2300" dirty="0" err="1" smtClean="0"/>
              <a:t>raagas</a:t>
            </a:r>
            <a:r>
              <a:rPr lang="en-US" sz="2300" dirty="0" smtClean="0"/>
              <a:t> are </a:t>
            </a:r>
            <a:r>
              <a:rPr lang="en-US" sz="2300" dirty="0" err="1" smtClean="0"/>
              <a:t>mishra</a:t>
            </a:r>
            <a:r>
              <a:rPr lang="en-US" sz="2300" dirty="0" smtClean="0"/>
              <a:t> </a:t>
            </a:r>
            <a:r>
              <a:rPr lang="en-US" sz="2300" dirty="0" err="1" smtClean="0"/>
              <a:t>Todi</a:t>
            </a:r>
            <a:r>
              <a:rPr lang="en-US" sz="2300" dirty="0" smtClean="0"/>
              <a:t>, </a:t>
            </a:r>
            <a:r>
              <a:rPr lang="en-US" sz="2300" dirty="0" err="1" smtClean="0"/>
              <a:t>Mishra</a:t>
            </a:r>
            <a:r>
              <a:rPr lang="en-US" sz="2300" dirty="0" smtClean="0"/>
              <a:t> </a:t>
            </a:r>
            <a:r>
              <a:rPr lang="en-US" sz="2300" dirty="0" err="1" smtClean="0"/>
              <a:t>Bagashree</a:t>
            </a:r>
            <a:endParaRPr lang="en-US" sz="2300" dirty="0" smtClean="0"/>
          </a:p>
          <a:p>
            <a:pPr algn="l"/>
            <a:endParaRPr lang="en-US" sz="2300" dirty="0" smtClean="0"/>
          </a:p>
          <a:p>
            <a:pPr algn="l">
              <a:buFont typeface="Arial" pitchFamily="34" charset="0"/>
              <a:buChar char="•"/>
            </a:pPr>
            <a:r>
              <a:rPr lang="en-US" sz="2300" dirty="0" smtClean="0"/>
              <a:t>For </a:t>
            </a:r>
            <a:r>
              <a:rPr lang="en-US" sz="2300" dirty="0" err="1" smtClean="0"/>
              <a:t>eg</a:t>
            </a:r>
            <a:r>
              <a:rPr lang="en-US" sz="2300" dirty="0" smtClean="0"/>
              <a:t> : </a:t>
            </a:r>
            <a:r>
              <a:rPr lang="en-US" sz="2300" dirty="0" err="1" smtClean="0"/>
              <a:t>Raag</a:t>
            </a:r>
            <a:r>
              <a:rPr lang="en-US" sz="2300" dirty="0" smtClean="0"/>
              <a:t> </a:t>
            </a:r>
            <a:r>
              <a:rPr lang="en-US" sz="2300" dirty="0" err="1" smtClean="0"/>
              <a:t>Yaman</a:t>
            </a:r>
            <a:r>
              <a:rPr lang="en-US" sz="2300" dirty="0" smtClean="0"/>
              <a:t>  is usually called the mother of all </a:t>
            </a:r>
            <a:r>
              <a:rPr lang="en-US" sz="2300" dirty="0" err="1" smtClean="0"/>
              <a:t>Raagas</a:t>
            </a:r>
            <a:r>
              <a:rPr lang="en-US" sz="2300" dirty="0" smtClean="0"/>
              <a:t> and also taught to students as their first lesson after they practice  and master all of the seven notes during their initial music lessons.</a:t>
            </a:r>
          </a:p>
          <a:p>
            <a:pPr algn="l">
              <a:buFont typeface="Arial" pitchFamily="34" charset="0"/>
              <a:buChar char="•"/>
            </a:pPr>
            <a:endParaRPr lang="en-US" sz="2300" u="sng" dirty="0" smtClean="0"/>
          </a:p>
          <a:p>
            <a:pPr algn="l"/>
            <a:endParaRPr lang="en-US" sz="2000" dirty="0" smtClean="0"/>
          </a:p>
          <a:p>
            <a:pPr algn="l">
              <a:buFont typeface="Arial" pitchFamily="34" charset="0"/>
              <a:buChar char="•"/>
            </a:pPr>
            <a:endParaRPr lang="en-US" sz="2000" u="sng" dirty="0" smtClean="0"/>
          </a:p>
          <a:p>
            <a:pPr algn="l"/>
            <a:endParaRPr lang="en-US" sz="2000" dirty="0" smtClean="0"/>
          </a:p>
          <a:p>
            <a:pPr algn="l"/>
            <a:endParaRPr lang="en-US" sz="2000" dirty="0" smtClean="0"/>
          </a:p>
          <a:p>
            <a:pPr algn="l"/>
            <a:endParaRPr lang="en-US" sz="2000" dirty="0" smtClean="0">
              <a:solidFill>
                <a:srgbClr val="000000"/>
              </a:solidFill>
              <a:latin typeface="Bookman Old Style"/>
            </a:endParaRPr>
          </a:p>
          <a:p>
            <a:pPr algn="l"/>
            <a:endParaRPr lang="en-US" sz="2000" dirty="0" smtClean="0"/>
          </a:p>
          <a:p>
            <a:pPr algn="l"/>
            <a:endParaRPr lang="en-US" sz="2400" dirty="0" smtClean="0"/>
          </a:p>
          <a:p>
            <a:pPr algn="l"/>
            <a:endParaRPr lang="en-US" sz="2400" dirty="0" smtClean="0"/>
          </a:p>
          <a:p>
            <a:pPr algn="l"/>
            <a:endParaRPr lang="en-US" sz="2000" dirty="0" smtClean="0"/>
          </a:p>
          <a:p>
            <a:pPr algn="l"/>
            <a:endParaRPr lang="en-US" sz="2000" dirty="0" smtClean="0"/>
          </a:p>
          <a:p>
            <a:pPr algn="l"/>
            <a:endParaRPr lang="en-US" sz="2000" dirty="0" smtClean="0"/>
          </a:p>
          <a:p>
            <a:pPr algn="l"/>
            <a:endParaRPr lang="en-US" sz="2000" dirty="0" smtClean="0"/>
          </a:p>
          <a:p>
            <a:pPr algn="l">
              <a:buFont typeface="Arial" pitchFamily="34" charset="0"/>
              <a:buChar char="•"/>
            </a:pPr>
            <a:endParaRPr lang="en-US" sz="2000" u="sng" dirty="0" smtClean="0"/>
          </a:p>
          <a:p>
            <a:pPr algn="l">
              <a:buFont typeface="Arial" pitchFamily="34" charset="0"/>
              <a:buChar char="•"/>
            </a:pPr>
            <a:endParaRPr lang="en-US" sz="2000" u="sng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33400" y="-76200"/>
            <a:ext cx="7851648" cy="609600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Indian Vocal Technique &amp; Music Theory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838200"/>
            <a:ext cx="8229600" cy="5791200"/>
          </a:xfrm>
        </p:spPr>
        <p:txBody>
          <a:bodyPr>
            <a:normAutofit/>
          </a:bodyPr>
          <a:lstStyle/>
          <a:p>
            <a:pPr algn="l"/>
            <a:r>
              <a:rPr lang="en-US" sz="1600" u="sng" dirty="0" smtClean="0"/>
              <a:t>Vocal Technique</a:t>
            </a:r>
            <a:endParaRPr lang="en-US" sz="1600" u="sng" dirty="0" smtClean="0"/>
          </a:p>
          <a:p>
            <a:pPr algn="l">
              <a:buFont typeface="Arial" pitchFamily="34" charset="0"/>
              <a:buChar char="•"/>
            </a:pPr>
            <a:endParaRPr lang="en-US" sz="1600" dirty="0" smtClean="0"/>
          </a:p>
          <a:p>
            <a:pPr algn="l">
              <a:buFont typeface="Arial" pitchFamily="34" charset="0"/>
              <a:buChar char="•"/>
            </a:pPr>
            <a:r>
              <a:rPr lang="en-US" sz="1600" dirty="0" smtClean="0"/>
              <a:t>In the previous slides you learnt </a:t>
            </a:r>
            <a:r>
              <a:rPr lang="en-US" sz="1600" dirty="0" smtClean="0"/>
              <a:t> about ascending and descending notes, Raaga and the its varieties…</a:t>
            </a:r>
            <a:endParaRPr lang="en-US" sz="1600" dirty="0" smtClean="0"/>
          </a:p>
          <a:p>
            <a:pPr algn="l">
              <a:buFont typeface="Arial" pitchFamily="34" charset="0"/>
              <a:buChar char="•"/>
            </a:pPr>
            <a:endParaRPr lang="en-US" sz="1600" dirty="0" smtClean="0"/>
          </a:p>
          <a:p>
            <a:pPr algn="l">
              <a:buFont typeface="Arial" pitchFamily="34" charset="0"/>
              <a:buChar char="•"/>
            </a:pPr>
            <a:r>
              <a:rPr lang="en-US" sz="1600" dirty="0" smtClean="0"/>
              <a:t>Lets  learn what notes are and how are they sung.</a:t>
            </a:r>
          </a:p>
          <a:p>
            <a:pPr algn="l"/>
            <a:endParaRPr lang="en-US" sz="1600" dirty="0" smtClean="0"/>
          </a:p>
          <a:p>
            <a:pPr algn="l"/>
            <a:r>
              <a:rPr lang="en-US" sz="1600" u="sng" dirty="0" smtClean="0"/>
              <a:t>Musical notes </a:t>
            </a:r>
            <a:r>
              <a:rPr lang="en-US" sz="1600" u="sng" dirty="0" smtClean="0"/>
              <a:t>– Indian </a:t>
            </a:r>
            <a:r>
              <a:rPr lang="en-US" sz="1600" u="sng" dirty="0" err="1" smtClean="0"/>
              <a:t>vs</a:t>
            </a:r>
            <a:r>
              <a:rPr lang="en-US" sz="1600" u="sng" dirty="0" smtClean="0"/>
              <a:t> Western</a:t>
            </a:r>
            <a:endParaRPr lang="en-US" sz="1600" u="sng" dirty="0" smtClean="0"/>
          </a:p>
          <a:p>
            <a:pPr algn="l">
              <a:buFont typeface="Arial" pitchFamily="34" charset="0"/>
              <a:buChar char="•"/>
            </a:pPr>
            <a:r>
              <a:rPr lang="en-US" sz="1600" dirty="0" smtClean="0"/>
              <a:t> Do, Re, Mi, </a:t>
            </a:r>
            <a:r>
              <a:rPr lang="en-US" sz="1600" dirty="0" err="1" smtClean="0"/>
              <a:t>Fa</a:t>
            </a:r>
            <a:r>
              <a:rPr lang="en-US" sz="1600" dirty="0" smtClean="0"/>
              <a:t>, Sol, La, TI . Do  - Western – A Demo </a:t>
            </a:r>
          </a:p>
          <a:p>
            <a:pPr algn="l">
              <a:buFont typeface="Arial" pitchFamily="34" charset="0"/>
              <a:buChar char="•"/>
            </a:pPr>
            <a:endParaRPr lang="en-US" sz="1600" dirty="0" smtClean="0"/>
          </a:p>
          <a:p>
            <a:pPr algn="l"/>
            <a:r>
              <a:rPr lang="en-US" sz="1600" dirty="0" smtClean="0"/>
              <a:t>How to voice train : Techniques</a:t>
            </a:r>
            <a:endParaRPr lang="en-US" sz="1600" dirty="0" smtClean="0"/>
          </a:p>
          <a:p>
            <a:pPr algn="l">
              <a:buFont typeface="Arial" pitchFamily="34" charset="0"/>
              <a:buChar char="•"/>
            </a:pPr>
            <a:endParaRPr lang="en-US" sz="1600" dirty="0" smtClean="0">
              <a:hlinkClick r:id="rId3"/>
            </a:endParaRPr>
          </a:p>
          <a:p>
            <a:pPr algn="l">
              <a:buFont typeface="Arial" pitchFamily="34" charset="0"/>
              <a:buChar char="•"/>
            </a:pPr>
            <a:endParaRPr lang="en-US" sz="1600" dirty="0" smtClean="0"/>
          </a:p>
          <a:p>
            <a:pPr algn="l"/>
            <a:endParaRPr lang="en-US" sz="1600" dirty="0" smtClean="0"/>
          </a:p>
          <a:p>
            <a:pPr algn="l">
              <a:buFont typeface="Arial" pitchFamily="34" charset="0"/>
              <a:buChar char="•"/>
            </a:pPr>
            <a:endParaRPr lang="en-US" sz="1600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33400" y="-76200"/>
            <a:ext cx="7851648" cy="609600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Indian Vocal Technique &amp; Music Theory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3" name="Voice Training Ep 3  Concept Of Shruthi  VoxGuru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762000" y="4572000"/>
            <a:ext cx="1066800" cy="800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vide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7854696" cy="5562600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1600" u="sng" dirty="0" smtClean="0"/>
              <a:t>The Root Note and the use of these notes to train the vocal chords</a:t>
            </a:r>
          </a:p>
          <a:p>
            <a:pPr algn="l"/>
            <a:endParaRPr lang="en-US" sz="1600" u="sng" dirty="0" smtClean="0"/>
          </a:p>
          <a:p>
            <a:pPr algn="l"/>
            <a:r>
              <a:rPr lang="en-US" sz="1600" u="sng" dirty="0" err="1" smtClean="0"/>
              <a:t>youtu.be</a:t>
            </a:r>
            <a:r>
              <a:rPr lang="en-US" sz="1600" u="sng" dirty="0" smtClean="0"/>
              <a:t>/lVYBVir9Ukw </a:t>
            </a:r>
          </a:p>
          <a:p>
            <a:pPr algn="l"/>
            <a:endParaRPr lang="en-US" sz="1600" u="sng" dirty="0" smtClean="0"/>
          </a:p>
          <a:p>
            <a:pPr algn="l"/>
            <a:r>
              <a:rPr lang="en-US" sz="1600" dirty="0" smtClean="0"/>
              <a:t>Indian classical music  has 12 notes including the  root notes from the singing octave</a:t>
            </a:r>
          </a:p>
          <a:p>
            <a:pPr algn="l"/>
            <a:endParaRPr lang="en-US" sz="1600" dirty="0" smtClean="0"/>
          </a:p>
          <a:p>
            <a:pPr algn="l"/>
            <a:r>
              <a:rPr lang="en-US" sz="1600" dirty="0" smtClean="0"/>
              <a:t>The Root note is SA and the other note progressions and patterns as under </a:t>
            </a:r>
          </a:p>
          <a:p>
            <a:pPr algn="l"/>
            <a:endParaRPr lang="en-US" sz="1600" dirty="0" smtClean="0"/>
          </a:p>
          <a:p>
            <a:pPr algn="l"/>
            <a:r>
              <a:rPr lang="en-US" sz="1600" dirty="0" smtClean="0"/>
              <a:t>Sa, Re, </a:t>
            </a:r>
            <a:r>
              <a:rPr lang="en-US" sz="1600" dirty="0" err="1" smtClean="0"/>
              <a:t>Ga</a:t>
            </a:r>
            <a:r>
              <a:rPr lang="en-US" sz="1600" dirty="0" smtClean="0"/>
              <a:t>, Ma, Pa, </a:t>
            </a:r>
            <a:r>
              <a:rPr lang="en-US" sz="1600" dirty="0" err="1" smtClean="0"/>
              <a:t>Dha</a:t>
            </a:r>
            <a:r>
              <a:rPr lang="en-US" sz="1600" dirty="0" smtClean="0"/>
              <a:t>, Ni, Sa</a:t>
            </a:r>
          </a:p>
          <a:p>
            <a:pPr algn="l"/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Sa, </a:t>
            </a:r>
            <a:r>
              <a:rPr lang="en-US" sz="1600" dirty="0" err="1" smtClean="0"/>
              <a:t>Re,re,Ga,ga,Ma,Ma</a:t>
            </a:r>
            <a:r>
              <a:rPr lang="en-US" sz="1600" dirty="0" smtClean="0"/>
              <a:t>, Pa, </a:t>
            </a:r>
            <a:r>
              <a:rPr lang="en-US" sz="1600" dirty="0" err="1" smtClean="0"/>
              <a:t>Dha,dha,Ni,ni</a:t>
            </a:r>
            <a:r>
              <a:rPr lang="en-US" sz="1600" dirty="0" smtClean="0"/>
              <a:t>, </a:t>
            </a:r>
          </a:p>
          <a:p>
            <a:pPr algn="l"/>
            <a:r>
              <a:rPr lang="en-US" sz="1600" dirty="0" err="1" smtClean="0"/>
              <a:t>Saa</a:t>
            </a:r>
            <a:r>
              <a:rPr lang="en-US" sz="1600" dirty="0" smtClean="0"/>
              <a:t> – Next Octave – Higher</a:t>
            </a:r>
          </a:p>
          <a:p>
            <a:pPr algn="l"/>
            <a:endParaRPr lang="en-US" sz="1600" dirty="0" smtClean="0"/>
          </a:p>
          <a:p>
            <a:pPr algn="l">
              <a:buFont typeface="Arial" pitchFamily="34" charset="0"/>
              <a:buChar char="•"/>
            </a:pPr>
            <a:r>
              <a:rPr lang="en-US" sz="1600" dirty="0" smtClean="0"/>
              <a:t>Sa Re </a:t>
            </a:r>
            <a:r>
              <a:rPr lang="en-US" sz="1600" dirty="0" err="1" smtClean="0"/>
              <a:t>Ga</a:t>
            </a:r>
            <a:r>
              <a:rPr lang="en-US" sz="1600" dirty="0" smtClean="0"/>
              <a:t> Ma Pa </a:t>
            </a:r>
            <a:r>
              <a:rPr lang="en-US" sz="1600" dirty="0" err="1" smtClean="0"/>
              <a:t>Da</a:t>
            </a:r>
            <a:r>
              <a:rPr lang="en-US" sz="1600" dirty="0" smtClean="0"/>
              <a:t> Ni Sa – Indian version of how to sing notes  - A Demo</a:t>
            </a:r>
          </a:p>
          <a:p>
            <a:pPr algn="l">
              <a:buFont typeface="Arial" pitchFamily="34" charset="0"/>
              <a:buChar char="•"/>
            </a:pPr>
            <a:endParaRPr lang="en-US" sz="1600" dirty="0" smtClean="0"/>
          </a:p>
          <a:p>
            <a:pPr algn="l">
              <a:buFont typeface="Arial" pitchFamily="34" charset="0"/>
              <a:buChar char="•"/>
            </a:pPr>
            <a:r>
              <a:rPr lang="en-US" sz="1600" dirty="0" smtClean="0">
                <a:hlinkClick r:id="rId3"/>
              </a:rPr>
              <a:t>https://youtu.be/K9TaGnr2Rfk</a:t>
            </a:r>
            <a:r>
              <a:rPr lang="en-US" sz="1600" dirty="0" smtClean="0"/>
              <a:t> – Scales  </a:t>
            </a:r>
          </a:p>
          <a:p>
            <a:pPr algn="l"/>
            <a:endParaRPr lang="en-US" sz="1600" dirty="0" smtClean="0"/>
          </a:p>
          <a:p>
            <a:pPr algn="l"/>
            <a:endParaRPr lang="en-US" sz="1600" dirty="0" smtClean="0">
              <a:solidFill>
                <a:srgbClr val="000000"/>
              </a:solidFill>
              <a:latin typeface="Bookman Old Style"/>
            </a:endParaRPr>
          </a:p>
          <a:p>
            <a:pPr algn="l"/>
            <a:endParaRPr lang="en-US" sz="1600" dirty="0" smtClean="0"/>
          </a:p>
          <a:p>
            <a:pPr algn="l"/>
            <a:endParaRPr lang="en-US" sz="1600" dirty="0" smtClean="0"/>
          </a:p>
          <a:p>
            <a:pPr algn="l"/>
            <a:endParaRPr lang="en-US" sz="1600" dirty="0" smtClean="0"/>
          </a:p>
          <a:p>
            <a:pPr algn="l"/>
            <a:endParaRPr lang="en-US" sz="1600" dirty="0" smtClean="0"/>
          </a:p>
          <a:p>
            <a:pPr algn="l"/>
            <a:endParaRPr lang="en-US" sz="1600" dirty="0" smtClean="0"/>
          </a:p>
          <a:p>
            <a:pPr algn="l"/>
            <a:endParaRPr lang="en-US" sz="1600" dirty="0" smtClean="0"/>
          </a:p>
          <a:p>
            <a:pPr algn="l"/>
            <a:endParaRPr lang="en-US" sz="1600" dirty="0" smtClean="0"/>
          </a:p>
          <a:p>
            <a:pPr algn="l">
              <a:buFont typeface="Arial" pitchFamily="34" charset="0"/>
              <a:buChar char="•"/>
            </a:pPr>
            <a:endParaRPr lang="en-US" sz="1600" u="sng" dirty="0" smtClean="0"/>
          </a:p>
          <a:p>
            <a:pPr algn="l">
              <a:buFont typeface="Arial" pitchFamily="34" charset="0"/>
              <a:buChar char="•"/>
            </a:pPr>
            <a:endParaRPr lang="en-US" sz="1600" u="sng" dirty="0" smtClean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33400" y="-76200"/>
            <a:ext cx="7851648" cy="609600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Indian Vocal Technique &amp; Music Theory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" name="How to play SA RE GA mA PA on Harmonium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4267200" y="5257800"/>
            <a:ext cx="1066800" cy="800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vide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914400"/>
            <a:ext cx="8382000" cy="5715000"/>
          </a:xfrm>
        </p:spPr>
        <p:txBody>
          <a:bodyPr rIns="0">
            <a:noAutofit/>
          </a:bodyPr>
          <a:lstStyle/>
          <a:p>
            <a:pPr algn="l">
              <a:lnSpc>
                <a:spcPct val="200000"/>
              </a:lnSpc>
            </a:pPr>
            <a:r>
              <a:rPr lang="en-US" sz="1600" dirty="0" smtClean="0"/>
              <a:t>Understanding the Hindustani classical music presentation style will be a bit more easier and simpler to </a:t>
            </a:r>
            <a:r>
              <a:rPr lang="en-US" sz="1600" dirty="0" err="1" smtClean="0"/>
              <a:t>explan</a:t>
            </a:r>
            <a:r>
              <a:rPr lang="en-US" sz="1600" dirty="0" smtClean="0"/>
              <a:t> with an insight of the notes and its use in the various </a:t>
            </a:r>
            <a:r>
              <a:rPr lang="en-US" sz="1600" dirty="0" err="1" smtClean="0"/>
              <a:t>raaga</a:t>
            </a:r>
            <a:r>
              <a:rPr lang="en-US" sz="1600" dirty="0" smtClean="0"/>
              <a:t>, Largely this style of music is presented in 4 parts, lets see what these are</a:t>
            </a:r>
            <a:endParaRPr lang="en-US" sz="1600" dirty="0" smtClean="0"/>
          </a:p>
          <a:p>
            <a:pPr algn="l"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1600" dirty="0" err="1" smtClean="0"/>
              <a:t>Raag</a:t>
            </a:r>
            <a:r>
              <a:rPr lang="en-US" sz="1600" dirty="0" smtClean="0"/>
              <a:t> </a:t>
            </a:r>
            <a:r>
              <a:rPr lang="en-US" sz="1600" dirty="0" err="1" smtClean="0"/>
              <a:t>Vistar</a:t>
            </a:r>
            <a:r>
              <a:rPr lang="en-US" sz="1600" dirty="0" smtClean="0"/>
              <a:t> : The notes of the </a:t>
            </a:r>
            <a:r>
              <a:rPr lang="en-US" sz="1600" dirty="0" err="1" smtClean="0"/>
              <a:t>raaga</a:t>
            </a:r>
            <a:endParaRPr lang="en-US" sz="1600" dirty="0" smtClean="0"/>
          </a:p>
          <a:p>
            <a:pPr algn="l"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1600" dirty="0" err="1" smtClean="0"/>
              <a:t>Vilambit</a:t>
            </a:r>
            <a:r>
              <a:rPr lang="en-US" sz="1600" dirty="0" smtClean="0"/>
              <a:t> </a:t>
            </a:r>
            <a:r>
              <a:rPr lang="en-US" sz="1600" dirty="0" err="1" smtClean="0"/>
              <a:t>Khayal</a:t>
            </a:r>
            <a:r>
              <a:rPr lang="en-US" sz="1600" dirty="0" smtClean="0"/>
              <a:t>  ; this is usually a short </a:t>
            </a:r>
            <a:r>
              <a:rPr lang="en-US" sz="1600" dirty="0" smtClean="0"/>
              <a:t>2 or 4 </a:t>
            </a:r>
            <a:r>
              <a:rPr lang="en-US" sz="1600" dirty="0" smtClean="0"/>
              <a:t>line ode that is sung in a 16 or 32 </a:t>
            </a:r>
            <a:r>
              <a:rPr lang="en-US" sz="1600" dirty="0" smtClean="0"/>
              <a:t>beat </a:t>
            </a:r>
            <a:r>
              <a:rPr lang="en-US" sz="1600" dirty="0" smtClean="0"/>
              <a:t>format </a:t>
            </a:r>
            <a:r>
              <a:rPr lang="en-US" sz="1600" dirty="0" smtClean="0"/>
              <a:t>to</a:t>
            </a:r>
            <a:endParaRPr lang="en-US" sz="1600" dirty="0" smtClean="0"/>
          </a:p>
          <a:p>
            <a:pPr algn="l"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1600" dirty="0" err="1" smtClean="0"/>
              <a:t>Bandish</a:t>
            </a:r>
            <a:r>
              <a:rPr lang="en-US" sz="1600" dirty="0" smtClean="0"/>
              <a:t> (short song)  is  the second </a:t>
            </a:r>
            <a:r>
              <a:rPr lang="en-US" sz="1600" dirty="0" smtClean="0"/>
              <a:t>lesson, where a short composition is used to further exemplify the </a:t>
            </a:r>
            <a:r>
              <a:rPr lang="en-US" sz="1600" dirty="0" err="1" smtClean="0"/>
              <a:t>raaga</a:t>
            </a:r>
            <a:r>
              <a:rPr lang="en-US" sz="1600" dirty="0" smtClean="0"/>
              <a:t>.</a:t>
            </a:r>
            <a:endParaRPr lang="en-US" sz="1600" dirty="0" smtClean="0"/>
          </a:p>
          <a:p>
            <a:pPr algn="l"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1600" dirty="0" err="1" smtClean="0"/>
              <a:t>Tarana</a:t>
            </a:r>
            <a:r>
              <a:rPr lang="en-US" sz="1600" dirty="0" smtClean="0"/>
              <a:t> – The final presentation, </a:t>
            </a:r>
            <a:r>
              <a:rPr lang="en-US" sz="1600" dirty="0" smtClean="0"/>
              <a:t>is </a:t>
            </a:r>
            <a:r>
              <a:rPr lang="en-US" sz="1600" dirty="0" smtClean="0"/>
              <a:t>a type of composition in </a:t>
            </a:r>
            <a:r>
              <a:rPr lang="en-US" sz="1600" dirty="0" err="1" smtClean="0"/>
              <a:t>hindustani</a:t>
            </a:r>
            <a:r>
              <a:rPr lang="en-US" sz="1600" dirty="0" smtClean="0"/>
              <a:t> classical vocal music in which certain words and syllables (e.g. "</a:t>
            </a:r>
            <a:r>
              <a:rPr lang="en-US" sz="1600" dirty="0" err="1" smtClean="0"/>
              <a:t>odani</a:t>
            </a:r>
            <a:r>
              <a:rPr lang="en-US" sz="1600" dirty="0" smtClean="0"/>
              <a:t>", "</a:t>
            </a:r>
            <a:r>
              <a:rPr lang="en-US" sz="1600" dirty="0" err="1" smtClean="0"/>
              <a:t>todani</a:t>
            </a:r>
            <a:r>
              <a:rPr lang="en-US" sz="1600" dirty="0" smtClean="0"/>
              <a:t>", "</a:t>
            </a:r>
            <a:r>
              <a:rPr lang="en-US" sz="1600" dirty="0" err="1" smtClean="0"/>
              <a:t>tadeem</a:t>
            </a:r>
            <a:r>
              <a:rPr lang="en-US" sz="1600" dirty="0" smtClean="0"/>
              <a:t>" and "</a:t>
            </a:r>
            <a:r>
              <a:rPr lang="en-US" sz="1600" dirty="0" err="1" smtClean="0"/>
              <a:t>yalali</a:t>
            </a:r>
            <a:r>
              <a:rPr lang="en-US" sz="1600" dirty="0" smtClean="0"/>
              <a:t>").</a:t>
            </a:r>
          </a:p>
          <a:p>
            <a:pPr algn="l"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1600" dirty="0" smtClean="0"/>
              <a:t> These were inculcated from </a:t>
            </a:r>
            <a:r>
              <a:rPr lang="en-US" sz="1600" dirty="0" smtClean="0"/>
              <a:t> </a:t>
            </a:r>
            <a:r>
              <a:rPr lang="en-US" sz="1600" dirty="0" smtClean="0">
                <a:hlinkClick r:id="rId2" tooltip="Persian language"/>
              </a:rPr>
              <a:t>Persian</a:t>
            </a:r>
            <a:r>
              <a:rPr lang="en-US" sz="1600" dirty="0" smtClean="0"/>
              <a:t> and </a:t>
            </a:r>
            <a:r>
              <a:rPr lang="en-US" sz="1600" dirty="0" smtClean="0">
                <a:hlinkClick r:id="rId3" tooltip="Arabic language"/>
              </a:rPr>
              <a:t>Arabic</a:t>
            </a:r>
            <a:r>
              <a:rPr lang="en-US" sz="1600" dirty="0" smtClean="0"/>
              <a:t> </a:t>
            </a:r>
            <a:r>
              <a:rPr lang="en-US" sz="1600" dirty="0" smtClean="0"/>
              <a:t>phonemes</a:t>
            </a:r>
            <a:r>
              <a:rPr lang="en-US" sz="1600" baseline="30000" dirty="0" smtClean="0"/>
              <a:t> </a:t>
            </a:r>
            <a:r>
              <a:rPr lang="en-US" sz="1600" dirty="0" smtClean="0"/>
              <a:t>are </a:t>
            </a:r>
            <a:r>
              <a:rPr lang="en-US" sz="1600" dirty="0" smtClean="0"/>
              <a:t>rendered at a medium (</a:t>
            </a:r>
            <a:r>
              <a:rPr lang="en-US" sz="1600" i="1" dirty="0" err="1" smtClean="0"/>
              <a:t>madhya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laya</a:t>
            </a:r>
            <a:r>
              <a:rPr lang="en-US" sz="1600" dirty="0" smtClean="0"/>
              <a:t>) or fast (</a:t>
            </a:r>
            <a:r>
              <a:rPr lang="en-US" sz="1600" i="1" dirty="0" err="1" smtClean="0"/>
              <a:t>drut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laya</a:t>
            </a:r>
            <a:r>
              <a:rPr lang="en-US" sz="1600" dirty="0" smtClean="0"/>
              <a:t>). </a:t>
            </a:r>
          </a:p>
          <a:p>
            <a:pPr algn="l">
              <a:lnSpc>
                <a:spcPct val="200000"/>
              </a:lnSpc>
            </a:pPr>
            <a:r>
              <a:rPr lang="en-US" sz="1600" dirty="0" smtClean="0"/>
              <a:t>	</a:t>
            </a:r>
          </a:p>
          <a:p>
            <a:pPr lvl="1" algn="l">
              <a:buFont typeface="Wingdings" pitchFamily="2" charset="2"/>
              <a:buChar char="Ø"/>
            </a:pPr>
            <a:r>
              <a:rPr lang="en-US" sz="2000" dirty="0" smtClean="0"/>
              <a:t> </a:t>
            </a:r>
            <a:endParaRPr lang="en-US" sz="2400" dirty="0" smtClean="0"/>
          </a:p>
          <a:p>
            <a:pPr algn="l"/>
            <a:endParaRPr lang="en-US" sz="2400" dirty="0" smtClean="0"/>
          </a:p>
          <a:p>
            <a:pPr algn="l">
              <a:buFont typeface="Arial" pitchFamily="34" charset="0"/>
              <a:buChar char="•"/>
            </a:pPr>
            <a:endParaRPr lang="en-US" sz="24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33400" y="-76200"/>
            <a:ext cx="7851648" cy="609600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Indian Vocal Technique &amp; Music Theory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81000"/>
            <a:ext cx="8382000" cy="6248400"/>
          </a:xfrm>
        </p:spPr>
        <p:txBody>
          <a:bodyPr rIns="0">
            <a:noAutofit/>
          </a:bodyPr>
          <a:lstStyle/>
          <a:p>
            <a:pPr algn="l">
              <a:lnSpc>
                <a:spcPct val="200000"/>
              </a:lnSpc>
            </a:pPr>
            <a:endParaRPr lang="en-US" sz="1600" dirty="0" smtClean="0"/>
          </a:p>
          <a:p>
            <a:pPr algn="l"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1600" dirty="0" smtClean="0"/>
              <a:t> North Indian music also is used to represent various genres like the ones below </a:t>
            </a:r>
          </a:p>
          <a:p>
            <a:pPr algn="l"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1600" dirty="0" err="1" smtClean="0"/>
              <a:t>Ghazals</a:t>
            </a:r>
            <a:r>
              <a:rPr lang="en-US" sz="1600" dirty="0" smtClean="0"/>
              <a:t> : </a:t>
            </a:r>
          </a:p>
          <a:p>
            <a:pPr algn="l">
              <a:lnSpc>
                <a:spcPct val="200000"/>
              </a:lnSpc>
            </a:pPr>
            <a:r>
              <a:rPr lang="en-US" sz="1600" dirty="0" err="1" smtClean="0"/>
              <a:t>Ghazals</a:t>
            </a:r>
            <a:r>
              <a:rPr lang="en-US" sz="1600" dirty="0" smtClean="0"/>
              <a:t> are normally poetry’s that are used in a song format based on a pure </a:t>
            </a:r>
            <a:r>
              <a:rPr lang="en-US" sz="1600" dirty="0" err="1" smtClean="0"/>
              <a:t>raag</a:t>
            </a:r>
            <a:r>
              <a:rPr lang="en-US" sz="1600" dirty="0" smtClean="0"/>
              <a:t> or a mixed </a:t>
            </a:r>
            <a:r>
              <a:rPr lang="en-US" sz="1600" dirty="0" err="1" smtClean="0"/>
              <a:t>raaga</a:t>
            </a:r>
            <a:r>
              <a:rPr lang="en-US" sz="1600" dirty="0" smtClean="0"/>
              <a:t>.</a:t>
            </a:r>
          </a:p>
          <a:p>
            <a:pPr algn="l"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1600" dirty="0" smtClean="0"/>
              <a:t>Sufi : </a:t>
            </a:r>
          </a:p>
          <a:p>
            <a:pPr algn="l">
              <a:lnSpc>
                <a:spcPct val="200000"/>
              </a:lnSpc>
            </a:pPr>
            <a:r>
              <a:rPr lang="en-US" sz="1600" dirty="0" smtClean="0"/>
              <a:t>Sufi music was inculcated by the </a:t>
            </a:r>
            <a:r>
              <a:rPr lang="en-US" sz="1600" dirty="0" err="1" smtClean="0"/>
              <a:t>islamic</a:t>
            </a:r>
            <a:r>
              <a:rPr lang="en-US" sz="1600" dirty="0" smtClean="0"/>
              <a:t> faith who used the genre to offer prayers to the almighty and soon gained lots of popularity and hence found its way into many theatres, studios and performance platforms </a:t>
            </a:r>
          </a:p>
          <a:p>
            <a:pPr algn="l"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1600" dirty="0" err="1" smtClean="0"/>
              <a:t>Bollywood</a:t>
            </a:r>
            <a:r>
              <a:rPr lang="en-US" sz="1600" dirty="0" smtClean="0"/>
              <a:t> :</a:t>
            </a:r>
          </a:p>
          <a:p>
            <a:pPr algn="l">
              <a:lnSpc>
                <a:spcPct val="200000"/>
              </a:lnSpc>
            </a:pPr>
            <a:r>
              <a:rPr lang="en-US" sz="1600" dirty="0" smtClean="0"/>
              <a:t>This form of music covers and includes various styles like the </a:t>
            </a:r>
            <a:r>
              <a:rPr lang="en-US" sz="1600" dirty="0" err="1" smtClean="0"/>
              <a:t>hiphop</a:t>
            </a:r>
            <a:r>
              <a:rPr lang="en-US" sz="1600" dirty="0" smtClean="0"/>
              <a:t>, rock, cabaret, classical etc</a:t>
            </a:r>
          </a:p>
          <a:p>
            <a:pPr algn="l"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1600" dirty="0" smtClean="0"/>
              <a:t>Devotionals : are short compositions used to sing hymns, </a:t>
            </a:r>
            <a:r>
              <a:rPr lang="en-US" sz="1600" dirty="0" err="1" smtClean="0"/>
              <a:t>shlokas</a:t>
            </a:r>
            <a:r>
              <a:rPr lang="en-US" sz="1600" dirty="0" smtClean="0"/>
              <a:t> </a:t>
            </a:r>
            <a:r>
              <a:rPr lang="en-US" sz="1600" dirty="0" smtClean="0"/>
              <a:t>and other spiritual music.</a:t>
            </a:r>
            <a:endParaRPr lang="en-US" sz="1600" dirty="0" smtClean="0"/>
          </a:p>
          <a:p>
            <a:pPr algn="l">
              <a:lnSpc>
                <a:spcPct val="200000"/>
              </a:lnSpc>
            </a:pPr>
            <a:r>
              <a:rPr lang="en-US" sz="1600" dirty="0" smtClean="0"/>
              <a:t>	</a:t>
            </a:r>
          </a:p>
          <a:p>
            <a:pPr lvl="1" algn="l">
              <a:buFont typeface="Wingdings" pitchFamily="2" charset="2"/>
              <a:buChar char="Ø"/>
            </a:pPr>
            <a:endParaRPr lang="en-US" sz="2400" dirty="0" smtClean="0"/>
          </a:p>
          <a:p>
            <a:pPr algn="l"/>
            <a:endParaRPr lang="en-US" sz="2400" dirty="0" smtClean="0"/>
          </a:p>
          <a:p>
            <a:pPr algn="l">
              <a:buFont typeface="Arial" pitchFamily="34" charset="0"/>
              <a:buChar char="•"/>
            </a:pPr>
            <a:endParaRPr lang="en-US" sz="24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33400" y="-76200"/>
            <a:ext cx="7851648" cy="609600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Indian Vocal Technique &amp; Music Theory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2085</TotalTime>
  <Words>919</Words>
  <Application>Microsoft Office PowerPoint</Application>
  <PresentationFormat>On-screen Show (4:3)</PresentationFormat>
  <Paragraphs>140</Paragraphs>
  <Slides>12</Slides>
  <Notes>2</Notes>
  <HiddenSlides>0</HiddenSlides>
  <MMClips>2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Flow</vt:lpstr>
      <vt:lpstr>Introduction to Classical Indian Vocal Technique &amp;  Music Theory</vt:lpstr>
      <vt:lpstr>Slide 2</vt:lpstr>
      <vt:lpstr>Music</vt:lpstr>
      <vt:lpstr>Indian Vocal Technique &amp; Music Theory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Music &amp; Mental Health</dc:title>
  <dc:creator>Windows User</dc:creator>
  <cp:lastModifiedBy>Windows User</cp:lastModifiedBy>
  <cp:revision>83</cp:revision>
  <dcterms:created xsi:type="dcterms:W3CDTF">2019-10-31T19:00:32Z</dcterms:created>
  <dcterms:modified xsi:type="dcterms:W3CDTF">2019-11-05T04:41:02Z</dcterms:modified>
</cp:coreProperties>
</file>