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73" r:id="rId7"/>
    <p:sldId id="261" r:id="rId8"/>
    <p:sldId id="262" r:id="rId9"/>
    <p:sldId id="263" r:id="rId10"/>
    <p:sldId id="264" r:id="rId11"/>
    <p:sldId id="265" r:id="rId12"/>
    <p:sldId id="266" r:id="rId13"/>
    <p:sldId id="271" r:id="rId14"/>
    <p:sldId id="267" r:id="rId15"/>
    <p:sldId id="268" r:id="rId16"/>
    <p:sldId id="270" r:id="rId17"/>
    <p:sldId id="269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17" d="100"/>
          <a:sy n="117" d="100"/>
        </p:scale>
        <p:origin x="-6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DBBE87-2BEA-F54A-8E52-F5C95AF37689}" type="datetimeFigureOut">
              <a:rPr lang="en-US" smtClean="0"/>
              <a:pPr/>
              <a:t>11/1/19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6DB765-3F7E-6C43-9ED2-7A3FEFAE6F9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Approaches</a:t>
            </a:r>
            <a:r>
              <a:rPr lang="en-US" baseline="0" dirty="0" smtClean="0"/>
              <a:t> to Practice: We always assume that kids understand how to practice, but it is a learned </a:t>
            </a:r>
            <a:r>
              <a:rPr lang="en-US" baseline="0" dirty="0" err="1" smtClean="0"/>
              <a:t>behaviour</a:t>
            </a:r>
            <a:r>
              <a:rPr lang="en-US" baseline="0" dirty="0" smtClean="0"/>
              <a:t>. We have to teach them what is expected in chamber music, that they will count together, that they should rehearse in chunks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6DB765-3F7E-6C43-9ED2-7A3FEFAE6F9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6DB765-3F7E-6C43-9ED2-7A3FEFAE6F9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6DB765-3F7E-6C43-9ED2-7A3FEFAE6F9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CA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5EC1AF0-2622-C74A-81F5-BEA3860B073B}" type="datetimeFigureOut">
              <a:rPr lang="en-US" smtClean="0"/>
              <a:pPr/>
              <a:t>11/1/19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B19F7DA-1D59-EE46-A4F8-29202347F5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1AF0-2622-C74A-81F5-BEA3860B073B}" type="datetimeFigureOut">
              <a:rPr lang="en-US" smtClean="0"/>
              <a:pPr/>
              <a:t>11/1/19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9F7DA-1D59-EE46-A4F8-29202347F5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5EC1AF0-2622-C74A-81F5-BEA3860B073B}" type="datetimeFigureOut">
              <a:rPr lang="en-US" smtClean="0"/>
              <a:pPr/>
              <a:t>11/1/19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9B19F7DA-1D59-EE46-A4F8-29202347F5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1AF0-2622-C74A-81F5-BEA3860B073B}" type="datetimeFigureOut">
              <a:rPr lang="en-US" smtClean="0"/>
              <a:pPr/>
              <a:t>11/1/19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B19F7DA-1D59-EE46-A4F8-29202347F5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CA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1AF0-2622-C74A-81F5-BEA3860B073B}" type="datetimeFigureOut">
              <a:rPr lang="en-US" smtClean="0"/>
              <a:pPr/>
              <a:t>11/1/19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B19F7DA-1D59-EE46-A4F8-29202347F5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5EC1AF0-2622-C74A-81F5-BEA3860B073B}" type="datetimeFigureOut">
              <a:rPr lang="en-US" smtClean="0"/>
              <a:pPr/>
              <a:t>11/1/19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B19F7DA-1D59-EE46-A4F8-29202347F5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5EC1AF0-2622-C74A-81F5-BEA3860B073B}" type="datetimeFigureOut">
              <a:rPr lang="en-US" smtClean="0"/>
              <a:pPr/>
              <a:t>11/1/19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B19F7DA-1D59-EE46-A4F8-29202347F5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CA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CA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1AF0-2622-C74A-81F5-BEA3860B073B}" type="datetimeFigureOut">
              <a:rPr lang="en-US" smtClean="0"/>
              <a:pPr/>
              <a:t>11/1/19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B19F7DA-1D59-EE46-A4F8-29202347F5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1AF0-2622-C74A-81F5-BEA3860B073B}" type="datetimeFigureOut">
              <a:rPr lang="en-US" smtClean="0"/>
              <a:pPr/>
              <a:t>11/1/19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B19F7DA-1D59-EE46-A4F8-29202347F5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1AF0-2622-C74A-81F5-BEA3860B073B}" type="datetimeFigureOut">
              <a:rPr lang="en-US" smtClean="0"/>
              <a:pPr/>
              <a:t>11/1/19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B19F7DA-1D59-EE46-A4F8-29202347F5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CA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CA" smtClean="0"/>
              <a:t>Click to edit Master text styles</a:t>
            </a:r>
          </a:p>
          <a:p>
            <a:pPr lvl="1" eaLnBrk="1" latinLnBrk="0" hangingPunct="1"/>
            <a:r>
              <a:rPr lang="en-CA" smtClean="0"/>
              <a:t>Second level</a:t>
            </a:r>
          </a:p>
          <a:p>
            <a:pPr lvl="2" eaLnBrk="1" latinLnBrk="0" hangingPunct="1"/>
            <a:r>
              <a:rPr lang="en-CA" smtClean="0"/>
              <a:t>Third level</a:t>
            </a:r>
          </a:p>
          <a:p>
            <a:pPr lvl="3" eaLnBrk="1" latinLnBrk="0" hangingPunct="1"/>
            <a:r>
              <a:rPr lang="en-CA" smtClean="0"/>
              <a:t>Fourth level</a:t>
            </a:r>
          </a:p>
          <a:p>
            <a:pPr lvl="4" eaLnBrk="1" latinLnBrk="0" hangingPunct="1"/>
            <a:r>
              <a:rPr lang="en-CA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CA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5EC1AF0-2622-C74A-81F5-BEA3860B073B}" type="datetimeFigureOut">
              <a:rPr lang="en-US" smtClean="0"/>
              <a:pPr/>
              <a:t>11/1/19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B19F7DA-1D59-EE46-A4F8-29202347F5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CA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CA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CA" smtClean="0"/>
              <a:t>Click to edit Master text styles</a:t>
            </a:r>
          </a:p>
          <a:p>
            <a:pPr lvl="1" eaLnBrk="1" latinLnBrk="0" hangingPunct="1"/>
            <a:r>
              <a:rPr kumimoji="0" lang="en-CA" smtClean="0"/>
              <a:t>Second level</a:t>
            </a:r>
          </a:p>
          <a:p>
            <a:pPr lvl="2" eaLnBrk="1" latinLnBrk="0" hangingPunct="1"/>
            <a:r>
              <a:rPr kumimoji="0" lang="en-CA" smtClean="0"/>
              <a:t>Third level</a:t>
            </a:r>
          </a:p>
          <a:p>
            <a:pPr lvl="3" eaLnBrk="1" latinLnBrk="0" hangingPunct="1"/>
            <a:r>
              <a:rPr kumimoji="0" lang="en-CA" smtClean="0"/>
              <a:t>Fourth level</a:t>
            </a:r>
          </a:p>
          <a:p>
            <a:pPr lvl="4" eaLnBrk="1" latinLnBrk="0" hangingPunct="1"/>
            <a:r>
              <a:rPr kumimoji="0" lang="en-CA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5EC1AF0-2622-C74A-81F5-BEA3860B073B}" type="datetimeFigureOut">
              <a:rPr lang="en-US" smtClean="0"/>
              <a:pPr/>
              <a:t>11/1/19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B19F7DA-1D59-EE46-A4F8-29202347F5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4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4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4" Type="http://schemas.openxmlformats.org/officeDocument/2006/relationships/image" Target="../media/image15.jpeg"/><Relationship Id="rId5" Type="http://schemas.openxmlformats.org/officeDocument/2006/relationships/image" Target="../media/image16.jpeg"/><Relationship Id="rId6" Type="http://schemas.openxmlformats.org/officeDocument/2006/relationships/image" Target="../media/image17.jpeg"/><Relationship Id="rId7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54500" y="3937000"/>
            <a:ext cx="4648200" cy="1828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Chamber Music </a:t>
            </a:r>
            <a:br>
              <a:rPr lang="en-US" dirty="0" smtClean="0"/>
            </a:br>
            <a:r>
              <a:rPr lang="en-US" dirty="0" smtClean="0"/>
              <a:t>in the Strings </a:t>
            </a:r>
            <a:br>
              <a:rPr lang="en-US" dirty="0" smtClean="0"/>
            </a:br>
            <a:r>
              <a:rPr lang="en-US" dirty="0" smtClean="0"/>
              <a:t>Classroom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448438" y="6049443"/>
            <a:ext cx="4896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Presented by Megan Benjafield </a:t>
            </a:r>
          </a:p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on behalf of the Ontario Strings Association</a:t>
            </a:r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Rehearsal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 anchor="ctr"/>
          <a:lstStyle/>
          <a:p>
            <a:r>
              <a:rPr lang="en-US" dirty="0" smtClean="0"/>
              <a:t>Multiple groups on same piece</a:t>
            </a:r>
          </a:p>
          <a:p>
            <a:r>
              <a:rPr lang="en-US" dirty="0" smtClean="0"/>
              <a:t>Doubling up: why and why not?</a:t>
            </a:r>
          </a:p>
          <a:p>
            <a:r>
              <a:rPr lang="en-US" dirty="0" smtClean="0"/>
              <a:t>Set a goal for the rehearsal</a:t>
            </a:r>
          </a:p>
          <a:p>
            <a:r>
              <a:rPr lang="en-US" dirty="0" smtClean="0"/>
              <a:t>No such thing as done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Repertoire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dirty="0" smtClean="0"/>
              <a:t>With our thanks to Long and </a:t>
            </a:r>
            <a:r>
              <a:rPr lang="en-US" dirty="0" err="1" smtClean="0"/>
              <a:t>McQuade</a:t>
            </a:r>
            <a:r>
              <a:rPr lang="en-US" dirty="0" smtClean="0"/>
              <a:t>, </a:t>
            </a:r>
          </a:p>
          <a:p>
            <a:pPr algn="ctr">
              <a:buNone/>
            </a:pPr>
            <a:r>
              <a:rPr lang="en-US" dirty="0" smtClean="0"/>
              <a:t>all of the recommended repertoire will be available in their industry booth during the conference.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Repertoire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Essential Musicianship</a:t>
            </a:r>
          </a:p>
          <a:p>
            <a:pPr>
              <a:buFont typeface="Wingdings" charset="2"/>
              <a:buChar char="§"/>
            </a:pPr>
            <a:endParaRPr lang="en-US" sz="2000" dirty="0" smtClean="0"/>
          </a:p>
          <a:p>
            <a:pPr>
              <a:buFont typeface="Wingdings" charset="2"/>
              <a:buChar char="§"/>
            </a:pPr>
            <a:r>
              <a:rPr lang="en-US" sz="2000" dirty="0" smtClean="0"/>
              <a:t>Available in fundamental and </a:t>
            </a:r>
          </a:p>
          <a:p>
            <a:pPr>
              <a:buNone/>
            </a:pPr>
            <a:r>
              <a:rPr lang="en-US" sz="2000" dirty="0" smtClean="0"/>
              <a:t> 	intermediate levels.</a:t>
            </a:r>
          </a:p>
          <a:p>
            <a:pPr>
              <a:buFont typeface="Wingdings" charset="2"/>
              <a:buChar char="§"/>
            </a:pPr>
            <a:r>
              <a:rPr lang="en-US" sz="2000" dirty="0" smtClean="0"/>
              <a:t>Compliments Essential Elements</a:t>
            </a:r>
          </a:p>
          <a:p>
            <a:pPr>
              <a:buNone/>
            </a:pPr>
            <a:r>
              <a:rPr lang="en-US" sz="2000" dirty="0" smtClean="0"/>
              <a:t>	method books, but can be used as </a:t>
            </a:r>
          </a:p>
          <a:p>
            <a:pPr>
              <a:buNone/>
            </a:pPr>
            <a:r>
              <a:rPr lang="en-US" sz="2000" dirty="0" smtClean="0"/>
              <a:t>     a stand alone.</a:t>
            </a:r>
          </a:p>
          <a:p>
            <a:pPr>
              <a:buFont typeface="Wingdings" charset="2"/>
              <a:buChar char="§"/>
            </a:pPr>
            <a:r>
              <a:rPr lang="en-US" sz="2000" dirty="0" smtClean="0"/>
              <a:t>A, B and Cello / Bass parts.</a:t>
            </a:r>
          </a:p>
          <a:p>
            <a:pPr>
              <a:buFont typeface="Wingdings" charset="2"/>
              <a:buChar char="§"/>
            </a:pPr>
            <a:r>
              <a:rPr lang="en-US" sz="2000" dirty="0" smtClean="0"/>
              <a:t>Published by Hal Leonard</a:t>
            </a:r>
          </a:p>
          <a:p>
            <a:endParaRPr lang="en-US" dirty="0" smtClean="0"/>
          </a:p>
        </p:txBody>
      </p:sp>
      <p:pic>
        <p:nvPicPr>
          <p:cNvPr id="4" name="Picture 3" descr="00960187-w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3794" y="2126081"/>
            <a:ext cx="3137101" cy="4179553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Repertoire Recommendations</a:t>
            </a:r>
            <a:endParaRPr lang="en-US" dirty="0"/>
          </a:p>
        </p:txBody>
      </p:sp>
      <p:pic>
        <p:nvPicPr>
          <p:cNvPr id="4" name="Content Placeholder 3" descr="00960193-wl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 l="-70994" r="-70994"/>
          <a:stretch>
            <a:fillRect/>
          </a:stretch>
        </p:blipFill>
        <p:spPr>
          <a:xfrm>
            <a:off x="-971599" y="2255262"/>
            <a:ext cx="7249294" cy="3997274"/>
          </a:xfrm>
        </p:spPr>
      </p:pic>
      <p:pic>
        <p:nvPicPr>
          <p:cNvPr id="5" name="Picture 4" descr="00868040-w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414523">
            <a:off x="5222778" y="2276046"/>
            <a:ext cx="1644138" cy="2190482"/>
          </a:xfrm>
          <a:prstGeom prst="rect">
            <a:avLst/>
          </a:prstGeom>
        </p:spPr>
      </p:pic>
      <p:pic>
        <p:nvPicPr>
          <p:cNvPr id="6" name="Picture 5" descr="00868020-wl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220273">
            <a:off x="6985993" y="4450018"/>
            <a:ext cx="1482942" cy="1975721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Repertoire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Tunes for My String Quartet</a:t>
            </a:r>
          </a:p>
          <a:p>
            <a:pPr>
              <a:buNone/>
            </a:pPr>
            <a:endParaRPr lang="en-US" sz="2000" dirty="0" smtClean="0"/>
          </a:p>
          <a:p>
            <a:pPr>
              <a:buFont typeface="Wingdings" charset="2"/>
              <a:buChar char="§"/>
            </a:pPr>
            <a:r>
              <a:rPr lang="en-US" sz="2000" dirty="0" smtClean="0"/>
              <a:t>Compiled / arranged by Sheila M. Nelson</a:t>
            </a:r>
          </a:p>
          <a:p>
            <a:pPr>
              <a:buFont typeface="Wingdings" charset="2"/>
              <a:buChar char="§"/>
            </a:pPr>
            <a:r>
              <a:rPr lang="en-US" sz="2000" dirty="0" smtClean="0"/>
              <a:t>Full of popular light classical piece</a:t>
            </a:r>
          </a:p>
          <a:p>
            <a:pPr>
              <a:buFont typeface="Wingdings" charset="2"/>
              <a:buChar char="§"/>
            </a:pPr>
            <a:r>
              <a:rPr lang="en-US" sz="2000" dirty="0" smtClean="0"/>
              <a:t>Intermediate or advanced beginner</a:t>
            </a:r>
          </a:p>
          <a:p>
            <a:pPr>
              <a:buFont typeface="Wingdings" charset="2"/>
              <a:buChar char="§"/>
            </a:pPr>
            <a:r>
              <a:rPr lang="en-US" sz="2000" dirty="0" smtClean="0"/>
              <a:t>Has violin 3 option</a:t>
            </a:r>
          </a:p>
          <a:p>
            <a:pPr>
              <a:buFont typeface="Wingdings" charset="2"/>
              <a:buChar char="§"/>
            </a:pPr>
            <a:r>
              <a:rPr lang="en-US" sz="2000" dirty="0" smtClean="0"/>
              <a:t>Series of books also includes</a:t>
            </a:r>
          </a:p>
          <a:p>
            <a:pPr>
              <a:buNone/>
            </a:pPr>
            <a:r>
              <a:rPr lang="en-US" sz="2000" dirty="0" smtClean="0"/>
              <a:t>        Quartet Club 1 and 2</a:t>
            </a:r>
          </a:p>
          <a:p>
            <a:pPr>
              <a:buFont typeface="Wingdings" charset="2"/>
              <a:buChar char="§"/>
            </a:pPr>
            <a:r>
              <a:rPr lang="en-US" sz="2000" dirty="0" err="1" smtClean="0"/>
              <a:t>Boosey</a:t>
            </a:r>
            <a:r>
              <a:rPr lang="en-US" sz="2000" dirty="0" smtClean="0"/>
              <a:t> and </a:t>
            </a:r>
            <a:r>
              <a:rPr lang="en-US" sz="2000" dirty="0" err="1" smtClean="0"/>
              <a:t>Hawkes</a:t>
            </a:r>
            <a:endParaRPr lang="en-US" sz="2000" dirty="0"/>
          </a:p>
        </p:txBody>
      </p:sp>
      <p:pic>
        <p:nvPicPr>
          <p:cNvPr id="5" name="Picture 4" descr="$wm1_200x0_$_M060064043_cov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8106" y="1872048"/>
            <a:ext cx="2540000" cy="36322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Repertoire Recommendations</a:t>
            </a:r>
            <a:endParaRPr lang="en-US" dirty="0"/>
          </a:p>
        </p:txBody>
      </p:sp>
      <p:pic>
        <p:nvPicPr>
          <p:cNvPr id="4" name="Content Placeholder 3" descr="$wm1_200x0_$_M060089985_cov.jpg"/>
          <p:cNvPicPr>
            <a:picLocks noGrp="1" noChangeAspect="1"/>
          </p:cNvPicPr>
          <p:nvPr>
            <p:ph sz="quarter" idx="1"/>
          </p:nvPr>
        </p:nvPicPr>
        <p:blipFill>
          <a:blip r:embed="rId3"/>
          <a:srcRect l="-80123" r="-80123"/>
          <a:stretch>
            <a:fillRect/>
          </a:stretch>
        </p:blipFill>
        <p:spPr>
          <a:xfrm rot="1060606">
            <a:off x="2604576" y="2296682"/>
            <a:ext cx="6692677" cy="3791012"/>
          </a:xfrm>
        </p:spPr>
      </p:pic>
      <p:pic>
        <p:nvPicPr>
          <p:cNvPr id="5" name="Picture 4" descr="$wm1_200x0_$_M060089978_cov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245105">
            <a:off x="1392198" y="2065470"/>
            <a:ext cx="2540000" cy="36195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Repertoire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“Music For _____” Series</a:t>
            </a:r>
            <a:endParaRPr lang="en-US" dirty="0"/>
          </a:p>
        </p:txBody>
      </p:sp>
      <p:pic>
        <p:nvPicPr>
          <p:cNvPr id="4" name="Picture 3" descr="45102CovSm-250x36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503457">
            <a:off x="6145420" y="3049712"/>
            <a:ext cx="2228462" cy="3280296"/>
          </a:xfrm>
          <a:prstGeom prst="rect">
            <a:avLst/>
          </a:prstGeom>
        </p:spPr>
      </p:pic>
      <p:pic>
        <p:nvPicPr>
          <p:cNvPr id="5" name="Picture 4" descr="70200Cov-250x36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586329">
            <a:off x="612648" y="2972832"/>
            <a:ext cx="2341436" cy="3446594"/>
          </a:xfrm>
          <a:prstGeom prst="rect">
            <a:avLst/>
          </a:prstGeom>
        </p:spPr>
      </p:pic>
      <p:pic>
        <p:nvPicPr>
          <p:cNvPr id="6" name="Picture 5" descr="50200Cov-250x368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3191" y="2769893"/>
            <a:ext cx="2659906" cy="3915382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2ea421af2d0b42f21456e9132bd4581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0" y="2217473"/>
            <a:ext cx="2667000" cy="355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Repertoire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</a:t>
            </a:r>
            <a:r>
              <a:rPr lang="en-US" dirty="0" err="1" smtClean="0"/>
              <a:t>Belwin</a:t>
            </a:r>
            <a:r>
              <a:rPr lang="en-US" dirty="0" smtClean="0"/>
              <a:t> / Alfred “Best of ______” series of string quartet books.</a:t>
            </a:r>
            <a:endParaRPr lang="en-US" dirty="0"/>
          </a:p>
        </p:txBody>
      </p:sp>
      <p:pic>
        <p:nvPicPr>
          <p:cNvPr id="5" name="Picture 4" descr="5949fcfa43602196337df3a89253d62b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9970905">
            <a:off x="402182" y="3126603"/>
            <a:ext cx="2667000" cy="3556000"/>
          </a:xfrm>
          <a:prstGeom prst="rect">
            <a:avLst/>
          </a:prstGeom>
        </p:spPr>
      </p:pic>
      <p:pic>
        <p:nvPicPr>
          <p:cNvPr id="7" name="Picture 6" descr="a07fa423d864db4524a9066a7265857f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894381">
            <a:off x="2930877" y="3054964"/>
            <a:ext cx="1929734" cy="2572978"/>
          </a:xfrm>
          <a:prstGeom prst="rect">
            <a:avLst/>
          </a:prstGeom>
        </p:spPr>
      </p:pic>
      <p:pic>
        <p:nvPicPr>
          <p:cNvPr id="6" name="Picture 5" descr="f3b896d180cc96b655866e6481bfc938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00117" y="4341453"/>
            <a:ext cx="1887410" cy="2516547"/>
          </a:xfrm>
          <a:prstGeom prst="rect">
            <a:avLst/>
          </a:prstGeom>
        </p:spPr>
      </p:pic>
      <p:pic>
        <p:nvPicPr>
          <p:cNvPr id="8" name="Picture 7" descr="259b79fbfac4427096fdaa3368338dae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9878444">
            <a:off x="4636490" y="4606151"/>
            <a:ext cx="1509762" cy="2013016"/>
          </a:xfrm>
          <a:prstGeom prst="rect">
            <a:avLst/>
          </a:prstGeom>
        </p:spPr>
      </p:pic>
      <p:pic>
        <p:nvPicPr>
          <p:cNvPr id="4" name="Picture 3" descr="39a4541161df81efaa3ec9b2dad2173f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34943" y="3276141"/>
            <a:ext cx="2667000" cy="3556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Repertoire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No Budget?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Use past string orchestra charts, one per part.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3225800"/>
          </a:xfrm>
        </p:spPr>
        <p:txBody>
          <a:bodyPr/>
          <a:lstStyle/>
          <a:p>
            <a:pPr>
              <a:buFont typeface="Wingdings" charset="2"/>
              <a:buChar char="v"/>
            </a:pPr>
            <a:endParaRPr lang="en-US" dirty="0" smtClean="0"/>
          </a:p>
          <a:p>
            <a:pPr>
              <a:buFont typeface="Wingdings" charset="2"/>
              <a:buChar char="v"/>
            </a:pPr>
            <a:r>
              <a:rPr lang="en-US" dirty="0" smtClean="0"/>
              <a:t>     Musical Skill Development</a:t>
            </a:r>
          </a:p>
          <a:p>
            <a:endParaRPr lang="en-US" dirty="0" smtClean="0"/>
          </a:p>
          <a:p>
            <a:pPr>
              <a:buFont typeface="Wingdings" charset="2"/>
              <a:buChar char="v"/>
            </a:pPr>
            <a:r>
              <a:rPr lang="en-US" dirty="0" smtClean="0"/>
              <a:t>     Community and Team Building</a:t>
            </a:r>
          </a:p>
          <a:p>
            <a:endParaRPr lang="en-US" dirty="0" smtClean="0"/>
          </a:p>
          <a:p>
            <a:pPr>
              <a:buFont typeface="Wingdings" charset="2"/>
              <a:buChar char="v"/>
            </a:pPr>
            <a:r>
              <a:rPr lang="en-US" dirty="0" smtClean="0"/>
              <a:t>     Social / emotional Skill Development</a:t>
            </a:r>
          </a:p>
          <a:p>
            <a:pPr>
              <a:buFont typeface="Wingdings" charset="2"/>
              <a:buChar char="v"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Chamber Music?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Musical Skills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Ear Training / Intonation</a:t>
            </a:r>
          </a:p>
          <a:p>
            <a:r>
              <a:rPr lang="en-US" dirty="0" smtClean="0"/>
              <a:t>Playing autonomously in an ensemble</a:t>
            </a:r>
          </a:p>
          <a:p>
            <a:r>
              <a:rPr lang="en-US" dirty="0" smtClean="0"/>
              <a:t>Score reading</a:t>
            </a:r>
          </a:p>
          <a:p>
            <a:r>
              <a:rPr lang="en-US" dirty="0" smtClean="0"/>
              <a:t>Ensemble Skills:  balance, blend, phrasing</a:t>
            </a:r>
          </a:p>
          <a:p>
            <a:r>
              <a:rPr lang="en-US" dirty="0" smtClean="0"/>
              <a:t>Non-verbal communication: cueing, following, watching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And Team Building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7" y="1600200"/>
            <a:ext cx="7398359" cy="4489769"/>
          </a:xfrm>
        </p:spPr>
        <p:txBody>
          <a:bodyPr anchor="b"/>
          <a:lstStyle/>
          <a:p>
            <a:r>
              <a:rPr lang="en-US" dirty="0" smtClean="0"/>
              <a:t>Problem solving</a:t>
            </a:r>
          </a:p>
          <a:p>
            <a:r>
              <a:rPr lang="en-US" dirty="0" smtClean="0"/>
              <a:t>Communication skills</a:t>
            </a:r>
          </a:p>
          <a:p>
            <a:r>
              <a:rPr lang="en-US" dirty="0" smtClean="0"/>
              <a:t>Relationship building</a:t>
            </a:r>
          </a:p>
          <a:p>
            <a:r>
              <a:rPr lang="en-US" dirty="0" smtClean="0"/>
              <a:t>Compromise</a:t>
            </a:r>
          </a:p>
          <a:p>
            <a:r>
              <a:rPr lang="en-US" dirty="0" smtClean="0"/>
              <a:t>Self-awareness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100" y="228600"/>
            <a:ext cx="86741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Socio-emotional Skills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38714"/>
          </a:xfrm>
        </p:spPr>
        <p:txBody>
          <a:bodyPr anchor="ctr"/>
          <a:lstStyle/>
          <a:p>
            <a:endParaRPr lang="en-US" dirty="0" smtClean="0"/>
          </a:p>
          <a:p>
            <a:r>
              <a:rPr lang="en-US" dirty="0" smtClean="0"/>
              <a:t>Student Centric Learning</a:t>
            </a:r>
          </a:p>
          <a:p>
            <a:r>
              <a:rPr lang="en-US" dirty="0" smtClean="0"/>
              <a:t>Leadership</a:t>
            </a:r>
          </a:p>
          <a:p>
            <a:r>
              <a:rPr lang="en-US" dirty="0" smtClean="0"/>
              <a:t>Self-confidence</a:t>
            </a:r>
          </a:p>
          <a:p>
            <a:r>
              <a:rPr lang="en-US" dirty="0" smtClean="0"/>
              <a:t>Interpersonal Skills</a:t>
            </a:r>
          </a:p>
          <a:p>
            <a:r>
              <a:rPr lang="en-US" dirty="0" smtClean="0"/>
              <a:t>Autonomy</a:t>
            </a:r>
          </a:p>
          <a:p>
            <a:r>
              <a:rPr lang="en-US" dirty="0" smtClean="0"/>
              <a:t>Conflict Resolution</a:t>
            </a:r>
          </a:p>
          <a:p>
            <a:r>
              <a:rPr lang="en-US" dirty="0" smtClean="0"/>
              <a:t>Focus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49140" y="1859540"/>
            <a:ext cx="6477000" cy="1828800"/>
          </a:xfrm>
        </p:spPr>
        <p:txBody>
          <a:bodyPr anchor="ctr"/>
          <a:lstStyle/>
          <a:p>
            <a:pPr algn="ctr"/>
            <a:r>
              <a:rPr lang="en-US" dirty="0" smtClean="0"/>
              <a:t>Setting Yourself Up for success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 anchor="ctr"/>
          <a:lstStyle/>
          <a:p>
            <a:r>
              <a:rPr lang="en-US" dirty="0" smtClean="0"/>
              <a:t>Space</a:t>
            </a:r>
          </a:p>
          <a:p>
            <a:r>
              <a:rPr lang="en-US" dirty="0" smtClean="0"/>
              <a:t>Time</a:t>
            </a:r>
          </a:p>
          <a:p>
            <a:r>
              <a:rPr lang="en-US" dirty="0" smtClean="0"/>
              <a:t>Make up of ensembles / unbalanced instrumentation</a:t>
            </a:r>
          </a:p>
          <a:p>
            <a:r>
              <a:rPr lang="en-US" dirty="0" smtClean="0"/>
              <a:t>Choosing music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Introducing Chamber Music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 anchor="ctr"/>
          <a:lstStyle/>
          <a:p>
            <a:r>
              <a:rPr lang="en-US" dirty="0" smtClean="0"/>
              <a:t>Group Work Discussions</a:t>
            </a:r>
          </a:p>
          <a:p>
            <a:r>
              <a:rPr lang="en-US" dirty="0" smtClean="0"/>
              <a:t>Approaches to Practicing</a:t>
            </a:r>
          </a:p>
          <a:p>
            <a:r>
              <a:rPr lang="en-US" dirty="0" smtClean="0"/>
              <a:t>Historical Purpose of Chamber Music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Non-Verbal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 anchor="ctr"/>
          <a:lstStyle/>
          <a:p>
            <a:r>
              <a:rPr lang="en-US" dirty="0" smtClean="0"/>
              <a:t>Whole class warm up games</a:t>
            </a:r>
          </a:p>
          <a:p>
            <a:r>
              <a:rPr lang="en-US" dirty="0" smtClean="0"/>
              <a:t>Mirror game</a:t>
            </a:r>
          </a:p>
          <a:p>
            <a:r>
              <a:rPr lang="en-US" dirty="0" smtClean="0"/>
              <a:t>Cue / counter cue</a:t>
            </a:r>
          </a:p>
          <a:p>
            <a:r>
              <a:rPr lang="en-US" dirty="0" smtClean="0"/>
              <a:t>Follow the leader</a:t>
            </a:r>
          </a:p>
          <a:p>
            <a:r>
              <a:rPr lang="en-US" dirty="0" smtClean="0"/>
              <a:t>Steal the lead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10113</TotalTime>
  <Words>386</Words>
  <Application>Microsoft Macintosh PowerPoint</Application>
  <PresentationFormat>On-screen Show (4:3)</PresentationFormat>
  <Paragraphs>92</Paragraphs>
  <Slides>18</Slides>
  <Notes>3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Median</vt:lpstr>
      <vt:lpstr>Chamber Music  in the Strings  Classroom</vt:lpstr>
      <vt:lpstr>Why Chamber Music?</vt:lpstr>
      <vt:lpstr>Musical Skills Development</vt:lpstr>
      <vt:lpstr>Community And Team Building</vt:lpstr>
      <vt:lpstr>Socio-emotional Skills Development</vt:lpstr>
      <vt:lpstr>Setting Yourself Up for success</vt:lpstr>
      <vt:lpstr>Logistics</vt:lpstr>
      <vt:lpstr>Introducing Chamber Music</vt:lpstr>
      <vt:lpstr>Non-Verbal Communication</vt:lpstr>
      <vt:lpstr>Rehearsal Strategies</vt:lpstr>
      <vt:lpstr>Repertoire Recommendations</vt:lpstr>
      <vt:lpstr>Repertoire Recommendations</vt:lpstr>
      <vt:lpstr>Repertoire Recommendations</vt:lpstr>
      <vt:lpstr>Repertoire Recommendations</vt:lpstr>
      <vt:lpstr>Repertoire Recommendations</vt:lpstr>
      <vt:lpstr>Repertoire Recommendations</vt:lpstr>
      <vt:lpstr>Repertoire Recommendations</vt:lpstr>
      <vt:lpstr>Repertoire Recommendations</vt:lpstr>
    </vt:vector>
  </TitlesOfParts>
  <Company>TDSB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Chamber Music  in the Strings  Classroom</dc:title>
  <dc:creator>Megan Benjafield</dc:creator>
  <cp:lastModifiedBy>Megan Benjafield</cp:lastModifiedBy>
  <cp:revision>6</cp:revision>
  <dcterms:created xsi:type="dcterms:W3CDTF">2019-11-01T18:40:52Z</dcterms:created>
  <dcterms:modified xsi:type="dcterms:W3CDTF">2019-11-01T18:42:00Z</dcterms:modified>
</cp:coreProperties>
</file>