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271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75" r:id="rId16"/>
    <p:sldId id="265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en-US"/>
              <a:t>11/3/2019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en-US"/>
              <a:t>11/3/2019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11/3/2019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11/3/2019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16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11/3/2019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11/3/2019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11/3/2019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11/3/2019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Inclusive Singing within our Classrooms</a:t>
            </a:r>
          </a:p>
        </p:txBody>
      </p:sp>
      <p:pic>
        <p:nvPicPr>
          <p:cNvPr id="10" name="Picture Placeholder 9" descr="Piano keys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Some Vocal Findings Through my Vocal Fold Study of Students with Williams Syndrome, Autism and Down Syndrome     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5EBD-22AC-4510-9E58-86E34673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Our Own Vocal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D9A3-6C7C-4367-80FA-C28ECE27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The Importance of taking care of OUR individual voice.</a:t>
            </a:r>
          </a:p>
          <a:p>
            <a:r>
              <a:rPr lang="en-CA" sz="2800" dirty="0"/>
              <a:t>The Microphone benefits both the teacher and students </a:t>
            </a:r>
          </a:p>
          <a:p>
            <a:r>
              <a:rPr lang="en-CA" sz="2800" dirty="0"/>
              <a:t>Using the Microphone while ear training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99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AC590-F176-4558-BDE5-EB70DE61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Voice Amplification Ideas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353BB-3CD0-4BEC-A3F4-6D9EC100E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0813" y="2438400"/>
            <a:ext cx="4267200" cy="3200400"/>
          </a:xfrm>
        </p:spPr>
      </p:pic>
    </p:spTree>
    <p:extLst>
      <p:ext uri="{BB962C8B-B14F-4D97-AF65-F5344CB8AC3E}">
        <p14:creationId xmlns:p14="http://schemas.microsoft.com/office/powerpoint/2010/main" val="11420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9292-6F4E-4FE2-B1F1-FA1544A6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400" dirty="0"/>
              <a:t>“Live” Music Lesson with Melanie*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FF4E-88D6-4DA5-8689-175957527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Learning a Solo Song from “The Greatest Showman”</a:t>
            </a:r>
          </a:p>
          <a:p>
            <a:pPr lvl="1"/>
            <a:r>
              <a:rPr lang="en-CA" sz="2800" dirty="0"/>
              <a:t>Acting as a Vocal Mirror </a:t>
            </a:r>
          </a:p>
          <a:p>
            <a:pPr lvl="1"/>
            <a:r>
              <a:rPr lang="en-CA" sz="2800" dirty="0"/>
              <a:t>Demonstrating Some Vocal Techniques with the amazing Student and Singer Melanie </a:t>
            </a:r>
            <a:r>
              <a:rPr lang="en-CA" sz="2800" dirty="0" err="1"/>
              <a:t>Mallozzi</a:t>
            </a:r>
            <a:endParaRPr lang="en-CA" sz="2800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279082" lvl="1" indent="0">
              <a:buNone/>
            </a:pPr>
            <a:r>
              <a:rPr lang="en-CA" sz="2000" dirty="0"/>
              <a:t>*  Due to health issues, there is a possibility that Melanie may not be able to attend.</a:t>
            </a:r>
          </a:p>
          <a:p>
            <a:pPr marL="279082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97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1CBF-032F-4F39-BBD2-E8DA0F96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Concert Time</a:t>
            </a:r>
            <a:br>
              <a:rPr lang="en-CA" dirty="0"/>
            </a:br>
            <a:r>
              <a:rPr lang="en-CA" dirty="0"/>
              <a:t>Performance of “He Loves 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8E7CD-71A6-4369-9C85-5F49AE0A3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Words and Music by David Crowder Band</a:t>
            </a:r>
          </a:p>
          <a:p>
            <a:pPr marL="0" indent="0">
              <a:buNone/>
            </a:pPr>
            <a:r>
              <a:rPr lang="en-CA" dirty="0"/>
              <a:t>He is jealous for me</a:t>
            </a:r>
            <a:br>
              <a:rPr lang="en-CA" dirty="0"/>
            </a:br>
            <a:r>
              <a:rPr lang="en-CA" dirty="0"/>
              <a:t>Loves like a hurricane, I am a tree</a:t>
            </a:r>
            <a:br>
              <a:rPr lang="en-CA" dirty="0"/>
            </a:br>
            <a:r>
              <a:rPr lang="en-CA" dirty="0"/>
              <a:t>Bending beneath the weight of His wind and mercy</a:t>
            </a:r>
            <a:br>
              <a:rPr lang="en-CA" dirty="0"/>
            </a:br>
            <a:r>
              <a:rPr lang="en-CA" dirty="0"/>
              <a:t>And all of a sudden</a:t>
            </a:r>
            <a:br>
              <a:rPr lang="en-CA" dirty="0"/>
            </a:br>
            <a:r>
              <a:rPr lang="en-CA" dirty="0"/>
              <a:t>I am unaware of these afflictions eclipsed by glory</a:t>
            </a:r>
            <a:br>
              <a:rPr lang="en-CA" dirty="0"/>
            </a:br>
            <a:r>
              <a:rPr lang="en-CA" dirty="0"/>
              <a:t>And I realize just how beautiful You are</a:t>
            </a:r>
            <a:br>
              <a:rPr lang="en-CA" dirty="0"/>
            </a:br>
            <a:r>
              <a:rPr lang="en-CA" dirty="0"/>
              <a:t>And how great Your affections are for me</a:t>
            </a:r>
          </a:p>
          <a:p>
            <a:pPr marL="0" indent="0">
              <a:buNone/>
            </a:pPr>
            <a:r>
              <a:rPr lang="en-CA" dirty="0"/>
              <a:t>Oh, how He loves us, oh</a:t>
            </a:r>
            <a:br>
              <a:rPr lang="en-CA" dirty="0"/>
            </a:br>
            <a:r>
              <a:rPr lang="en-CA" dirty="0" err="1"/>
              <a:t>Oh</a:t>
            </a:r>
            <a:r>
              <a:rPr lang="en-CA" dirty="0"/>
              <a:t> how He loves us</a:t>
            </a:r>
            <a:br>
              <a:rPr lang="en-CA" dirty="0"/>
            </a:br>
            <a:r>
              <a:rPr lang="en-CA" dirty="0"/>
              <a:t>How He loves us all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28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0962-BF6B-45E8-9B1B-06C4FCA6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 From Inspirational Awakeners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BB04D-8E3A-41B5-BE4D-A2270F8AA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b="1" dirty="0"/>
              <a:t>“Teachers</a:t>
            </a:r>
            <a:r>
              <a:rPr lang="en-CA" sz="3600" dirty="0"/>
              <a:t> have three loves: love of learning, love of learners, and the love of bringing the first two loves together.”</a:t>
            </a:r>
          </a:p>
          <a:p>
            <a:pPr marL="0" indent="0">
              <a:buNone/>
            </a:pPr>
            <a:r>
              <a:rPr lang="en-CA" sz="3600" dirty="0"/>
              <a:t>“We are not teachers, we are awakeners.”</a:t>
            </a:r>
          </a:p>
          <a:p>
            <a:pPr marL="0" indent="0">
              <a:buNone/>
            </a:pPr>
            <a:r>
              <a:rPr lang="en-CA" sz="3600" dirty="0"/>
              <a:t>Let us continue to </a:t>
            </a:r>
            <a:r>
              <a:rPr lang="en-CA" sz="3600" i="1" dirty="0"/>
              <a:t>awaken </a:t>
            </a:r>
            <a:r>
              <a:rPr lang="en-CA" sz="3600" dirty="0"/>
              <a:t>each other and our students.</a:t>
            </a:r>
          </a:p>
        </p:txBody>
      </p:sp>
    </p:spTree>
    <p:extLst>
      <p:ext uri="{BB962C8B-B14F-4D97-AF65-F5344CB8AC3E}">
        <p14:creationId xmlns:p14="http://schemas.microsoft.com/office/powerpoint/2010/main" val="37072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- 6</a:t>
            </a:r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Modern Day Vocal Class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Students with varying exceptionalities; both vocal and physical.</a:t>
            </a:r>
          </a:p>
          <a:p>
            <a:r>
              <a:rPr lang="en-US" sz="4000" dirty="0"/>
              <a:t>The importance of proper breathing while NOT singing</a:t>
            </a:r>
          </a:p>
          <a:p>
            <a:r>
              <a:rPr lang="en-US" sz="4000" dirty="0"/>
              <a:t>Our goals of musical inclusivity verses our reality</a:t>
            </a:r>
          </a:p>
        </p:txBody>
      </p:sp>
    </p:spTree>
    <p:extLst>
      <p:ext uri="{BB962C8B-B14F-4D97-AF65-F5344CB8AC3E}">
        <p14:creationId xmlns:p14="http://schemas.microsoft.com/office/powerpoint/2010/main" val="5872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2D42-543C-412D-9F2C-A72D3CF1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My Vocal Journey into Williams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6E76-869B-46E4-886D-83ECD40A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Williams Syndrome:  What is it?</a:t>
            </a:r>
          </a:p>
          <a:p>
            <a:r>
              <a:rPr lang="en-CA" sz="2800" dirty="0"/>
              <a:t>How it affects Vocal Folds </a:t>
            </a:r>
          </a:p>
          <a:p>
            <a:r>
              <a:rPr lang="en-CA" sz="2800" dirty="0"/>
              <a:t>12 Year Study of Trial and Error</a:t>
            </a:r>
          </a:p>
          <a:p>
            <a:r>
              <a:rPr lang="en-CA" sz="2800" dirty="0"/>
              <a:t>The vocal observations and similarities between Down Syndrome</a:t>
            </a:r>
          </a:p>
          <a:p>
            <a:r>
              <a:rPr lang="en-CA" sz="2800" dirty="0"/>
              <a:t>Vocal Techniques that can be applied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36561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EC59-90AF-4567-B8F0-6E8802DE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Some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906B8-6116-46EE-ADA0-429432360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Become a breathing specialist when NOT singing</a:t>
            </a:r>
          </a:p>
          <a:p>
            <a:r>
              <a:rPr lang="en-CA" sz="2800" dirty="0"/>
              <a:t>Become a tongue detective while students are singing</a:t>
            </a:r>
          </a:p>
          <a:p>
            <a:r>
              <a:rPr lang="en-CA" sz="2800" dirty="0"/>
              <a:t>Some Vocal Techniques to try with students.</a:t>
            </a:r>
          </a:p>
          <a:p>
            <a:r>
              <a:rPr lang="en-CA" sz="2800" dirty="0"/>
              <a:t>The importance of “No Bubble” Space.</a:t>
            </a:r>
          </a:p>
        </p:txBody>
      </p:sp>
    </p:spTree>
    <p:extLst>
      <p:ext uri="{BB962C8B-B14F-4D97-AF65-F5344CB8AC3E}">
        <p14:creationId xmlns:p14="http://schemas.microsoft.com/office/powerpoint/2010/main" val="38466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BA0C4-84C4-4154-8C43-5E6466AB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Vocal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07197-16AA-4DAF-8005-EE3C884AB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The importance of finding our Vocal Resonators</a:t>
            </a:r>
          </a:p>
          <a:p>
            <a:pPr marL="279082" lvl="1" indent="0">
              <a:buNone/>
            </a:pPr>
            <a:r>
              <a:rPr lang="en-CA" sz="2800" dirty="0"/>
              <a:t>1.  Posture;  How to check and correct easily</a:t>
            </a:r>
          </a:p>
          <a:p>
            <a:pPr marL="279082" lvl="1" indent="0">
              <a:buNone/>
            </a:pPr>
            <a:r>
              <a:rPr lang="en-CA" sz="2800" dirty="0"/>
              <a:t>2.  Techniques to open our “higher note” resonator</a:t>
            </a:r>
          </a:p>
          <a:p>
            <a:pPr marL="279082" lvl="1" indent="0">
              <a:buNone/>
            </a:pPr>
            <a:r>
              <a:rPr lang="en-CA" sz="2800" dirty="0"/>
              <a:t>3.  Finding a clear tone</a:t>
            </a:r>
          </a:p>
          <a:p>
            <a:pPr marL="279082" lvl="1" indent="0">
              <a:buNone/>
            </a:pPr>
            <a:r>
              <a:rPr lang="en-CA" sz="2800" dirty="0"/>
              <a:t>4.  Expanding our vocal range</a:t>
            </a:r>
          </a:p>
          <a:p>
            <a:pPr marL="279082" lvl="1" indent="0">
              <a:buNone/>
            </a:pPr>
            <a:r>
              <a:rPr lang="en-CA" sz="2800" dirty="0"/>
              <a:t>5.  Small movements translate to big results</a:t>
            </a:r>
          </a:p>
          <a:p>
            <a:pPr marL="279082" lvl="1" indent="0">
              <a:buNone/>
            </a:pPr>
            <a:r>
              <a:rPr lang="en-CA" sz="2800" dirty="0"/>
              <a:t>6.  Collaborative Ideas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4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7298-6F80-43A5-9A92-519A5191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Tongue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AF246-CB33-46BA-9B7F-334E24B00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CA" sz="2800" dirty="0"/>
              <a:t>Observations of the tongue and tongue placement in students</a:t>
            </a:r>
          </a:p>
          <a:p>
            <a:pPr>
              <a:buFontTx/>
              <a:buChar char="-"/>
            </a:pPr>
            <a:r>
              <a:rPr lang="en-CA" sz="2800" b="1" dirty="0"/>
              <a:t>Singing and speaking Lisps</a:t>
            </a:r>
          </a:p>
          <a:p>
            <a:pPr lvl="1">
              <a:buFontTx/>
              <a:buChar char="-"/>
            </a:pPr>
            <a:r>
              <a:rPr lang="en-CA" sz="2000" u="sng" dirty="0"/>
              <a:t>Definition according to Toronto Speech Therapy</a:t>
            </a:r>
            <a:r>
              <a:rPr lang="en-CA" u="sng" dirty="0"/>
              <a:t>:</a:t>
            </a:r>
          </a:p>
          <a:p>
            <a:pPr marL="502920" lvl="2" indent="0">
              <a:buNone/>
            </a:pPr>
            <a:r>
              <a:rPr lang="en-CA" sz="1800" dirty="0"/>
              <a:t>“A </a:t>
            </a:r>
            <a:r>
              <a:rPr lang="en-CA" sz="1800" b="1" dirty="0"/>
              <a:t>lisp</a:t>
            </a:r>
            <a:r>
              <a:rPr lang="en-CA" sz="1800" dirty="0"/>
              <a:t> is a consistently mispronounced sound that is caused by a misplacement of the tongue during </a:t>
            </a:r>
            <a:r>
              <a:rPr lang="en-CA" sz="1800" b="1" dirty="0"/>
              <a:t>speech</a:t>
            </a:r>
            <a:r>
              <a:rPr lang="en-CA" sz="1800" dirty="0"/>
              <a:t>. </a:t>
            </a:r>
            <a:r>
              <a:rPr lang="en-CA" sz="1800" b="1" dirty="0"/>
              <a:t>Lisps</a:t>
            </a:r>
            <a:r>
              <a:rPr lang="en-CA" sz="1800" dirty="0"/>
              <a:t> can be divided into two types: frontal </a:t>
            </a:r>
            <a:r>
              <a:rPr lang="en-CA" sz="1800" b="1" dirty="0"/>
              <a:t>lisp</a:t>
            </a:r>
            <a:r>
              <a:rPr lang="en-CA" sz="1800" dirty="0"/>
              <a:t> and lateral </a:t>
            </a:r>
            <a:r>
              <a:rPr lang="en-CA" sz="1800" b="1" dirty="0"/>
              <a:t>lisp</a:t>
            </a:r>
            <a:r>
              <a:rPr lang="en-CA" sz="1800" dirty="0"/>
              <a:t>. With frontal </a:t>
            </a:r>
            <a:r>
              <a:rPr lang="en-CA" sz="1800" b="1" dirty="0"/>
              <a:t>lisps</a:t>
            </a:r>
            <a:r>
              <a:rPr lang="en-CA" sz="1800" dirty="0"/>
              <a:t>, the tongue placement is too far forward creating a "</a:t>
            </a:r>
            <a:r>
              <a:rPr lang="en-CA" sz="1800" dirty="0" err="1"/>
              <a:t>th</a:t>
            </a:r>
            <a:r>
              <a:rPr lang="en-CA" sz="1800" dirty="0"/>
              <a:t>' sound where the /s/ and /z/ sound should be.”</a:t>
            </a:r>
          </a:p>
          <a:p>
            <a:pPr marL="0" indent="0">
              <a:buNone/>
            </a:pPr>
            <a:r>
              <a:rPr lang="en-CA" sz="2800" dirty="0"/>
              <a:t>- Mirroring Techniques to find proper placement.</a:t>
            </a:r>
          </a:p>
        </p:txBody>
      </p:sp>
    </p:spTree>
    <p:extLst>
      <p:ext uri="{BB962C8B-B14F-4D97-AF65-F5344CB8AC3E}">
        <p14:creationId xmlns:p14="http://schemas.microsoft.com/office/powerpoint/2010/main" val="28067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976C-DDDA-44D9-A7DF-C36B2FA2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Using our WHOLE Instrument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CA8C1-FB58-46F7-B3D7-791345BF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1982" lvl="1" indent="-342900">
              <a:buAutoNum type="arabicPeriod"/>
            </a:pPr>
            <a:r>
              <a:rPr lang="en-CA" sz="2800" dirty="0"/>
              <a:t>Painting Our Voices</a:t>
            </a:r>
          </a:p>
          <a:p>
            <a:pPr marL="621982" lvl="1" indent="-342900">
              <a:buAutoNum type="arabicPeriod"/>
            </a:pPr>
            <a:r>
              <a:rPr lang="en-CA" sz="2800" dirty="0"/>
              <a:t>Clapping while Singing; </a:t>
            </a:r>
          </a:p>
          <a:p>
            <a:pPr marL="747712" lvl="2" indent="-285750">
              <a:buFontTx/>
              <a:buChar char="-"/>
            </a:pPr>
            <a:r>
              <a:rPr lang="en-CA" sz="2800" dirty="0"/>
              <a:t>How to ‘appear’ like we can keep the beat while singing.</a:t>
            </a:r>
          </a:p>
          <a:p>
            <a:pPr marL="621982" lvl="1" indent="-342900">
              <a:buAutoNum type="arabicPeriod" startAt="3"/>
            </a:pPr>
            <a:r>
              <a:rPr lang="en-CA" sz="2800" dirty="0"/>
              <a:t>Visual Movement</a:t>
            </a:r>
          </a:p>
          <a:p>
            <a:pPr marL="621982" lvl="1" indent="-342900">
              <a:buAutoNum type="arabicPeriod" startAt="3"/>
            </a:pPr>
            <a:r>
              <a:rPr lang="en-CA" sz="2800" dirty="0"/>
              <a:t>Using SOLFEGE</a:t>
            </a:r>
          </a:p>
          <a:p>
            <a:pPr marL="747712" lvl="2" indent="-285750">
              <a:buFontTx/>
              <a:buChar char="-"/>
            </a:pPr>
            <a:r>
              <a:rPr lang="en-CA" sz="2800" dirty="0"/>
              <a:t>The benefits of Solfege Techniques in non-verbal students</a:t>
            </a:r>
          </a:p>
          <a:p>
            <a:pPr marL="747712" lvl="2" indent="-285750">
              <a:buFontTx/>
              <a:buChar char="-"/>
            </a:pPr>
            <a:r>
              <a:rPr lang="en-CA" sz="2800" dirty="0"/>
              <a:t>Using our “elevators” </a:t>
            </a:r>
          </a:p>
          <a:p>
            <a:pPr marL="747712" lvl="2" indent="-285750">
              <a:buFontTx/>
              <a:buChar char="-"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813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9FBD8-0C26-4692-A0A4-D080BB13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“Caring Voices”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CFFA8-0F64-4E02-BB6B-0A62B7208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How this vocal group began</a:t>
            </a:r>
          </a:p>
          <a:p>
            <a:r>
              <a:rPr lang="en-CA" sz="2800" dirty="0"/>
              <a:t>Philosophy of Caring Voices</a:t>
            </a:r>
          </a:p>
          <a:p>
            <a:r>
              <a:rPr lang="en-CA" sz="2800" dirty="0"/>
              <a:t>Community Outreach</a:t>
            </a:r>
          </a:p>
          <a:p>
            <a:r>
              <a:rPr lang="en-CA" sz="2800" dirty="0"/>
              <a:t>Everyone has value and can connect </a:t>
            </a:r>
          </a:p>
          <a:p>
            <a:r>
              <a:rPr lang="en-CA" sz="2800" dirty="0"/>
              <a:t>Future goals</a:t>
            </a:r>
          </a:p>
        </p:txBody>
      </p:sp>
    </p:spTree>
    <p:extLst>
      <p:ext uri="{BB962C8B-B14F-4D97-AF65-F5344CB8AC3E}">
        <p14:creationId xmlns:p14="http://schemas.microsoft.com/office/powerpoint/2010/main" val="361466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42465-16BD-4556-81F2-6B18AFD8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Caring Voices Practice with Solfege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0C159F-8618-4048-AEBC-50B8C7B7A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13" y="1905000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35264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rve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al curves presentation (widescreen).potx" id="{68710E6A-EAC6-48C2-B3F1-37ABA3E433C0}" vid="{1E11B4D8-8842-4901-9C7E-68BBF3CF07CC}"/>
    </a:ext>
  </a:extLst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Musical curves presentation (widescreen)</Template>
  <TotalTime>97</TotalTime>
  <Words>396</Words>
  <Application>Microsoft Office PowerPoint</Application>
  <PresentationFormat>Custom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Euphemia</vt:lpstr>
      <vt:lpstr>Curves 16x9</vt:lpstr>
      <vt:lpstr>Inclusive Singing within our Classrooms</vt:lpstr>
      <vt:lpstr>The Modern Day Vocal Class</vt:lpstr>
      <vt:lpstr>My Vocal Journey into Williams Syndrome</vt:lpstr>
      <vt:lpstr>Some Strategies</vt:lpstr>
      <vt:lpstr>Vocal Techniques</vt:lpstr>
      <vt:lpstr>Tongue Placement</vt:lpstr>
      <vt:lpstr>Using our WHOLE Instrument</vt:lpstr>
      <vt:lpstr>“Caring Voices”</vt:lpstr>
      <vt:lpstr>Caring Voices Practice with Solfege</vt:lpstr>
      <vt:lpstr>Our Own Vocal Health</vt:lpstr>
      <vt:lpstr>Voice Amplification Ideas</vt:lpstr>
      <vt:lpstr>“Live” Music Lesson with Melanie*</vt:lpstr>
      <vt:lpstr>Concert Time Performance of “He Loves Us”</vt:lpstr>
      <vt:lpstr>Questions From Inspirational Awakeners</vt:lpstr>
      <vt:lpstr>Add a Slide Title - 5</vt:lpstr>
      <vt:lpstr>Add a Slide Title - 6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Singing in our Classrooms</dc:title>
  <dc:creator>Ferro, Michael</dc:creator>
  <cp:lastModifiedBy>Ferro, Michael</cp:lastModifiedBy>
  <cp:revision>14</cp:revision>
  <dcterms:created xsi:type="dcterms:W3CDTF">2019-10-26T20:43:25Z</dcterms:created>
  <dcterms:modified xsi:type="dcterms:W3CDTF">2019-11-03T18:54:35Z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