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7" r:id="rId5"/>
    <p:sldId id="259" r:id="rId6"/>
    <p:sldId id="260" r:id="rId7"/>
    <p:sldId id="262" r:id="rId8"/>
    <p:sldId id="261" r:id="rId9"/>
    <p:sldId id="265" r:id="rId10"/>
    <p:sldId id="266" r:id="rId11"/>
    <p:sldId id="264" r:id="rId12"/>
    <p:sldId id="263" r:id="rId13"/>
    <p:sldId id="270" r:id="rId14"/>
    <p:sldId id="268" r:id="rId15"/>
    <p:sldId id="269" r:id="rId16"/>
    <p:sldId id="267" r:id="rId17"/>
    <p:sldId id="271" r:id="rId18"/>
    <p:sldId id="273" r:id="rId19"/>
    <p:sldId id="272" r:id="rId20"/>
    <p:sldId id="274" r:id="rId21"/>
    <p:sldId id="275" r:id="rId22"/>
    <p:sldId id="278" r:id="rId23"/>
    <p:sldId id="276" r:id="rId24"/>
    <p:sldId id="279" r:id="rId25"/>
    <p:sldId id="382" r:id="rId26"/>
    <p:sldId id="295" r:id="rId27"/>
    <p:sldId id="280" r:id="rId28"/>
    <p:sldId id="281" r:id="rId29"/>
    <p:sldId id="282" r:id="rId30"/>
    <p:sldId id="385" r:id="rId31"/>
    <p:sldId id="386" r:id="rId32"/>
    <p:sldId id="388" r:id="rId33"/>
    <p:sldId id="389" r:id="rId34"/>
    <p:sldId id="384" r:id="rId35"/>
    <p:sldId id="390" r:id="rId36"/>
    <p:sldId id="283" r:id="rId37"/>
    <p:sldId id="288" r:id="rId38"/>
    <p:sldId id="289" r:id="rId39"/>
    <p:sldId id="284" r:id="rId40"/>
    <p:sldId id="285" r:id="rId41"/>
    <p:sldId id="286" r:id="rId42"/>
    <p:sldId id="290" r:id="rId43"/>
    <p:sldId id="291" r:id="rId44"/>
    <p:sldId id="292" r:id="rId45"/>
    <p:sldId id="294"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5B54B4"/>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109" autoAdjust="0"/>
  </p:normalViewPr>
  <p:slideViewPr>
    <p:cSldViewPr>
      <p:cViewPr varScale="1">
        <p:scale>
          <a:sx n="63" d="100"/>
          <a:sy n="63" d="100"/>
        </p:scale>
        <p:origin x="1020"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11/3/2019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11/3/2019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11/3/2019</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11/3/2019</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pkUISUx3Lo" TargetMode="External"/><Relationship Id="rId2" Type="http://schemas.openxmlformats.org/officeDocument/2006/relationships/hyperlink" Target="https://www.youtube.com/watch?v=TcnA5nUNSE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eAEmjW9J3_o" TargetMode="External"/><Relationship Id="rId3" Type="http://schemas.openxmlformats.org/officeDocument/2006/relationships/hyperlink" Target="http://www.native-drums.ca/index.php/Video/?tp=a&amp;bg=1&amp;In=e" TargetMode="External"/><Relationship Id="rId7" Type="http://schemas.openxmlformats.org/officeDocument/2006/relationships/hyperlink" Target="https://www.youtube.com/watch?v=JpLFD0eNTQ8&amp;feature=youtu.be" TargetMode="External"/><Relationship Id="rId2" Type="http://schemas.openxmlformats.org/officeDocument/2006/relationships/hyperlink" Target="https://www.youtube.com/watch?v=za2VzjkwtFc" TargetMode="External"/><Relationship Id="rId1" Type="http://schemas.openxmlformats.org/officeDocument/2006/relationships/slideLayout" Target="../slideLayouts/slideLayout2.xml"/><Relationship Id="rId6" Type="http://schemas.openxmlformats.org/officeDocument/2006/relationships/hyperlink" Target="https://www.youtube.com/watch?v=5VAF3ypMS84" TargetMode="External"/><Relationship Id="rId5" Type="http://schemas.openxmlformats.org/officeDocument/2006/relationships/hyperlink" Target="https://www.youtube.com/watch?v=eTmvrHoyMZ8" TargetMode="External"/><Relationship Id="rId4" Type="http://schemas.openxmlformats.org/officeDocument/2006/relationships/hyperlink" Target="http://www.native-dance.c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enius.com/Drezus-red-winter-lyrics#note-10681869" TargetMode="External"/><Relationship Id="rId2" Type="http://schemas.openxmlformats.org/officeDocument/2006/relationships/hyperlink" Target="https://genius.com/Drezus-red-winter-lyrics#note-10681888"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maryann.fratia@utoronto.ca" TargetMode="External"/><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hyperlink" Target="mailto:maryann.fratia@gmail.com" TargetMode="External"/><Relationship Id="rId5" Type="http://schemas.openxmlformats.org/officeDocument/2006/relationships/hyperlink" Target="mailto:Maryann.Fratia@ontariotechu.ca" TargetMode="External"/><Relationship Id="rId4" Type="http://schemas.openxmlformats.org/officeDocument/2006/relationships/hyperlink" Target="mailto:mafratia@edu.yorku.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mmiwg-ffada.ca/" TargetMode="External"/><Relationship Id="rId2" Type="http://schemas.openxmlformats.org/officeDocument/2006/relationships/hyperlink" Target="https://www.huffingtonpost.ca/terese-marie-mailhot/dont-hang-a-red-dress-for-me_a_23019892/"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116632"/>
            <a:ext cx="9769150" cy="1656184"/>
          </a:xfrm>
        </p:spPr>
        <p:txBody>
          <a:bodyPr>
            <a:normAutofit fontScale="90000"/>
          </a:bodyPr>
          <a:lstStyle/>
          <a:p>
            <a:pPr algn="ctr"/>
            <a: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Exploring Indigenous Music in the Intermediate and Secondary Music Classroom</a:t>
            </a:r>
          </a:p>
        </p:txBody>
      </p:sp>
      <p:sp>
        <p:nvSpPr>
          <p:cNvPr id="3" name="Subtitle 2"/>
          <p:cNvSpPr>
            <a:spLocks noGrp="1"/>
          </p:cNvSpPr>
          <p:nvPr>
            <p:ph type="subTitle" idx="1"/>
          </p:nvPr>
        </p:nvSpPr>
        <p:spPr>
          <a:xfrm>
            <a:off x="1557908" y="5489848"/>
            <a:ext cx="9217023" cy="1368152"/>
          </a:xfrm>
        </p:spPr>
        <p:txBody>
          <a:bodyPr/>
          <a:lstStyle/>
          <a:p>
            <a:pPr algn="ctr"/>
            <a:r>
              <a:rPr lang="en-US"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Presented by:  Mary Ann </a:t>
            </a:r>
            <a:r>
              <a:rPr lang="en-US" b="1" dirty="0" err="1">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Fratia</a:t>
            </a:r>
            <a:endParaRPr lang="en-US"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Opus 100: Ontario Music Educators’ Association Conference</a:t>
            </a:r>
          </a:p>
          <a:p>
            <a:pPr algn="ctr"/>
            <a:r>
              <a:rPr lang="en-US"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Friday, November 8, 2019</a:t>
            </a:r>
          </a:p>
        </p:txBody>
      </p:sp>
      <p:pic>
        <p:nvPicPr>
          <p:cNvPr id="12292" name="Picture 4" descr="Related image">
            <a:extLst>
              <a:ext uri="{FF2B5EF4-FFF2-40B4-BE49-F238E27FC236}">
                <a16:creationId xmlns:a16="http://schemas.microsoft.com/office/drawing/2014/main" id="{DF29A099-10A1-4730-97D7-C3D2718B2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055" y="1916832"/>
            <a:ext cx="6408713"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A4DE0852-EF1C-4D63-9173-98DC59F87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13558">
            <a:off x="1446031" y="632923"/>
            <a:ext cx="3888432"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rts curriculum, 9. 10">
            <a:extLst>
              <a:ext uri="{FF2B5EF4-FFF2-40B4-BE49-F238E27FC236}">
                <a16:creationId xmlns:a16="http://schemas.microsoft.com/office/drawing/2014/main" id="{0EB31AAE-5B2B-4CA5-8EB6-F5B0D609D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15353">
            <a:off x="7411442" y="2065592"/>
            <a:ext cx="367240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03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38CA-A725-4EDB-B0C6-A4C7B436B955}"/>
              </a:ext>
            </a:extLst>
          </p:cNvPr>
          <p:cNvSpPr>
            <a:spLocks noGrp="1"/>
          </p:cNvSpPr>
          <p:nvPr>
            <p:ph type="title"/>
          </p:nvPr>
        </p:nvSpPr>
        <p:spPr>
          <a:xfrm>
            <a:off x="1293813" y="0"/>
            <a:ext cx="9601200" cy="836712"/>
          </a:xfrm>
        </p:spPr>
        <p:txBody>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Connections to our Music Curriculum</a:t>
            </a:r>
          </a:p>
        </p:txBody>
      </p:sp>
      <p:sp>
        <p:nvSpPr>
          <p:cNvPr id="3" name="Content Placeholder 2">
            <a:extLst>
              <a:ext uri="{FF2B5EF4-FFF2-40B4-BE49-F238E27FC236}">
                <a16:creationId xmlns:a16="http://schemas.microsoft.com/office/drawing/2014/main" id="{D3362DFB-33B3-4B57-972F-267841D2E9A5}"/>
              </a:ext>
            </a:extLst>
          </p:cNvPr>
          <p:cNvSpPr>
            <a:spLocks noGrp="1"/>
          </p:cNvSpPr>
          <p:nvPr>
            <p:ph idx="1"/>
          </p:nvPr>
        </p:nvSpPr>
        <p:spPr>
          <a:xfrm>
            <a:off x="1293813" y="1484784"/>
            <a:ext cx="10345214" cy="5256584"/>
          </a:xfrm>
        </p:spPr>
        <p:txBody>
          <a:bodyPr>
            <a:normAutofit fontScale="92500" lnSpcReduction="20000"/>
          </a:bodyPr>
          <a:lstStyle/>
          <a:p>
            <a:pPr marL="0" indent="0" algn="ctr">
              <a:buNone/>
            </a:pPr>
            <a:r>
              <a:rPr lang="en-CA" sz="3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Grade 7 Music (Specific Expectations)</a:t>
            </a:r>
          </a:p>
          <a:p>
            <a:pPr marL="0" indent="0">
              <a:buNone/>
            </a:pP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Creating and Performing</a:t>
            </a:r>
          </a:p>
          <a:p>
            <a:r>
              <a:rPr lang="en-CA" b="1" dirty="0">
                <a:latin typeface="Arial" panose="020B0604020202020204" pitchFamily="34" charset="0"/>
                <a:cs typeface="Arial" panose="020B0604020202020204" pitchFamily="34" charset="0"/>
              </a:rPr>
              <a:t>C1.1 sing and/or play, in tune, from musical notation, unison music and music in two or more parts </a:t>
            </a:r>
            <a:r>
              <a:rPr lang="en-CA" b="1" dirty="0">
                <a:solidFill>
                  <a:srgbClr val="5B54B4"/>
                </a:solidFill>
                <a:latin typeface="Arial" panose="020B0604020202020204" pitchFamily="34" charset="0"/>
                <a:cs typeface="Arial" panose="020B0604020202020204" pitchFamily="34" charset="0"/>
              </a:rPr>
              <a:t>from diverse cultures, styles, and historical periods</a:t>
            </a:r>
            <a:endParaRPr lang="en-CA" dirty="0">
              <a:solidFill>
                <a:srgbClr val="5B54B4"/>
              </a:solidFill>
              <a:latin typeface="Arial" panose="020B0604020202020204" pitchFamily="34" charset="0"/>
              <a:cs typeface="Arial" panose="020B0604020202020204" pitchFamily="34" charset="0"/>
            </a:endParaRPr>
          </a:p>
          <a:p>
            <a:pPr marL="0" indent="0">
              <a:buNone/>
            </a:pP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Reflecting, Responding, Analyzing</a:t>
            </a:r>
          </a:p>
          <a:p>
            <a:r>
              <a:rPr lang="en-CA" b="1" dirty="0">
                <a:latin typeface="Arial" panose="020B0604020202020204" pitchFamily="34" charset="0"/>
                <a:cs typeface="Arial" panose="020B0604020202020204" pitchFamily="34" charset="0"/>
              </a:rPr>
              <a:t>C2.2 analyse, using musical terminology, ways in which the elements are used in the music that they perform, listen to, and create</a:t>
            </a:r>
            <a:r>
              <a:rPr lang="en-CA" dirty="0">
                <a:latin typeface="Arial" panose="020B0604020202020204" pitchFamily="34" charset="0"/>
                <a:cs typeface="Arial" panose="020B0604020202020204" pitchFamily="34" charset="0"/>
              </a:rPr>
              <a:t> </a:t>
            </a:r>
            <a:r>
              <a:rPr lang="en-CA" sz="2200" dirty="0">
                <a:solidFill>
                  <a:srgbClr val="FF0066"/>
                </a:solidFill>
                <a:latin typeface="Arial" panose="020B0604020202020204" pitchFamily="34" charset="0"/>
                <a:cs typeface="Arial" panose="020B0604020202020204" pitchFamily="34" charset="0"/>
              </a:rPr>
              <a:t>(e.g., </a:t>
            </a:r>
            <a:r>
              <a:rPr lang="en-CA" sz="2200" i="1" dirty="0">
                <a:solidFill>
                  <a:srgbClr val="FF0066"/>
                </a:solidFill>
                <a:latin typeface="Arial" panose="020B0604020202020204" pitchFamily="34" charset="0"/>
                <a:cs typeface="Arial" panose="020B0604020202020204" pitchFamily="34" charset="0"/>
              </a:rPr>
              <a:t>compare the use of drums in different social and cultural contexts, such as Asian, Aboriginal, and African communities</a:t>
            </a:r>
            <a:r>
              <a:rPr lang="en-CA" sz="2200" dirty="0">
                <a:solidFill>
                  <a:srgbClr val="FF0066"/>
                </a:solidFill>
                <a:latin typeface="Arial" panose="020B0604020202020204" pitchFamily="34" charset="0"/>
                <a:cs typeface="Arial" panose="020B0604020202020204" pitchFamily="34" charset="0"/>
              </a:rPr>
              <a:t>; </a:t>
            </a:r>
            <a:r>
              <a:rPr lang="en-CA" sz="2200" i="1" dirty="0">
                <a:solidFill>
                  <a:srgbClr val="FF0066"/>
                </a:solidFill>
                <a:latin typeface="Arial" panose="020B0604020202020204" pitchFamily="34" charset="0"/>
                <a:cs typeface="Arial" panose="020B0604020202020204" pitchFamily="34" charset="0"/>
              </a:rPr>
              <a:t>describe how the use of the various elements affects their response to the music</a:t>
            </a:r>
            <a:r>
              <a:rPr lang="en-CA" sz="2200" dirty="0">
                <a:solidFill>
                  <a:srgbClr val="FF0066"/>
                </a:solidFill>
                <a:latin typeface="Arial" panose="020B0604020202020204" pitchFamily="34" charset="0"/>
                <a:cs typeface="Arial" panose="020B0604020202020204" pitchFamily="34" charset="0"/>
              </a:rPr>
              <a:t>)</a:t>
            </a:r>
          </a:p>
          <a:p>
            <a:pPr marL="0" indent="0">
              <a:buNone/>
            </a:pP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Exploring Forms and Cultural Contexts</a:t>
            </a:r>
          </a:p>
          <a:p>
            <a:r>
              <a:rPr lang="en-CA" b="1" dirty="0">
                <a:latin typeface="Arial" panose="020B0604020202020204" pitchFamily="34" charset="0"/>
                <a:cs typeface="Arial" panose="020B0604020202020204" pitchFamily="34" charset="0"/>
              </a:rPr>
              <a:t>C3.1 analyse the influences of music and the media on the development of </a:t>
            </a:r>
            <a:r>
              <a:rPr lang="en-CA" b="1" dirty="0">
                <a:solidFill>
                  <a:srgbClr val="5B54B4"/>
                </a:solidFill>
                <a:latin typeface="Arial" panose="020B0604020202020204" pitchFamily="34" charset="0"/>
                <a:cs typeface="Arial" panose="020B0604020202020204" pitchFamily="34" charset="0"/>
              </a:rPr>
              <a:t>personal and cultural identity </a:t>
            </a:r>
            <a:r>
              <a:rPr lang="en-CA" sz="2200" dirty="0">
                <a:latin typeface="Arial" panose="020B0604020202020204" pitchFamily="34" charset="0"/>
                <a:cs typeface="Arial" panose="020B0604020202020204" pitchFamily="34" charset="0"/>
              </a:rPr>
              <a:t>(e.g., describe how their personal musical preferences have been formed from listening to music readily available in the media; </a:t>
            </a:r>
            <a:r>
              <a:rPr lang="en-CA" sz="2200" dirty="0">
                <a:solidFill>
                  <a:srgbClr val="FF0066"/>
                </a:solidFill>
                <a:latin typeface="Arial" panose="020B0604020202020204" pitchFamily="34" charset="0"/>
                <a:cs typeface="Arial" panose="020B0604020202020204" pitchFamily="34" charset="0"/>
              </a:rPr>
              <a:t>explain how cultural identity,</a:t>
            </a:r>
            <a:r>
              <a:rPr lang="en-CA" sz="2200" i="1" dirty="0">
                <a:solidFill>
                  <a:srgbClr val="FF0066"/>
                </a:solidFill>
                <a:latin typeface="Arial" panose="020B0604020202020204" pitchFamily="34" charset="0"/>
                <a:cs typeface="Arial" panose="020B0604020202020204" pitchFamily="34" charset="0"/>
              </a:rPr>
              <a:t> including a sense of Aboriginal pride for Aboriginal students, can be reinforced by listening to music of their own culture</a:t>
            </a:r>
            <a:r>
              <a:rPr lang="en-CA" sz="2200" i="1" dirty="0">
                <a:latin typeface="Arial" panose="020B0604020202020204" pitchFamily="34" charset="0"/>
                <a:cs typeface="Arial" panose="020B0604020202020204" pitchFamily="34" charset="0"/>
              </a:rPr>
              <a:t>)</a:t>
            </a:r>
            <a:r>
              <a:rPr lang="en-CA" sz="2200" dirty="0">
                <a:latin typeface="Arial" panose="020B0604020202020204" pitchFamily="34" charset="0"/>
                <a:cs typeface="Arial" panose="020B0604020202020204" pitchFamily="34" charset="0"/>
              </a:rPr>
              <a:t> </a:t>
            </a:r>
          </a:p>
          <a:p>
            <a:pPr marL="0" indent="0">
              <a:buNone/>
            </a:pPr>
            <a:endParaRPr lang="en-CA" dirty="0"/>
          </a:p>
        </p:txBody>
      </p:sp>
      <p:pic>
        <p:nvPicPr>
          <p:cNvPr id="2050" name="Picture 2" descr="Related image">
            <a:extLst>
              <a:ext uri="{FF2B5EF4-FFF2-40B4-BE49-F238E27FC236}">
                <a16:creationId xmlns:a16="http://schemas.microsoft.com/office/drawing/2014/main" id="{2D63564D-BE74-4816-B10F-4983F6656F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67" y="188640"/>
            <a:ext cx="1240531" cy="1516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a:extLst>
              <a:ext uri="{FF2B5EF4-FFF2-40B4-BE49-F238E27FC236}">
                <a16:creationId xmlns:a16="http://schemas.microsoft.com/office/drawing/2014/main" id="{CD51B160-D013-4A2A-B313-AB80B67BD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496" y="188640"/>
            <a:ext cx="1240531" cy="151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8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38CA-A725-4EDB-B0C6-A4C7B436B955}"/>
              </a:ext>
            </a:extLst>
          </p:cNvPr>
          <p:cNvSpPr>
            <a:spLocks noGrp="1"/>
          </p:cNvSpPr>
          <p:nvPr>
            <p:ph type="title"/>
          </p:nvPr>
        </p:nvSpPr>
        <p:spPr>
          <a:xfrm>
            <a:off x="1293813" y="0"/>
            <a:ext cx="9601200" cy="836712"/>
          </a:xfrm>
        </p:spPr>
        <p:txBody>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Connections to our Music Curriculum</a:t>
            </a:r>
          </a:p>
        </p:txBody>
      </p:sp>
      <p:sp>
        <p:nvSpPr>
          <p:cNvPr id="3" name="Content Placeholder 2">
            <a:extLst>
              <a:ext uri="{FF2B5EF4-FFF2-40B4-BE49-F238E27FC236}">
                <a16:creationId xmlns:a16="http://schemas.microsoft.com/office/drawing/2014/main" id="{D3362DFB-33B3-4B57-972F-267841D2E9A5}"/>
              </a:ext>
            </a:extLst>
          </p:cNvPr>
          <p:cNvSpPr>
            <a:spLocks noGrp="1"/>
          </p:cNvSpPr>
          <p:nvPr>
            <p:ph idx="1"/>
          </p:nvPr>
        </p:nvSpPr>
        <p:spPr>
          <a:xfrm>
            <a:off x="1293812" y="1196752"/>
            <a:ext cx="10345215" cy="5544616"/>
          </a:xfrm>
        </p:spPr>
        <p:txBody>
          <a:bodyPr>
            <a:normAutofit fontScale="77500" lnSpcReduction="20000"/>
          </a:bodyPr>
          <a:lstStyle/>
          <a:p>
            <a:pPr marL="0" indent="0" algn="ctr">
              <a:buNone/>
            </a:pPr>
            <a:r>
              <a:rPr lang="en-CA" sz="34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Grade 8 Music (Specific Expectations)</a:t>
            </a:r>
          </a:p>
          <a:p>
            <a:pPr marL="0" indent="0">
              <a:buNone/>
            </a:pPr>
            <a:r>
              <a:rPr lang="en-CA" sz="2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Creating and Performing</a:t>
            </a:r>
          </a:p>
          <a:p>
            <a:r>
              <a:rPr lang="en-CA" b="1" dirty="0">
                <a:latin typeface="Arial" panose="020B0604020202020204" pitchFamily="34" charset="0"/>
                <a:cs typeface="Arial" panose="020B0604020202020204" pitchFamily="34" charset="0"/>
              </a:rPr>
              <a:t>C1.1 sing and/or play, in tune, music in unison and in two or more parts from a </a:t>
            </a:r>
            <a:r>
              <a:rPr lang="en-CA" b="1" dirty="0">
                <a:solidFill>
                  <a:srgbClr val="5B54B4"/>
                </a:solidFill>
                <a:latin typeface="Arial" panose="020B0604020202020204" pitchFamily="34" charset="0"/>
                <a:cs typeface="Arial" panose="020B0604020202020204" pitchFamily="34" charset="0"/>
              </a:rPr>
              <a:t>variety of cultures, styles, and historical periods</a:t>
            </a:r>
            <a:r>
              <a:rPr lang="en-CA" dirty="0">
                <a:solidFill>
                  <a:srgbClr val="5B54B4"/>
                </a:solidFill>
                <a:latin typeface="Arial" panose="020B0604020202020204" pitchFamily="34" charset="0"/>
                <a:cs typeface="Arial" panose="020B0604020202020204" pitchFamily="34" charset="0"/>
              </a:rPr>
              <a:t>  </a:t>
            </a:r>
          </a:p>
          <a:p>
            <a:pPr marL="0" indent="0">
              <a:buNone/>
            </a:pPr>
            <a:r>
              <a:rPr lang="en-CA" sz="2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Reflecting, Responding, Analyzing</a:t>
            </a:r>
          </a:p>
          <a:p>
            <a:r>
              <a:rPr lang="en-CA" b="1" dirty="0">
                <a:latin typeface="Arial" panose="020B0604020202020204" pitchFamily="34" charset="0"/>
                <a:cs typeface="Arial" panose="020B0604020202020204" pitchFamily="34" charset="0"/>
              </a:rPr>
              <a:t>C2.2 analyse, using musical terminology, </a:t>
            </a:r>
            <a:r>
              <a:rPr lang="en-CA" b="1" dirty="0">
                <a:solidFill>
                  <a:srgbClr val="5B54B4"/>
                </a:solidFill>
                <a:latin typeface="Arial" panose="020B0604020202020204" pitchFamily="34" charset="0"/>
                <a:cs typeface="Arial" panose="020B0604020202020204" pitchFamily="34" charset="0"/>
              </a:rPr>
              <a:t>ways in which the elements of music are used in various styles and genres they perform, listen to, and create</a:t>
            </a:r>
            <a:endParaRPr lang="en-CA" dirty="0">
              <a:solidFill>
                <a:srgbClr val="5B54B4"/>
              </a:solidFill>
              <a:latin typeface="Arial" panose="020B0604020202020204" pitchFamily="34" charset="0"/>
              <a:cs typeface="Arial" panose="020B0604020202020204" pitchFamily="34" charset="0"/>
            </a:endParaRPr>
          </a:p>
          <a:p>
            <a:pPr marL="0" indent="0">
              <a:buNone/>
            </a:pPr>
            <a:endParaRPr lang="en-CA" dirty="0">
              <a:latin typeface="Arial" panose="020B0604020202020204" pitchFamily="34" charset="0"/>
              <a:cs typeface="Arial" panose="020B0604020202020204" pitchFamily="34" charset="0"/>
            </a:endParaRPr>
          </a:p>
          <a:p>
            <a:pPr marL="0" indent="0">
              <a:buNone/>
            </a:pPr>
            <a:r>
              <a:rPr lang="en-CA" sz="2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Exploring Forms and Cultural Contexts</a:t>
            </a:r>
          </a:p>
          <a:p>
            <a:r>
              <a:rPr lang="en-CA" b="1" dirty="0">
                <a:latin typeface="Arial" panose="020B0604020202020204" pitchFamily="34" charset="0"/>
                <a:cs typeface="Arial" panose="020B0604020202020204" pitchFamily="34" charset="0"/>
              </a:rPr>
              <a:t>C3.1 analyse some of the </a:t>
            </a:r>
            <a:r>
              <a:rPr lang="en-CA" b="1" dirty="0">
                <a:solidFill>
                  <a:srgbClr val="5B54B4"/>
                </a:solidFill>
                <a:latin typeface="Arial" panose="020B0604020202020204" pitchFamily="34" charset="0"/>
                <a:cs typeface="Arial" panose="020B0604020202020204" pitchFamily="34" charset="0"/>
              </a:rPr>
              <a:t>social, political, and economic factors that affect the creation of </a:t>
            </a:r>
            <a:r>
              <a:rPr lang="en-CA" sz="2300" b="1" dirty="0">
                <a:solidFill>
                  <a:srgbClr val="5B54B4"/>
                </a:solidFill>
                <a:latin typeface="Arial" panose="020B0604020202020204" pitchFamily="34" charset="0"/>
                <a:cs typeface="Arial" panose="020B0604020202020204" pitchFamily="34" charset="0"/>
              </a:rPr>
              <a:t>music</a:t>
            </a:r>
            <a:r>
              <a:rPr lang="en-CA" sz="2300" b="1" dirty="0">
                <a:latin typeface="Arial" panose="020B0604020202020204" pitchFamily="34" charset="0"/>
                <a:cs typeface="Arial" panose="020B0604020202020204" pitchFamily="34" charset="0"/>
              </a:rPr>
              <a:t> </a:t>
            </a:r>
            <a:r>
              <a:rPr lang="en-CA" sz="2300" dirty="0">
                <a:latin typeface="Arial" panose="020B0604020202020204" pitchFamily="34" charset="0"/>
                <a:cs typeface="Arial" panose="020B0604020202020204" pitchFamily="34" charset="0"/>
              </a:rPr>
              <a:t> (e.g. historical events that inspired the composition of nationalistic music; the development of jazz, rap, and heavy metal, and their effect on culture; the social and/or cultural origins of folk songs, love songs, national anthems, and dance music; the economic purposes for commercial music played in stores</a:t>
            </a:r>
            <a:r>
              <a:rPr lang="en-CA" sz="2300" dirty="0">
                <a:solidFill>
                  <a:srgbClr val="FF0066"/>
                </a:solidFill>
                <a:latin typeface="Arial" panose="020B0604020202020204" pitchFamily="34" charset="0"/>
                <a:cs typeface="Arial" panose="020B0604020202020204" pitchFamily="34" charset="0"/>
              </a:rPr>
              <a:t>; </a:t>
            </a:r>
            <a:r>
              <a:rPr lang="en-CA" sz="2300" i="1" dirty="0">
                <a:solidFill>
                  <a:srgbClr val="FF0066"/>
                </a:solidFill>
                <a:latin typeface="Arial" panose="020B0604020202020204" pitchFamily="34" charset="0"/>
                <a:cs typeface="Arial" panose="020B0604020202020204" pitchFamily="34" charset="0"/>
              </a:rPr>
              <a:t>purposes and effects of Aboriginal activism through song</a:t>
            </a:r>
            <a:r>
              <a:rPr lang="en-CA" sz="2300" i="1" dirty="0">
                <a:latin typeface="Arial" panose="020B0604020202020204" pitchFamily="34" charset="0"/>
                <a:cs typeface="Arial" panose="020B0604020202020204" pitchFamily="34" charset="0"/>
              </a:rPr>
              <a:t>)</a:t>
            </a:r>
            <a:r>
              <a:rPr lang="en-CA" sz="2300" dirty="0">
                <a:latin typeface="Arial" panose="020B0604020202020204" pitchFamily="34" charset="0"/>
                <a:cs typeface="Arial" panose="020B0604020202020204" pitchFamily="34" charset="0"/>
              </a:rPr>
              <a:t> </a:t>
            </a:r>
          </a:p>
          <a:p>
            <a:r>
              <a:rPr lang="en-CA" b="1" dirty="0">
                <a:latin typeface="Arial" panose="020B0604020202020204" pitchFamily="34" charset="0"/>
                <a:cs typeface="Arial" panose="020B0604020202020204" pitchFamily="34" charset="0"/>
              </a:rPr>
              <a:t>C3.2 compare and contrast music from the </a:t>
            </a:r>
            <a:r>
              <a:rPr lang="en-CA" b="1" dirty="0">
                <a:solidFill>
                  <a:srgbClr val="5B54B4"/>
                </a:solidFill>
                <a:latin typeface="Arial" panose="020B0604020202020204" pitchFamily="34" charset="0"/>
                <a:cs typeface="Arial" panose="020B0604020202020204" pitchFamily="34" charset="0"/>
              </a:rPr>
              <a:t>past and </a:t>
            </a:r>
            <a:r>
              <a:rPr lang="en-CA" sz="2300" b="1" dirty="0">
                <a:solidFill>
                  <a:srgbClr val="5B54B4"/>
                </a:solidFill>
                <a:latin typeface="Arial" panose="020B0604020202020204" pitchFamily="34" charset="0"/>
                <a:cs typeface="Arial" panose="020B0604020202020204" pitchFamily="34" charset="0"/>
              </a:rPr>
              <a:t>present</a:t>
            </a:r>
            <a:r>
              <a:rPr lang="en-CA" sz="2300" dirty="0">
                <a:solidFill>
                  <a:srgbClr val="5B54B4"/>
                </a:solidFill>
                <a:latin typeface="Arial" panose="020B0604020202020204" pitchFamily="34" charset="0"/>
                <a:cs typeface="Arial" panose="020B0604020202020204" pitchFamily="34" charset="0"/>
              </a:rPr>
              <a:t>  </a:t>
            </a:r>
            <a:r>
              <a:rPr lang="en-CA" sz="2300" dirty="0">
                <a:latin typeface="Arial" panose="020B0604020202020204" pitchFamily="34" charset="0"/>
                <a:cs typeface="Arial" panose="020B0604020202020204" pitchFamily="34" charset="0"/>
              </a:rPr>
              <a:t>(e.g., differences and similarities between music from various cultures and contemporary fusion forms; </a:t>
            </a:r>
            <a:r>
              <a:rPr lang="en-CA" sz="2300" i="1" dirty="0">
                <a:solidFill>
                  <a:srgbClr val="FF0066"/>
                </a:solidFill>
                <a:latin typeface="Arial" panose="020B0604020202020204" pitchFamily="34" charset="0"/>
                <a:cs typeface="Arial" panose="020B0604020202020204" pitchFamily="34" charset="0"/>
              </a:rPr>
              <a:t>similarities and differences between traditional Aboriginal music and music sung and played by contemporary Aboriginal musicians . . .</a:t>
            </a:r>
            <a:r>
              <a:rPr lang="en-CA" sz="2300" i="1" dirty="0">
                <a:latin typeface="Arial" panose="020B0604020202020204" pitchFamily="34" charset="0"/>
                <a:cs typeface="Arial" panose="020B0604020202020204" pitchFamily="34" charset="0"/>
              </a:rPr>
              <a:t>)</a:t>
            </a:r>
            <a:endParaRPr lang="en-CA" sz="2300" dirty="0">
              <a:latin typeface="Arial" panose="020B0604020202020204" pitchFamily="34" charset="0"/>
              <a:cs typeface="Arial" panose="020B0604020202020204" pitchFamily="34" charset="0"/>
            </a:endParaRPr>
          </a:p>
          <a:p>
            <a:pPr marL="0" indent="0">
              <a:buNone/>
            </a:pPr>
            <a:endParaRPr lang="en-CA" dirty="0"/>
          </a:p>
        </p:txBody>
      </p:sp>
      <p:pic>
        <p:nvPicPr>
          <p:cNvPr id="4" name="Picture 2" descr="Related image">
            <a:extLst>
              <a:ext uri="{FF2B5EF4-FFF2-40B4-BE49-F238E27FC236}">
                <a16:creationId xmlns:a16="http://schemas.microsoft.com/office/drawing/2014/main" id="{7C57EF7D-93F1-4253-B5DA-D124F5F5CF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2" y="116632"/>
            <a:ext cx="1240531" cy="1466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a:extLst>
              <a:ext uri="{FF2B5EF4-FFF2-40B4-BE49-F238E27FC236}">
                <a16:creationId xmlns:a16="http://schemas.microsoft.com/office/drawing/2014/main" id="{1C122102-151C-4A7E-ABE9-97D114428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4522" y="116632"/>
            <a:ext cx="1240531" cy="146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7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4239F-5ECC-4524-BB57-AA235AFFFE3D}"/>
              </a:ext>
            </a:extLst>
          </p:cNvPr>
          <p:cNvSpPr>
            <a:spLocks noGrp="1"/>
          </p:cNvSpPr>
          <p:nvPr>
            <p:ph type="title"/>
          </p:nvPr>
        </p:nvSpPr>
        <p:spPr>
          <a:xfrm>
            <a:off x="356832" y="404664"/>
            <a:ext cx="12074284" cy="1512168"/>
          </a:xfrm>
        </p:spPr>
        <p:txBody>
          <a:bodyPr>
            <a:normAutofit fontScale="90000"/>
          </a:bodyPr>
          <a:lstStyle/>
          <a:p>
            <a:pPr algn="ctr"/>
            <a:r>
              <a:rPr lang="en-CA" b="1" dirty="0">
                <a:solidFill>
                  <a:srgbClr val="5B54B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Connections to the Secondary Music Curriculum </a:t>
            </a:r>
            <a:r>
              <a:rPr lang="en-CA" sz="3100" b="1" dirty="0">
                <a:solidFill>
                  <a:srgbClr val="5B54B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(Overall Expectations) </a:t>
            </a:r>
            <a:r>
              <a:rPr lang="en-CA" b="1" dirty="0">
                <a:solidFill>
                  <a:srgbClr val="5B54B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Course Codes and Focus Courses</a:t>
            </a:r>
            <a:r>
              <a:rPr lang="en-CA" b="1" dirty="0">
                <a:solidFill>
                  <a:srgbClr val="5B54B4"/>
                </a:solidFill>
                <a:effectLst>
                  <a:outerShdw blurRad="38100" dist="38100" dir="2700000" algn="tl">
                    <a:srgbClr val="000000">
                      <a:alpha val="43137"/>
                    </a:srgbClr>
                  </a:outerShdw>
                </a:effectLst>
              </a:rPr>
              <a:t> </a:t>
            </a:r>
            <a:r>
              <a:rPr lang="en-CA" dirty="0">
                <a:solidFill>
                  <a:srgbClr val="3333CC"/>
                </a:solidFill>
              </a:rPr>
              <a:t> </a:t>
            </a:r>
            <a:br>
              <a:rPr lang="en-CA" dirty="0">
                <a:solidFill>
                  <a:srgbClr val="3333CC"/>
                </a:solidFill>
              </a:rPr>
            </a:br>
            <a:r>
              <a:rPr lang="en-CA" dirty="0"/>
              <a:t> </a:t>
            </a:r>
            <a:br>
              <a:rPr lang="en-CA" dirty="0"/>
            </a:br>
            <a:endParaRPr lang="en-CA"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Content Placeholder 10">
            <a:extLst>
              <a:ext uri="{FF2B5EF4-FFF2-40B4-BE49-F238E27FC236}">
                <a16:creationId xmlns:a16="http://schemas.microsoft.com/office/drawing/2014/main" id="{E66A7CCE-1EDF-45A3-8DCE-8D61876E1C73}"/>
              </a:ext>
            </a:extLst>
          </p:cNvPr>
          <p:cNvSpPr>
            <a:spLocks noGrp="1"/>
          </p:cNvSpPr>
          <p:nvPr>
            <p:ph idx="1"/>
          </p:nvPr>
        </p:nvSpPr>
        <p:spPr>
          <a:xfrm>
            <a:off x="549796" y="1272771"/>
            <a:ext cx="10951819" cy="5584336"/>
          </a:xfrm>
        </p:spPr>
        <p:txBody>
          <a:bodyPr>
            <a:normAutofit fontScale="70000" lnSpcReduction="20000"/>
          </a:bodyPr>
          <a:lstStyle/>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CA"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CA" sz="22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AMC  Music for Creating     AMQ Steel Pan Music		</a:t>
            </a:r>
          </a:p>
          <a:p>
            <a:pPr marL="0" indent="0">
              <a:buNone/>
            </a:pPr>
            <a:r>
              <a:rPr lang="en-CA" sz="22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AMM  Music &amp; Computers  AMP Instr. – Percussion</a:t>
            </a:r>
          </a:p>
          <a:p>
            <a:pPr marL="0" indent="0">
              <a:buNone/>
            </a:pPr>
            <a:r>
              <a:rPr lang="en-CA" sz="22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AMV  Vocal Choral               AME    Small Ensemble            </a:t>
            </a:r>
          </a:p>
          <a:p>
            <a:pPr marL="0" indent="0">
              <a:buNone/>
            </a:pPr>
            <a:r>
              <a:rPr lang="en-CA" sz="22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AMD   Electronic Music</a:t>
            </a:r>
          </a:p>
          <a:p>
            <a:pPr marL="0" indent="0">
              <a:buNone/>
            </a:pPr>
            <a:r>
              <a:rPr lang="en-CA" sz="2200" b="1" dirty="0">
                <a:solidFill>
                  <a:srgbClr val="33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9" name="Rectangle 1">
            <a:extLst>
              <a:ext uri="{FF2B5EF4-FFF2-40B4-BE49-F238E27FC236}">
                <a16:creationId xmlns:a16="http://schemas.microsoft.com/office/drawing/2014/main" id="{282B77A5-E6ED-4DF6-BAA0-F1F499D2C793}"/>
              </a:ext>
            </a:extLst>
          </p:cNvPr>
          <p:cNvSpPr>
            <a:spLocks noChangeArrowheads="1"/>
          </p:cNvSpPr>
          <p:nvPr/>
        </p:nvSpPr>
        <p:spPr bwMode="auto">
          <a:xfrm>
            <a:off x="-356828" y="-270323"/>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CA" sz="1799"/>
          </a:p>
        </p:txBody>
      </p:sp>
      <p:graphicFrame>
        <p:nvGraphicFramePr>
          <p:cNvPr id="15" name="Table 14">
            <a:extLst>
              <a:ext uri="{FF2B5EF4-FFF2-40B4-BE49-F238E27FC236}">
                <a16:creationId xmlns:a16="http://schemas.microsoft.com/office/drawing/2014/main" id="{220DC6C9-7001-47C9-B434-75B620B0EAB8}"/>
              </a:ext>
            </a:extLst>
          </p:cNvPr>
          <p:cNvGraphicFramePr>
            <a:graphicFrameLocks noGrp="1"/>
          </p:cNvGraphicFramePr>
          <p:nvPr>
            <p:extLst>
              <p:ext uri="{D42A27DB-BD31-4B8C-83A1-F6EECF244321}">
                <p14:modId xmlns:p14="http://schemas.microsoft.com/office/powerpoint/2010/main" val="1840263381"/>
              </p:ext>
            </p:extLst>
          </p:nvPr>
        </p:nvGraphicFramePr>
        <p:xfrm>
          <a:off x="4989592" y="1254363"/>
          <a:ext cx="6842402" cy="5416916"/>
        </p:xfrm>
        <a:graphic>
          <a:graphicData uri="http://schemas.openxmlformats.org/drawingml/2006/table">
            <a:tbl>
              <a:tblPr firstRow="1" firstCol="1" bandRow="1">
                <a:tableStyleId>{5C22544A-7EE6-4342-B048-85BDC9FD1C3A}</a:tableStyleId>
              </a:tblPr>
              <a:tblGrid>
                <a:gridCol w="1710283">
                  <a:extLst>
                    <a:ext uri="{9D8B030D-6E8A-4147-A177-3AD203B41FA5}">
                      <a16:colId xmlns:a16="http://schemas.microsoft.com/office/drawing/2014/main" val="3999152494"/>
                    </a:ext>
                  </a:extLst>
                </a:gridCol>
                <a:gridCol w="1710283">
                  <a:extLst>
                    <a:ext uri="{9D8B030D-6E8A-4147-A177-3AD203B41FA5}">
                      <a16:colId xmlns:a16="http://schemas.microsoft.com/office/drawing/2014/main" val="3955858779"/>
                    </a:ext>
                  </a:extLst>
                </a:gridCol>
                <a:gridCol w="1710918">
                  <a:extLst>
                    <a:ext uri="{9D8B030D-6E8A-4147-A177-3AD203B41FA5}">
                      <a16:colId xmlns:a16="http://schemas.microsoft.com/office/drawing/2014/main" val="1687567719"/>
                    </a:ext>
                  </a:extLst>
                </a:gridCol>
                <a:gridCol w="1710918">
                  <a:extLst>
                    <a:ext uri="{9D8B030D-6E8A-4147-A177-3AD203B41FA5}">
                      <a16:colId xmlns:a16="http://schemas.microsoft.com/office/drawing/2014/main" val="3855963911"/>
                    </a:ext>
                  </a:extLst>
                </a:gridCol>
              </a:tblGrid>
              <a:tr h="707157">
                <a:tc>
                  <a:txBody>
                    <a:bodyPr/>
                    <a:lstStyle/>
                    <a:p>
                      <a:pPr algn="ctr">
                        <a:lnSpc>
                          <a:spcPct val="107000"/>
                        </a:lnSpc>
                        <a:spcAft>
                          <a:spcPts val="0"/>
                        </a:spcAft>
                      </a:pPr>
                      <a:endParaRPr lang="en-CA" sz="1100" dirty="0">
                        <a:effectLst>
                          <a:outerShdw blurRad="38100" dist="38100" dir="2700000" algn="tl">
                            <a:srgbClr val="000000">
                              <a:alpha val="43137"/>
                            </a:srgbClr>
                          </a:outerShdw>
                        </a:effectLst>
                      </a:endParaRPr>
                    </a:p>
                    <a:p>
                      <a:pPr algn="ctr">
                        <a:lnSpc>
                          <a:spcPct val="107000"/>
                        </a:lnSpc>
                        <a:spcAft>
                          <a:spcPts val="0"/>
                        </a:spcAft>
                      </a:pPr>
                      <a:r>
                        <a:rPr lang="en-CA" sz="1100" dirty="0">
                          <a:effectLst>
                            <a:outerShdw blurRad="38100" dist="38100" dir="2700000" algn="tl">
                              <a:srgbClr val="000000">
                                <a:alpha val="43137"/>
                              </a:srgbClr>
                            </a:outerShdw>
                          </a:effectLst>
                        </a:rPr>
                        <a:t>Grade 9 (AMU 10)</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endParaRPr lang="en-CA" sz="1100" dirty="0">
                        <a:effectLst>
                          <a:outerShdw blurRad="38100" dist="38100" dir="2700000" algn="tl">
                            <a:srgbClr val="000000">
                              <a:alpha val="43137"/>
                            </a:srgbClr>
                          </a:outerShdw>
                        </a:effectLst>
                      </a:endParaRPr>
                    </a:p>
                    <a:p>
                      <a:pPr>
                        <a:lnSpc>
                          <a:spcPct val="107000"/>
                        </a:lnSpc>
                        <a:spcAft>
                          <a:spcPts val="0"/>
                        </a:spcAft>
                      </a:pPr>
                      <a:r>
                        <a:rPr lang="en-CA" sz="1100" dirty="0">
                          <a:effectLst>
                            <a:outerShdw blurRad="38100" dist="38100" dir="2700000" algn="tl">
                              <a:srgbClr val="000000">
                                <a:alpha val="43137"/>
                              </a:srgbClr>
                            </a:outerShdw>
                          </a:effectLst>
                        </a:rPr>
                        <a:t>Grade 10 (AMU 20)</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endParaRPr lang="en-CA" sz="1100" dirty="0">
                        <a:effectLst>
                          <a:outerShdw blurRad="38100" dist="38100" dir="2700000" algn="tl">
                            <a:srgbClr val="000000">
                              <a:alpha val="43137"/>
                            </a:srgbClr>
                          </a:outerShdw>
                        </a:effectLst>
                      </a:endParaRPr>
                    </a:p>
                    <a:p>
                      <a:pPr>
                        <a:lnSpc>
                          <a:spcPct val="107000"/>
                        </a:lnSpc>
                        <a:spcAft>
                          <a:spcPts val="0"/>
                        </a:spcAft>
                      </a:pPr>
                      <a:r>
                        <a:rPr lang="en-CA" sz="1100" dirty="0">
                          <a:effectLst>
                            <a:outerShdw blurRad="38100" dist="38100" dir="2700000" algn="tl">
                              <a:srgbClr val="000000">
                                <a:alpha val="43137"/>
                              </a:srgbClr>
                            </a:outerShdw>
                          </a:effectLst>
                        </a:rPr>
                        <a:t>Grade 11 (AMU 3M &amp;</a:t>
                      </a:r>
                    </a:p>
                    <a:p>
                      <a:pPr>
                        <a:lnSpc>
                          <a:spcPct val="107000"/>
                        </a:lnSpc>
                        <a:spcAft>
                          <a:spcPts val="0"/>
                        </a:spcAft>
                      </a:pPr>
                      <a:r>
                        <a:rPr lang="en-CA" sz="1100" dirty="0">
                          <a:effectLst>
                            <a:outerShdw blurRad="38100" dist="38100" dir="2700000" algn="tl">
                              <a:srgbClr val="000000">
                                <a:alpha val="43137"/>
                              </a:srgbClr>
                            </a:outerShdw>
                          </a:effectLst>
                        </a:rPr>
                        <a:t>           AMU 30)</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endParaRPr lang="en-CA" sz="1100" dirty="0">
                        <a:effectLst>
                          <a:outerShdw blurRad="38100" dist="38100" dir="2700000" algn="tl">
                            <a:srgbClr val="000000">
                              <a:alpha val="43137"/>
                            </a:srgbClr>
                          </a:outerShdw>
                        </a:effectLst>
                      </a:endParaRPr>
                    </a:p>
                    <a:p>
                      <a:pPr>
                        <a:lnSpc>
                          <a:spcPct val="107000"/>
                        </a:lnSpc>
                        <a:spcAft>
                          <a:spcPts val="0"/>
                        </a:spcAft>
                      </a:pPr>
                      <a:r>
                        <a:rPr lang="en-CA" sz="1100" dirty="0">
                          <a:effectLst>
                            <a:outerShdw blurRad="38100" dist="38100" dir="2700000" algn="tl">
                              <a:srgbClr val="000000">
                                <a:alpha val="43137"/>
                              </a:srgbClr>
                            </a:outerShdw>
                          </a:effectLst>
                        </a:rPr>
                        <a:t>Grade 12 (AMU 4M &amp;</a:t>
                      </a:r>
                    </a:p>
                    <a:p>
                      <a:pPr>
                        <a:lnSpc>
                          <a:spcPct val="107000"/>
                        </a:lnSpc>
                        <a:spcAft>
                          <a:spcPts val="0"/>
                        </a:spcAft>
                      </a:pPr>
                      <a:r>
                        <a:rPr lang="en-CA" sz="1100" dirty="0">
                          <a:effectLst>
                            <a:outerShdw blurRad="38100" dist="38100" dir="2700000" algn="tl">
                              <a:srgbClr val="000000">
                                <a:alpha val="43137"/>
                              </a:srgbClr>
                            </a:outerShdw>
                          </a:effectLst>
                        </a:rPr>
                        <a:t>           AMU 4E)</a:t>
                      </a:r>
                    </a:p>
                    <a:p>
                      <a:pPr>
                        <a:lnSpc>
                          <a:spcPct val="107000"/>
                        </a:lnSpc>
                        <a:spcAft>
                          <a:spcPts val="0"/>
                        </a:spcAft>
                      </a:pPr>
                      <a:r>
                        <a:rPr lang="en-CA" sz="1100" dirty="0">
                          <a:effectLst>
                            <a:outerShdw blurRad="38100" dist="38100" dir="2700000" algn="tl">
                              <a:srgbClr val="000000">
                                <a:alpha val="43137"/>
                              </a:srgbClr>
                            </a:outerShdw>
                          </a:effectLst>
                        </a:rPr>
                        <a:t> </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extLst>
                  <a:ext uri="{0D108BD9-81ED-4DB2-BD59-A6C34878D82A}">
                    <a16:rowId xmlns:a16="http://schemas.microsoft.com/office/drawing/2014/main" val="2720525064"/>
                  </a:ext>
                </a:extLst>
              </a:tr>
              <a:tr h="1294413">
                <a:tc>
                  <a:txBody>
                    <a:bodyPr/>
                    <a:lstStyle/>
                    <a:p>
                      <a:pPr marL="228600" indent="-228600">
                        <a:lnSpc>
                          <a:spcPct val="107000"/>
                        </a:lnSpc>
                        <a:spcAft>
                          <a:spcPts val="0"/>
                        </a:spcAft>
                        <a:buAutoNum type="alphaUcPeriod"/>
                      </a:pPr>
                      <a:r>
                        <a:rPr lang="en-CA" sz="1000" dirty="0">
                          <a:effectLst>
                            <a:outerShdw blurRad="38100" dist="38100" dir="2700000" algn="tl">
                              <a:srgbClr val="000000">
                                <a:alpha val="43137"/>
                              </a:srgbClr>
                            </a:outerShdw>
                          </a:effectLst>
                        </a:rPr>
                        <a:t>Cr</a:t>
                      </a:r>
                      <a:r>
                        <a:rPr lang="en-CA" sz="1000" u="sng" dirty="0">
                          <a:effectLst>
                            <a:outerShdw blurRad="38100" dist="38100" dir="2700000" algn="tl">
                              <a:srgbClr val="000000">
                                <a:alpha val="43137"/>
                              </a:srgbClr>
                            </a:outerShdw>
                          </a:effectLst>
                        </a:rPr>
                        <a:t>eating &amp; Performing</a:t>
                      </a:r>
                    </a:p>
                    <a:p>
                      <a:pPr marL="228600" indent="-228600">
                        <a:lnSpc>
                          <a:spcPct val="107000"/>
                        </a:lnSpc>
                        <a:spcAft>
                          <a:spcPts val="0"/>
                        </a:spcAft>
                        <a:buAutoNum type="alphaUcPeriod"/>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A 1 The Creative Process</a:t>
                      </a:r>
                    </a:p>
                    <a:p>
                      <a:pPr>
                        <a:lnSpc>
                          <a:spcPct val="107000"/>
                        </a:lnSpc>
                        <a:spcAft>
                          <a:spcPts val="0"/>
                        </a:spcAft>
                      </a:pPr>
                      <a:r>
                        <a:rPr lang="en-CA" sz="1000" dirty="0">
                          <a:effectLst>
                            <a:outerShdw blurRad="38100" dist="38100" dir="2700000" algn="tl">
                              <a:srgbClr val="000000">
                                <a:alpha val="43137"/>
                              </a:srgbClr>
                            </a:outerShdw>
                          </a:effectLst>
                        </a:rPr>
                        <a:t>A 2 The Elements of</a:t>
                      </a:r>
                    </a:p>
                    <a:p>
                      <a:pPr>
                        <a:lnSpc>
                          <a:spcPct val="107000"/>
                        </a:lnSpc>
                        <a:spcAft>
                          <a:spcPts val="0"/>
                        </a:spcAft>
                      </a:pPr>
                      <a:r>
                        <a:rPr lang="en-CA" sz="1000" dirty="0">
                          <a:effectLst>
                            <a:outerShdw blurRad="38100" dist="38100" dir="2700000" algn="tl">
                              <a:srgbClr val="000000">
                                <a:alpha val="43137"/>
                              </a:srgbClr>
                            </a:outerShdw>
                          </a:effectLst>
                        </a:rPr>
                        <a:t>     Music</a:t>
                      </a:r>
                    </a:p>
                    <a:p>
                      <a:pPr>
                        <a:lnSpc>
                          <a:spcPct val="107000"/>
                        </a:lnSpc>
                        <a:spcAft>
                          <a:spcPts val="0"/>
                        </a:spcAft>
                      </a:pPr>
                      <a:r>
                        <a:rPr lang="en-CA" sz="1000" dirty="0">
                          <a:effectLst>
                            <a:outerShdw blurRad="38100" dist="38100" dir="2700000" algn="tl">
                              <a:srgbClr val="000000">
                                <a:alpha val="43137"/>
                              </a:srgbClr>
                            </a:outerShdw>
                          </a:effectLst>
                        </a:rPr>
                        <a:t>A 3 Techniques &amp; </a:t>
                      </a:r>
                    </a:p>
                    <a:p>
                      <a:pPr>
                        <a:lnSpc>
                          <a:spcPct val="107000"/>
                        </a:lnSpc>
                        <a:spcAft>
                          <a:spcPts val="0"/>
                        </a:spcAft>
                      </a:pPr>
                      <a:r>
                        <a:rPr lang="en-CA" sz="1000" dirty="0">
                          <a:effectLst>
                            <a:outerShdw blurRad="38100" dist="38100" dir="2700000" algn="tl">
                              <a:srgbClr val="000000">
                                <a:alpha val="43137"/>
                              </a:srgbClr>
                            </a:outerShdw>
                          </a:effectLst>
                        </a:rPr>
                        <a:t>     Technologies</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dirty="0">
                          <a:effectLst>
                            <a:outerShdw blurRad="38100" dist="38100" dir="2700000" algn="tl">
                              <a:srgbClr val="000000">
                                <a:alpha val="43137"/>
                              </a:srgbClr>
                            </a:outerShdw>
                          </a:effectLst>
                        </a:rPr>
                        <a:t>A. </a:t>
                      </a:r>
                      <a:r>
                        <a:rPr lang="en-CA" sz="1000" u="sng" dirty="0">
                          <a:effectLst>
                            <a:outerShdw blurRad="38100" dist="38100" dir="2700000" algn="tl">
                              <a:srgbClr val="000000">
                                <a:alpha val="43137"/>
                              </a:srgbClr>
                            </a:outerShdw>
                          </a:effectLst>
                        </a:rPr>
                        <a:t>Creating &amp; Performing</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A 1 The Creative Process</a:t>
                      </a:r>
                    </a:p>
                    <a:p>
                      <a:pPr>
                        <a:lnSpc>
                          <a:spcPct val="107000"/>
                        </a:lnSpc>
                        <a:spcAft>
                          <a:spcPts val="0"/>
                        </a:spcAft>
                      </a:pPr>
                      <a:r>
                        <a:rPr lang="en-CA" sz="1000" dirty="0">
                          <a:effectLst>
                            <a:outerShdw blurRad="38100" dist="38100" dir="2700000" algn="tl">
                              <a:srgbClr val="000000">
                                <a:alpha val="43137"/>
                              </a:srgbClr>
                            </a:outerShdw>
                          </a:effectLst>
                        </a:rPr>
                        <a:t>A 2 The Elements of</a:t>
                      </a:r>
                    </a:p>
                    <a:p>
                      <a:pPr>
                        <a:lnSpc>
                          <a:spcPct val="107000"/>
                        </a:lnSpc>
                        <a:spcAft>
                          <a:spcPts val="0"/>
                        </a:spcAft>
                      </a:pPr>
                      <a:r>
                        <a:rPr lang="en-CA" sz="1000" dirty="0">
                          <a:effectLst>
                            <a:outerShdw blurRad="38100" dist="38100" dir="2700000" algn="tl">
                              <a:srgbClr val="000000">
                                <a:alpha val="43137"/>
                              </a:srgbClr>
                            </a:outerShdw>
                          </a:effectLst>
                        </a:rPr>
                        <a:t>     Music</a:t>
                      </a:r>
                    </a:p>
                    <a:p>
                      <a:pPr>
                        <a:lnSpc>
                          <a:spcPct val="107000"/>
                        </a:lnSpc>
                        <a:spcAft>
                          <a:spcPts val="0"/>
                        </a:spcAft>
                      </a:pPr>
                      <a:r>
                        <a:rPr lang="en-CA" sz="1000" dirty="0">
                          <a:effectLst>
                            <a:outerShdw blurRad="38100" dist="38100" dir="2700000" algn="tl">
                              <a:srgbClr val="000000">
                                <a:alpha val="43137"/>
                              </a:srgbClr>
                            </a:outerShdw>
                          </a:effectLst>
                        </a:rPr>
                        <a:t>A 3 Techniques &amp; </a:t>
                      </a:r>
                    </a:p>
                    <a:p>
                      <a:pPr>
                        <a:lnSpc>
                          <a:spcPct val="107000"/>
                        </a:lnSpc>
                        <a:spcAft>
                          <a:spcPts val="0"/>
                        </a:spcAft>
                      </a:pPr>
                      <a:r>
                        <a:rPr lang="en-CA" sz="1000" dirty="0">
                          <a:effectLst>
                            <a:outerShdw blurRad="38100" dist="38100" dir="2700000" algn="tl">
                              <a:srgbClr val="000000">
                                <a:alpha val="43137"/>
                              </a:srgbClr>
                            </a:outerShdw>
                          </a:effectLst>
                        </a:rPr>
                        <a:t>     Technologies</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dirty="0">
                          <a:effectLst>
                            <a:outerShdw blurRad="38100" dist="38100" dir="2700000" algn="tl">
                              <a:srgbClr val="000000">
                                <a:alpha val="43137"/>
                              </a:srgbClr>
                            </a:outerShdw>
                          </a:effectLst>
                        </a:rPr>
                        <a:t>A. </a:t>
                      </a:r>
                      <a:r>
                        <a:rPr lang="en-CA" sz="1000" u="sng" dirty="0">
                          <a:effectLst>
                            <a:outerShdw blurRad="38100" dist="38100" dir="2700000" algn="tl">
                              <a:srgbClr val="000000">
                                <a:alpha val="43137"/>
                              </a:srgbClr>
                            </a:outerShdw>
                          </a:effectLst>
                        </a:rPr>
                        <a:t>Creating &amp; Performing</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A 1 The Creative Process</a:t>
                      </a:r>
                    </a:p>
                    <a:p>
                      <a:pPr>
                        <a:lnSpc>
                          <a:spcPct val="107000"/>
                        </a:lnSpc>
                        <a:spcAft>
                          <a:spcPts val="0"/>
                        </a:spcAft>
                      </a:pPr>
                      <a:r>
                        <a:rPr lang="en-CA" sz="1000" dirty="0">
                          <a:effectLst>
                            <a:outerShdw blurRad="38100" dist="38100" dir="2700000" algn="tl">
                              <a:srgbClr val="000000">
                                <a:alpha val="43137"/>
                              </a:srgbClr>
                            </a:outerShdw>
                          </a:effectLst>
                        </a:rPr>
                        <a:t>A 2 The Elements of</a:t>
                      </a:r>
                    </a:p>
                    <a:p>
                      <a:pPr>
                        <a:lnSpc>
                          <a:spcPct val="107000"/>
                        </a:lnSpc>
                        <a:spcAft>
                          <a:spcPts val="0"/>
                        </a:spcAft>
                      </a:pPr>
                      <a:r>
                        <a:rPr lang="en-CA" sz="1000" dirty="0">
                          <a:effectLst>
                            <a:outerShdw blurRad="38100" dist="38100" dir="2700000" algn="tl">
                              <a:srgbClr val="000000">
                                <a:alpha val="43137"/>
                              </a:srgbClr>
                            </a:outerShdw>
                          </a:effectLst>
                        </a:rPr>
                        <a:t>     Music</a:t>
                      </a:r>
                    </a:p>
                    <a:p>
                      <a:pPr>
                        <a:lnSpc>
                          <a:spcPct val="107000"/>
                        </a:lnSpc>
                        <a:spcAft>
                          <a:spcPts val="0"/>
                        </a:spcAft>
                      </a:pPr>
                      <a:r>
                        <a:rPr lang="en-CA" sz="1000" dirty="0">
                          <a:effectLst>
                            <a:outerShdw blurRad="38100" dist="38100" dir="2700000" algn="tl">
                              <a:srgbClr val="000000">
                                <a:alpha val="43137"/>
                              </a:srgbClr>
                            </a:outerShdw>
                          </a:effectLst>
                        </a:rPr>
                        <a:t>A 3 Techniques &amp; </a:t>
                      </a:r>
                    </a:p>
                    <a:p>
                      <a:pPr>
                        <a:lnSpc>
                          <a:spcPct val="107000"/>
                        </a:lnSpc>
                        <a:spcAft>
                          <a:spcPts val="0"/>
                        </a:spcAft>
                      </a:pPr>
                      <a:r>
                        <a:rPr lang="en-CA" sz="1000" dirty="0">
                          <a:effectLst>
                            <a:outerShdw blurRad="38100" dist="38100" dir="2700000" algn="tl">
                              <a:srgbClr val="000000">
                                <a:alpha val="43137"/>
                              </a:srgbClr>
                            </a:outerShdw>
                          </a:effectLst>
                        </a:rPr>
                        <a:t>     Technologies</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dirty="0">
                          <a:effectLst>
                            <a:outerShdw blurRad="38100" dist="38100" dir="2700000" algn="tl">
                              <a:srgbClr val="000000">
                                <a:alpha val="43137"/>
                              </a:srgbClr>
                            </a:outerShdw>
                          </a:effectLst>
                        </a:rPr>
                        <a:t>A. </a:t>
                      </a:r>
                      <a:r>
                        <a:rPr lang="en-CA" sz="1000" u="sng" dirty="0">
                          <a:effectLst>
                            <a:outerShdw blurRad="38100" dist="38100" dir="2700000" algn="tl">
                              <a:srgbClr val="000000">
                                <a:alpha val="43137"/>
                              </a:srgbClr>
                            </a:outerShdw>
                          </a:effectLst>
                        </a:rPr>
                        <a:t>Creating &amp; Performing</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A 1 The Creative Process</a:t>
                      </a:r>
                    </a:p>
                    <a:p>
                      <a:pPr>
                        <a:lnSpc>
                          <a:spcPct val="107000"/>
                        </a:lnSpc>
                        <a:spcAft>
                          <a:spcPts val="0"/>
                        </a:spcAft>
                      </a:pPr>
                      <a:r>
                        <a:rPr lang="en-CA" sz="1000" dirty="0">
                          <a:effectLst>
                            <a:outerShdw blurRad="38100" dist="38100" dir="2700000" algn="tl">
                              <a:srgbClr val="000000">
                                <a:alpha val="43137"/>
                              </a:srgbClr>
                            </a:outerShdw>
                          </a:effectLst>
                        </a:rPr>
                        <a:t>A 2 The Elements of</a:t>
                      </a:r>
                    </a:p>
                    <a:p>
                      <a:pPr>
                        <a:lnSpc>
                          <a:spcPct val="107000"/>
                        </a:lnSpc>
                        <a:spcAft>
                          <a:spcPts val="0"/>
                        </a:spcAft>
                      </a:pPr>
                      <a:r>
                        <a:rPr lang="en-CA" sz="1000" dirty="0">
                          <a:effectLst>
                            <a:outerShdw blurRad="38100" dist="38100" dir="2700000" algn="tl">
                              <a:srgbClr val="000000">
                                <a:alpha val="43137"/>
                              </a:srgbClr>
                            </a:outerShdw>
                          </a:effectLst>
                        </a:rPr>
                        <a:t>      Music</a:t>
                      </a:r>
                    </a:p>
                    <a:p>
                      <a:pPr>
                        <a:lnSpc>
                          <a:spcPct val="107000"/>
                        </a:lnSpc>
                        <a:spcAft>
                          <a:spcPts val="0"/>
                        </a:spcAft>
                      </a:pPr>
                      <a:r>
                        <a:rPr lang="en-CA" sz="1000" dirty="0">
                          <a:effectLst>
                            <a:outerShdw blurRad="38100" dist="38100" dir="2700000" algn="tl">
                              <a:srgbClr val="000000">
                                <a:alpha val="43137"/>
                              </a:srgbClr>
                            </a:outerShdw>
                          </a:effectLst>
                        </a:rPr>
                        <a:t>A 3 Techniques &amp; </a:t>
                      </a:r>
                    </a:p>
                    <a:p>
                      <a:pPr>
                        <a:lnSpc>
                          <a:spcPct val="107000"/>
                        </a:lnSpc>
                        <a:spcAft>
                          <a:spcPts val="0"/>
                        </a:spcAft>
                      </a:pPr>
                      <a:r>
                        <a:rPr lang="en-CA" sz="1000" dirty="0">
                          <a:effectLst>
                            <a:outerShdw blurRad="38100" dist="38100" dir="2700000" algn="tl">
                              <a:srgbClr val="000000">
                                <a:alpha val="43137"/>
                              </a:srgbClr>
                            </a:outerShdw>
                          </a:effectLst>
                        </a:rPr>
                        <a:t>     Technologies</a:t>
                      </a:r>
                    </a:p>
                    <a:p>
                      <a:pPr>
                        <a:lnSpc>
                          <a:spcPct val="107000"/>
                        </a:lnSpc>
                        <a:spcAft>
                          <a:spcPts val="0"/>
                        </a:spcAft>
                      </a:pPr>
                      <a:r>
                        <a:rPr lang="en-CA" sz="1000" u="none" strike="noStrike" dirty="0">
                          <a:effectLst>
                            <a:outerShdw blurRad="38100" dist="38100" dir="2700000" algn="tl">
                              <a:srgbClr val="000000">
                                <a:alpha val="43137"/>
                              </a:srgbClr>
                            </a:outerShdw>
                          </a:effectLst>
                        </a:rPr>
                        <a:t> </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extLst>
                  <a:ext uri="{0D108BD9-81ED-4DB2-BD59-A6C34878D82A}">
                    <a16:rowId xmlns:a16="http://schemas.microsoft.com/office/drawing/2014/main" val="645808963"/>
                  </a:ext>
                </a:extLst>
              </a:tr>
              <a:tr h="2100263">
                <a:tc>
                  <a:txBody>
                    <a:bodyPr/>
                    <a:lstStyle/>
                    <a:p>
                      <a:pPr>
                        <a:lnSpc>
                          <a:spcPct val="107000"/>
                        </a:lnSpc>
                        <a:spcAft>
                          <a:spcPts val="0"/>
                        </a:spcAft>
                      </a:pPr>
                      <a:r>
                        <a:rPr lang="en-CA" sz="1000" dirty="0">
                          <a:effectLst>
                            <a:outerShdw blurRad="38100" dist="38100" dir="2700000" algn="tl">
                              <a:srgbClr val="000000">
                                <a:alpha val="43137"/>
                              </a:srgbClr>
                            </a:outerShdw>
                          </a:effectLst>
                        </a:rPr>
                        <a:t>B.</a:t>
                      </a:r>
                      <a:r>
                        <a:rPr lang="en-CA" sz="1000" u="sng" dirty="0">
                          <a:effectLst>
                            <a:outerShdw blurRad="38100" dist="38100" dir="2700000" algn="tl">
                              <a:srgbClr val="000000">
                                <a:alpha val="43137"/>
                              </a:srgbClr>
                            </a:outerShdw>
                          </a:effectLst>
                        </a:rPr>
                        <a:t> Reflecting, Responding</a:t>
                      </a: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    </a:t>
                      </a:r>
                      <a:r>
                        <a:rPr lang="en-CA" sz="1000" u="sng" dirty="0">
                          <a:effectLst>
                            <a:outerShdw blurRad="38100" dist="38100" dir="2700000" algn="tl">
                              <a:srgbClr val="000000">
                                <a:alpha val="43137"/>
                              </a:srgbClr>
                            </a:outerShdw>
                          </a:effectLst>
                        </a:rPr>
                        <a:t>&amp; Analyzing</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B 1 The Critical Analysis</a:t>
                      </a:r>
                    </a:p>
                    <a:p>
                      <a:pPr>
                        <a:lnSpc>
                          <a:spcPct val="107000"/>
                        </a:lnSpc>
                        <a:spcAft>
                          <a:spcPts val="0"/>
                        </a:spcAft>
                      </a:pPr>
                      <a:r>
                        <a:rPr lang="en-CA" sz="1000" dirty="0">
                          <a:effectLst>
                            <a:outerShdw blurRad="38100" dist="38100" dir="2700000" algn="tl">
                              <a:srgbClr val="000000">
                                <a:alpha val="43137"/>
                              </a:srgbClr>
                            </a:outerShdw>
                          </a:effectLst>
                        </a:rPr>
                        <a:t>     Process</a:t>
                      </a:r>
                    </a:p>
                    <a:p>
                      <a:pPr>
                        <a:lnSpc>
                          <a:spcPct val="107000"/>
                        </a:lnSpc>
                        <a:spcAft>
                          <a:spcPts val="0"/>
                        </a:spcAft>
                      </a:pPr>
                      <a:r>
                        <a:rPr lang="en-CA" sz="1000" dirty="0">
                          <a:effectLst>
                            <a:outerShdw blurRad="38100" dist="38100" dir="2700000" algn="tl">
                              <a:srgbClr val="000000">
                                <a:alpha val="43137"/>
                              </a:srgbClr>
                            </a:outerShdw>
                          </a:effectLst>
                        </a:rPr>
                        <a:t>B2  Music &amp; Society</a:t>
                      </a:r>
                    </a:p>
                    <a:p>
                      <a:pPr>
                        <a:lnSpc>
                          <a:spcPct val="107000"/>
                        </a:lnSpc>
                        <a:spcAft>
                          <a:spcPts val="0"/>
                        </a:spcAft>
                      </a:pPr>
                      <a:r>
                        <a:rPr lang="en-CA" sz="1000" dirty="0">
                          <a:effectLst>
                            <a:outerShdw blurRad="38100" dist="38100" dir="2700000" algn="tl">
                              <a:srgbClr val="000000">
                                <a:alpha val="43137"/>
                              </a:srgbClr>
                            </a:outerShdw>
                          </a:effectLst>
                        </a:rPr>
                        <a:t> </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dirty="0">
                          <a:effectLst>
                            <a:outerShdw blurRad="38100" dist="38100" dir="2700000" algn="tl">
                              <a:srgbClr val="000000">
                                <a:alpha val="43137"/>
                              </a:srgbClr>
                            </a:outerShdw>
                          </a:effectLst>
                        </a:rPr>
                        <a:t>.</a:t>
                      </a:r>
                      <a:r>
                        <a:rPr lang="en-CA" sz="1000" u="sng" dirty="0">
                          <a:effectLst>
                            <a:outerShdw blurRad="38100" dist="38100" dir="2700000" algn="tl">
                              <a:srgbClr val="000000">
                                <a:alpha val="43137"/>
                              </a:srgbClr>
                            </a:outerShdw>
                          </a:effectLst>
                        </a:rPr>
                        <a:t> Reflecting, Responding</a:t>
                      </a: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    </a:t>
                      </a:r>
                      <a:r>
                        <a:rPr lang="en-CA" sz="1000" u="sng" dirty="0">
                          <a:effectLst>
                            <a:outerShdw blurRad="38100" dist="38100" dir="2700000" algn="tl">
                              <a:srgbClr val="000000">
                                <a:alpha val="43137"/>
                              </a:srgbClr>
                            </a:outerShdw>
                          </a:effectLst>
                        </a:rPr>
                        <a:t>&amp; Analyzing</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B 1 The Critical Analysis</a:t>
                      </a:r>
                    </a:p>
                    <a:p>
                      <a:pPr>
                        <a:lnSpc>
                          <a:spcPct val="107000"/>
                        </a:lnSpc>
                        <a:spcAft>
                          <a:spcPts val="0"/>
                        </a:spcAft>
                      </a:pPr>
                      <a:r>
                        <a:rPr lang="en-CA" sz="1000" dirty="0">
                          <a:effectLst>
                            <a:outerShdw blurRad="38100" dist="38100" dir="2700000" algn="tl">
                              <a:srgbClr val="000000">
                                <a:alpha val="43137"/>
                              </a:srgbClr>
                            </a:outerShdw>
                          </a:effectLst>
                        </a:rPr>
                        <a:t>       Process</a:t>
                      </a:r>
                    </a:p>
                    <a:p>
                      <a:pPr>
                        <a:lnSpc>
                          <a:spcPct val="107000"/>
                        </a:lnSpc>
                        <a:spcAft>
                          <a:spcPts val="0"/>
                        </a:spcAft>
                      </a:pPr>
                      <a:r>
                        <a:rPr lang="en-CA" sz="1000" dirty="0">
                          <a:effectLst>
                            <a:outerShdw blurRad="38100" dist="38100" dir="2700000" algn="tl">
                              <a:srgbClr val="000000">
                                <a:alpha val="43137"/>
                              </a:srgbClr>
                            </a:outerShdw>
                          </a:effectLst>
                        </a:rPr>
                        <a:t>B2  Music &amp; Society</a:t>
                      </a:r>
                    </a:p>
                    <a:p>
                      <a:pPr>
                        <a:lnSpc>
                          <a:spcPct val="107000"/>
                        </a:lnSpc>
                        <a:spcAft>
                          <a:spcPts val="0"/>
                        </a:spcAft>
                      </a:pPr>
                      <a:r>
                        <a:rPr lang="en-CA" sz="1000" u="none" strike="noStrike" dirty="0">
                          <a:effectLst>
                            <a:outerShdw blurRad="38100" dist="38100" dir="2700000" algn="tl">
                              <a:srgbClr val="000000">
                                <a:alpha val="43137"/>
                              </a:srgbClr>
                            </a:outerShdw>
                          </a:effectLst>
                        </a:rPr>
                        <a:t> </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dirty="0">
                          <a:effectLst>
                            <a:outerShdw blurRad="38100" dist="38100" dir="2700000" algn="tl">
                              <a:srgbClr val="000000">
                                <a:alpha val="43137"/>
                              </a:srgbClr>
                            </a:outerShdw>
                          </a:effectLst>
                        </a:rPr>
                        <a:t>.</a:t>
                      </a:r>
                      <a:r>
                        <a:rPr lang="en-CA" sz="1000" u="sng" dirty="0">
                          <a:effectLst>
                            <a:outerShdw blurRad="38100" dist="38100" dir="2700000" algn="tl">
                              <a:srgbClr val="000000">
                                <a:alpha val="43137"/>
                              </a:srgbClr>
                            </a:outerShdw>
                          </a:effectLst>
                        </a:rPr>
                        <a:t> Reflecting, Responding</a:t>
                      </a: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    </a:t>
                      </a:r>
                      <a:r>
                        <a:rPr lang="en-CA" sz="1000" u="sng" dirty="0">
                          <a:effectLst>
                            <a:outerShdw blurRad="38100" dist="38100" dir="2700000" algn="tl">
                              <a:srgbClr val="000000">
                                <a:alpha val="43137"/>
                              </a:srgbClr>
                            </a:outerShdw>
                          </a:effectLst>
                        </a:rPr>
                        <a:t>&amp; Analyzing</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B 1 The Critical Analysis</a:t>
                      </a:r>
                    </a:p>
                    <a:p>
                      <a:pPr>
                        <a:lnSpc>
                          <a:spcPct val="107000"/>
                        </a:lnSpc>
                        <a:spcAft>
                          <a:spcPts val="0"/>
                        </a:spcAft>
                      </a:pPr>
                      <a:r>
                        <a:rPr lang="en-CA" sz="1000" dirty="0">
                          <a:effectLst>
                            <a:outerShdw blurRad="38100" dist="38100" dir="2700000" algn="tl">
                              <a:srgbClr val="000000">
                                <a:alpha val="43137"/>
                              </a:srgbClr>
                            </a:outerShdw>
                          </a:effectLst>
                        </a:rPr>
                        <a:t>       Process</a:t>
                      </a:r>
                    </a:p>
                    <a:p>
                      <a:pPr>
                        <a:lnSpc>
                          <a:spcPct val="107000"/>
                        </a:lnSpc>
                        <a:spcAft>
                          <a:spcPts val="0"/>
                        </a:spcAft>
                      </a:pPr>
                      <a:r>
                        <a:rPr lang="en-CA" sz="1000" dirty="0">
                          <a:effectLst>
                            <a:outerShdw blurRad="38100" dist="38100" dir="2700000" algn="tl">
                              <a:srgbClr val="000000">
                                <a:alpha val="43137"/>
                              </a:srgbClr>
                            </a:outerShdw>
                          </a:effectLst>
                        </a:rPr>
                        <a:t>B2  Music &amp; Society</a:t>
                      </a:r>
                    </a:p>
                    <a:p>
                      <a:pPr>
                        <a:lnSpc>
                          <a:spcPct val="107000"/>
                        </a:lnSpc>
                        <a:spcAft>
                          <a:spcPts val="0"/>
                        </a:spcAft>
                      </a:pPr>
                      <a:r>
                        <a:rPr lang="en-CA" sz="1000" dirty="0">
                          <a:effectLst>
                            <a:outerShdw blurRad="38100" dist="38100" dir="2700000" algn="tl">
                              <a:srgbClr val="000000">
                                <a:alpha val="43137"/>
                              </a:srgbClr>
                            </a:outerShdw>
                          </a:effectLst>
                        </a:rPr>
                        <a:t> </a:t>
                      </a:r>
                    </a:p>
                    <a:p>
                      <a:pPr>
                        <a:lnSpc>
                          <a:spcPct val="107000"/>
                        </a:lnSpc>
                        <a:spcAft>
                          <a:spcPts val="0"/>
                        </a:spcAft>
                      </a:pPr>
                      <a:r>
                        <a:rPr lang="en-CA" sz="1000" dirty="0">
                          <a:effectLst>
                            <a:outerShdw blurRad="38100" dist="38100" dir="2700000" algn="tl">
                              <a:srgbClr val="000000">
                                <a:alpha val="43137"/>
                              </a:srgbClr>
                            </a:outerShdw>
                          </a:effectLst>
                        </a:rPr>
                        <a:t> </a:t>
                      </a:r>
                    </a:p>
                    <a:p>
                      <a:pPr>
                        <a:lnSpc>
                          <a:spcPct val="107000"/>
                        </a:lnSpc>
                        <a:spcAft>
                          <a:spcPts val="0"/>
                        </a:spcAft>
                      </a:pPr>
                      <a:r>
                        <a:rPr lang="en-CA" sz="1000" dirty="0">
                          <a:effectLst>
                            <a:outerShdw blurRad="38100" dist="38100" dir="2700000" algn="tl">
                              <a:srgbClr val="000000">
                                <a:alpha val="43137"/>
                              </a:srgbClr>
                            </a:outerShdw>
                          </a:effectLst>
                          <a:highlight>
                            <a:srgbClr val="D3D3D3"/>
                          </a:highlight>
                        </a:rPr>
                        <a:t>B4 Connections Beyond</a:t>
                      </a: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highlight>
                            <a:srgbClr val="D3D3D3"/>
                          </a:highlight>
                        </a:rPr>
                        <a:t>      The Classroom</a:t>
                      </a: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 </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u="sng" dirty="0">
                          <a:effectLst>
                            <a:outerShdw blurRad="38100" dist="38100" dir="2700000" algn="tl">
                              <a:srgbClr val="000000">
                                <a:alpha val="43137"/>
                              </a:srgbClr>
                            </a:outerShdw>
                          </a:effectLst>
                        </a:rPr>
                        <a:t>Reflecting, Responding</a:t>
                      </a: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    </a:t>
                      </a:r>
                      <a:r>
                        <a:rPr lang="en-CA" sz="1000" u="sng" dirty="0">
                          <a:effectLst>
                            <a:outerShdw blurRad="38100" dist="38100" dir="2700000" algn="tl">
                              <a:srgbClr val="000000">
                                <a:alpha val="43137"/>
                              </a:srgbClr>
                            </a:outerShdw>
                          </a:effectLst>
                        </a:rPr>
                        <a:t>&amp; Analyzing</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B 1 The Critical Analysis</a:t>
                      </a:r>
                    </a:p>
                    <a:p>
                      <a:pPr>
                        <a:lnSpc>
                          <a:spcPct val="107000"/>
                        </a:lnSpc>
                        <a:spcAft>
                          <a:spcPts val="0"/>
                        </a:spcAft>
                      </a:pPr>
                      <a:r>
                        <a:rPr lang="en-CA" sz="1000" dirty="0">
                          <a:effectLst>
                            <a:outerShdw blurRad="38100" dist="38100" dir="2700000" algn="tl">
                              <a:srgbClr val="000000">
                                <a:alpha val="43137"/>
                              </a:srgbClr>
                            </a:outerShdw>
                          </a:effectLst>
                        </a:rPr>
                        <a:t>       Process</a:t>
                      </a:r>
                    </a:p>
                    <a:p>
                      <a:pPr>
                        <a:lnSpc>
                          <a:spcPct val="107000"/>
                        </a:lnSpc>
                        <a:spcAft>
                          <a:spcPts val="0"/>
                        </a:spcAft>
                      </a:pPr>
                      <a:r>
                        <a:rPr lang="en-CA" sz="1000" dirty="0">
                          <a:effectLst>
                            <a:outerShdw blurRad="38100" dist="38100" dir="2700000" algn="tl">
                              <a:srgbClr val="000000">
                                <a:alpha val="43137"/>
                              </a:srgbClr>
                            </a:outerShdw>
                          </a:effectLst>
                        </a:rPr>
                        <a:t>B2  Music &amp; Society</a:t>
                      </a:r>
                    </a:p>
                    <a:p>
                      <a:pPr>
                        <a:lnSpc>
                          <a:spcPct val="107000"/>
                        </a:lnSpc>
                        <a:spcAft>
                          <a:spcPts val="0"/>
                        </a:spcAft>
                      </a:pPr>
                      <a:r>
                        <a:rPr lang="en-CA" sz="1000" dirty="0">
                          <a:effectLst>
                            <a:outerShdw blurRad="38100" dist="38100" dir="2700000" algn="tl">
                              <a:srgbClr val="000000">
                                <a:alpha val="43137"/>
                              </a:srgbClr>
                            </a:outerShdw>
                          </a:effectLst>
                          <a:highlight>
                            <a:srgbClr val="D3D3D3"/>
                          </a:highlight>
                        </a:rPr>
                        <a:t>B3 Skills &amp; Personal</a:t>
                      </a: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highlight>
                            <a:srgbClr val="D3D3D3"/>
                          </a:highlight>
                        </a:rPr>
                        <a:t>      Growth</a:t>
                      </a: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B4 Connections Beyond</a:t>
                      </a:r>
                    </a:p>
                    <a:p>
                      <a:pPr>
                        <a:lnSpc>
                          <a:spcPct val="107000"/>
                        </a:lnSpc>
                        <a:spcAft>
                          <a:spcPts val="0"/>
                        </a:spcAft>
                      </a:pPr>
                      <a:r>
                        <a:rPr lang="en-CA" sz="1000" dirty="0">
                          <a:effectLst>
                            <a:outerShdw blurRad="38100" dist="38100" dir="2700000" algn="tl">
                              <a:srgbClr val="000000">
                                <a:alpha val="43137"/>
                              </a:srgbClr>
                            </a:outerShdw>
                          </a:effectLst>
                        </a:rPr>
                        <a:t>      The Classroom</a:t>
                      </a:r>
                    </a:p>
                    <a:p>
                      <a:pPr>
                        <a:lnSpc>
                          <a:spcPct val="107000"/>
                        </a:lnSpc>
                        <a:spcAft>
                          <a:spcPts val="0"/>
                        </a:spcAft>
                      </a:pPr>
                      <a:r>
                        <a:rPr lang="en-CA" sz="1000" u="none" strike="noStrike" dirty="0">
                          <a:effectLst>
                            <a:outerShdw blurRad="38100" dist="38100" dir="2700000" algn="tl">
                              <a:srgbClr val="000000">
                                <a:alpha val="43137"/>
                              </a:srgbClr>
                            </a:outerShdw>
                          </a:effectLst>
                        </a:rPr>
                        <a:t> </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extLst>
                  <a:ext uri="{0D108BD9-81ED-4DB2-BD59-A6C34878D82A}">
                    <a16:rowId xmlns:a16="http://schemas.microsoft.com/office/drawing/2014/main" val="52376770"/>
                  </a:ext>
                </a:extLst>
              </a:tr>
              <a:tr h="1313164">
                <a:tc>
                  <a:txBody>
                    <a:bodyPr/>
                    <a:lstStyle/>
                    <a:p>
                      <a:pPr>
                        <a:lnSpc>
                          <a:spcPct val="107000"/>
                        </a:lnSpc>
                        <a:spcAft>
                          <a:spcPts val="0"/>
                        </a:spcAft>
                      </a:pPr>
                      <a:r>
                        <a:rPr lang="en-CA" sz="1000" u="sng" dirty="0">
                          <a:effectLst>
                            <a:outerShdw blurRad="38100" dist="38100" dir="2700000" algn="tl">
                              <a:srgbClr val="000000">
                                <a:alpha val="43137"/>
                              </a:srgbClr>
                            </a:outerShdw>
                          </a:effectLst>
                        </a:rPr>
                        <a:t>C. Foundations</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C1 Theory &amp; Terminology</a:t>
                      </a:r>
                    </a:p>
                    <a:p>
                      <a:pPr>
                        <a:lnSpc>
                          <a:spcPct val="107000"/>
                        </a:lnSpc>
                        <a:spcAft>
                          <a:spcPts val="0"/>
                        </a:spcAft>
                      </a:pPr>
                      <a:r>
                        <a:rPr lang="en-CA" sz="1000" dirty="0">
                          <a:effectLst>
                            <a:outerShdw blurRad="38100" dist="38100" dir="2700000" algn="tl">
                              <a:srgbClr val="000000">
                                <a:alpha val="43137"/>
                              </a:srgbClr>
                            </a:outerShdw>
                          </a:effectLst>
                        </a:rPr>
                        <a:t>C2 Characteristics and </a:t>
                      </a:r>
                    </a:p>
                    <a:p>
                      <a:pPr>
                        <a:lnSpc>
                          <a:spcPct val="107000"/>
                        </a:lnSpc>
                        <a:spcAft>
                          <a:spcPts val="0"/>
                        </a:spcAft>
                      </a:pPr>
                      <a:r>
                        <a:rPr lang="en-CA" sz="1000" dirty="0">
                          <a:effectLst>
                            <a:outerShdw blurRad="38100" dist="38100" dir="2700000" algn="tl">
                              <a:srgbClr val="000000">
                                <a:alpha val="43137"/>
                              </a:srgbClr>
                            </a:outerShdw>
                          </a:effectLst>
                        </a:rPr>
                        <a:t>   Development of Music</a:t>
                      </a:r>
                    </a:p>
                    <a:p>
                      <a:pPr>
                        <a:lnSpc>
                          <a:spcPct val="107000"/>
                        </a:lnSpc>
                        <a:spcAft>
                          <a:spcPts val="0"/>
                        </a:spcAft>
                      </a:pPr>
                      <a:r>
                        <a:rPr lang="en-CA" sz="1000" dirty="0">
                          <a:effectLst>
                            <a:outerShdw blurRad="38100" dist="38100" dir="2700000" algn="tl">
                              <a:srgbClr val="000000">
                                <a:alpha val="43137"/>
                              </a:srgbClr>
                            </a:outerShdw>
                          </a:effectLst>
                        </a:rPr>
                        <a:t>C3 Conventions &amp; </a:t>
                      </a:r>
                    </a:p>
                    <a:p>
                      <a:pPr>
                        <a:lnSpc>
                          <a:spcPct val="107000"/>
                        </a:lnSpc>
                        <a:spcAft>
                          <a:spcPts val="0"/>
                        </a:spcAft>
                      </a:pPr>
                      <a:r>
                        <a:rPr lang="en-CA" sz="1000" dirty="0">
                          <a:effectLst>
                            <a:outerShdw blurRad="38100" dist="38100" dir="2700000" algn="tl">
                              <a:srgbClr val="000000">
                                <a:alpha val="43137"/>
                              </a:srgbClr>
                            </a:outerShdw>
                          </a:effectLst>
                        </a:rPr>
                        <a:t>    Responsible Practices</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u="sng" dirty="0">
                          <a:effectLst>
                            <a:outerShdw blurRad="38100" dist="38100" dir="2700000" algn="tl">
                              <a:srgbClr val="000000">
                                <a:alpha val="43137"/>
                              </a:srgbClr>
                            </a:outerShdw>
                          </a:effectLst>
                        </a:rPr>
                        <a:t>C. Foundations</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C1 Theory &amp; Terminology</a:t>
                      </a:r>
                    </a:p>
                    <a:p>
                      <a:pPr>
                        <a:lnSpc>
                          <a:spcPct val="107000"/>
                        </a:lnSpc>
                        <a:spcAft>
                          <a:spcPts val="0"/>
                        </a:spcAft>
                      </a:pPr>
                      <a:r>
                        <a:rPr lang="en-CA" sz="1000" dirty="0">
                          <a:effectLst>
                            <a:outerShdw blurRad="38100" dist="38100" dir="2700000" algn="tl">
                              <a:srgbClr val="000000">
                                <a:alpha val="43137"/>
                              </a:srgbClr>
                            </a:outerShdw>
                          </a:effectLst>
                        </a:rPr>
                        <a:t>C2 Characteristics and </a:t>
                      </a:r>
                    </a:p>
                    <a:p>
                      <a:pPr>
                        <a:lnSpc>
                          <a:spcPct val="107000"/>
                        </a:lnSpc>
                        <a:spcAft>
                          <a:spcPts val="0"/>
                        </a:spcAft>
                      </a:pPr>
                      <a:r>
                        <a:rPr lang="en-CA" sz="1000" dirty="0">
                          <a:effectLst>
                            <a:outerShdw blurRad="38100" dist="38100" dir="2700000" algn="tl">
                              <a:srgbClr val="000000">
                                <a:alpha val="43137"/>
                              </a:srgbClr>
                            </a:outerShdw>
                          </a:effectLst>
                        </a:rPr>
                        <a:t>   Development of Music</a:t>
                      </a:r>
                    </a:p>
                    <a:p>
                      <a:pPr>
                        <a:lnSpc>
                          <a:spcPct val="107000"/>
                        </a:lnSpc>
                        <a:spcAft>
                          <a:spcPts val="0"/>
                        </a:spcAft>
                      </a:pPr>
                      <a:r>
                        <a:rPr lang="en-CA" sz="1000" dirty="0">
                          <a:effectLst>
                            <a:outerShdw blurRad="38100" dist="38100" dir="2700000" algn="tl">
                              <a:srgbClr val="000000">
                                <a:alpha val="43137"/>
                              </a:srgbClr>
                            </a:outerShdw>
                          </a:effectLst>
                        </a:rPr>
                        <a:t>C3 Conventions &amp; </a:t>
                      </a:r>
                    </a:p>
                    <a:p>
                      <a:pPr>
                        <a:lnSpc>
                          <a:spcPct val="107000"/>
                        </a:lnSpc>
                        <a:spcAft>
                          <a:spcPts val="0"/>
                        </a:spcAft>
                      </a:pPr>
                      <a:r>
                        <a:rPr lang="en-CA" sz="1000" dirty="0">
                          <a:effectLst>
                            <a:outerShdw blurRad="38100" dist="38100" dir="2700000" algn="tl">
                              <a:srgbClr val="000000">
                                <a:alpha val="43137"/>
                              </a:srgbClr>
                            </a:outerShdw>
                          </a:effectLst>
                        </a:rPr>
                        <a:t>   Responsible Practices</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u="sng" dirty="0">
                          <a:effectLst>
                            <a:outerShdw blurRad="38100" dist="38100" dir="2700000" algn="tl">
                              <a:srgbClr val="000000">
                                <a:alpha val="43137"/>
                              </a:srgbClr>
                            </a:outerShdw>
                          </a:effectLst>
                        </a:rPr>
                        <a:t>C. Foundations</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C1 Theory &amp; Terminology</a:t>
                      </a:r>
                    </a:p>
                    <a:p>
                      <a:pPr>
                        <a:lnSpc>
                          <a:spcPct val="107000"/>
                        </a:lnSpc>
                        <a:spcAft>
                          <a:spcPts val="0"/>
                        </a:spcAft>
                      </a:pPr>
                      <a:r>
                        <a:rPr lang="en-CA" sz="1000" dirty="0">
                          <a:effectLst>
                            <a:outerShdw blurRad="38100" dist="38100" dir="2700000" algn="tl">
                              <a:srgbClr val="000000">
                                <a:alpha val="43137"/>
                              </a:srgbClr>
                            </a:outerShdw>
                          </a:effectLst>
                        </a:rPr>
                        <a:t>C2 Characteristics and </a:t>
                      </a:r>
                    </a:p>
                    <a:p>
                      <a:pPr>
                        <a:lnSpc>
                          <a:spcPct val="107000"/>
                        </a:lnSpc>
                        <a:spcAft>
                          <a:spcPts val="0"/>
                        </a:spcAft>
                      </a:pPr>
                      <a:r>
                        <a:rPr lang="en-CA" sz="1000" dirty="0">
                          <a:effectLst>
                            <a:outerShdw blurRad="38100" dist="38100" dir="2700000" algn="tl">
                              <a:srgbClr val="000000">
                                <a:alpha val="43137"/>
                              </a:srgbClr>
                            </a:outerShdw>
                          </a:effectLst>
                        </a:rPr>
                        <a:t>    Development of Music</a:t>
                      </a:r>
                    </a:p>
                    <a:p>
                      <a:pPr>
                        <a:lnSpc>
                          <a:spcPct val="107000"/>
                        </a:lnSpc>
                        <a:spcAft>
                          <a:spcPts val="0"/>
                        </a:spcAft>
                      </a:pPr>
                      <a:r>
                        <a:rPr lang="en-CA" sz="1000" dirty="0">
                          <a:effectLst>
                            <a:outerShdw blurRad="38100" dist="38100" dir="2700000" algn="tl">
                              <a:srgbClr val="000000">
                                <a:alpha val="43137"/>
                              </a:srgbClr>
                            </a:outerShdw>
                          </a:effectLst>
                        </a:rPr>
                        <a:t>C3 Conventions &amp; </a:t>
                      </a:r>
                    </a:p>
                    <a:p>
                      <a:pPr>
                        <a:lnSpc>
                          <a:spcPct val="107000"/>
                        </a:lnSpc>
                        <a:spcAft>
                          <a:spcPts val="0"/>
                        </a:spcAft>
                      </a:pPr>
                      <a:r>
                        <a:rPr lang="en-CA" sz="1000" dirty="0">
                          <a:effectLst>
                            <a:outerShdw blurRad="38100" dist="38100" dir="2700000" algn="tl">
                              <a:srgbClr val="000000">
                                <a:alpha val="43137"/>
                              </a:srgbClr>
                            </a:outerShdw>
                          </a:effectLst>
                        </a:rPr>
                        <a:t>    Responsible Practices</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tc>
                  <a:txBody>
                    <a:bodyPr/>
                    <a:lstStyle/>
                    <a:p>
                      <a:pPr>
                        <a:lnSpc>
                          <a:spcPct val="107000"/>
                        </a:lnSpc>
                        <a:spcAft>
                          <a:spcPts val="0"/>
                        </a:spcAft>
                      </a:pPr>
                      <a:r>
                        <a:rPr lang="en-CA" sz="1000" u="sng" dirty="0">
                          <a:effectLst>
                            <a:outerShdw blurRad="38100" dist="38100" dir="2700000" algn="tl">
                              <a:srgbClr val="000000">
                                <a:alpha val="43137"/>
                              </a:srgbClr>
                            </a:outerShdw>
                          </a:effectLst>
                        </a:rPr>
                        <a:t>. Foundations</a:t>
                      </a:r>
                    </a:p>
                    <a:p>
                      <a:pPr>
                        <a:lnSpc>
                          <a:spcPct val="107000"/>
                        </a:lnSpc>
                        <a:spcAft>
                          <a:spcPts val="0"/>
                        </a:spcAft>
                      </a:pPr>
                      <a:endParaRPr lang="en-CA" sz="1000" dirty="0">
                        <a:effectLst>
                          <a:outerShdw blurRad="38100" dist="38100" dir="2700000" algn="tl">
                            <a:srgbClr val="000000">
                              <a:alpha val="43137"/>
                            </a:srgbClr>
                          </a:outerShdw>
                        </a:effectLst>
                      </a:endParaRPr>
                    </a:p>
                    <a:p>
                      <a:pPr>
                        <a:lnSpc>
                          <a:spcPct val="107000"/>
                        </a:lnSpc>
                        <a:spcAft>
                          <a:spcPts val="0"/>
                        </a:spcAft>
                      </a:pPr>
                      <a:r>
                        <a:rPr lang="en-CA" sz="1000" dirty="0">
                          <a:effectLst>
                            <a:outerShdw blurRad="38100" dist="38100" dir="2700000" algn="tl">
                              <a:srgbClr val="000000">
                                <a:alpha val="43137"/>
                              </a:srgbClr>
                            </a:outerShdw>
                          </a:effectLst>
                        </a:rPr>
                        <a:t>C1 Theory &amp; Terminology</a:t>
                      </a:r>
                    </a:p>
                    <a:p>
                      <a:pPr>
                        <a:lnSpc>
                          <a:spcPct val="107000"/>
                        </a:lnSpc>
                        <a:spcAft>
                          <a:spcPts val="0"/>
                        </a:spcAft>
                      </a:pPr>
                      <a:r>
                        <a:rPr lang="en-CA" sz="1000" dirty="0">
                          <a:effectLst>
                            <a:outerShdw blurRad="38100" dist="38100" dir="2700000" algn="tl">
                              <a:srgbClr val="000000">
                                <a:alpha val="43137"/>
                              </a:srgbClr>
                            </a:outerShdw>
                          </a:effectLst>
                        </a:rPr>
                        <a:t>C2 Characteristics and </a:t>
                      </a:r>
                    </a:p>
                    <a:p>
                      <a:pPr>
                        <a:lnSpc>
                          <a:spcPct val="107000"/>
                        </a:lnSpc>
                        <a:spcAft>
                          <a:spcPts val="0"/>
                        </a:spcAft>
                      </a:pPr>
                      <a:r>
                        <a:rPr lang="en-CA" sz="1000" dirty="0">
                          <a:effectLst>
                            <a:outerShdw blurRad="38100" dist="38100" dir="2700000" algn="tl">
                              <a:srgbClr val="000000">
                                <a:alpha val="43137"/>
                              </a:srgbClr>
                            </a:outerShdw>
                          </a:effectLst>
                        </a:rPr>
                        <a:t>    Development of Music</a:t>
                      </a:r>
                    </a:p>
                    <a:p>
                      <a:pPr>
                        <a:lnSpc>
                          <a:spcPct val="107000"/>
                        </a:lnSpc>
                        <a:spcAft>
                          <a:spcPts val="0"/>
                        </a:spcAft>
                      </a:pPr>
                      <a:r>
                        <a:rPr lang="en-CA" sz="1000" dirty="0">
                          <a:effectLst>
                            <a:outerShdw blurRad="38100" dist="38100" dir="2700000" algn="tl">
                              <a:srgbClr val="000000">
                                <a:alpha val="43137"/>
                              </a:srgbClr>
                            </a:outerShdw>
                          </a:effectLst>
                        </a:rPr>
                        <a:t>C3 Conventions &amp; </a:t>
                      </a:r>
                    </a:p>
                    <a:p>
                      <a:pPr>
                        <a:lnSpc>
                          <a:spcPct val="107000"/>
                        </a:lnSpc>
                        <a:spcAft>
                          <a:spcPts val="0"/>
                        </a:spcAft>
                      </a:pPr>
                      <a:r>
                        <a:rPr lang="en-CA" sz="1000" dirty="0">
                          <a:effectLst>
                            <a:outerShdw blurRad="38100" dist="38100" dir="2700000" algn="tl">
                              <a:srgbClr val="000000">
                                <a:alpha val="43137"/>
                              </a:srgbClr>
                            </a:outerShdw>
                          </a:effectLst>
                        </a:rPr>
                        <a:t>   Responsible Practices</a:t>
                      </a:r>
                      <a:endParaRPr lang="en-CA" sz="1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9883" marR="59883" marT="0" marB="0"/>
                </a:tc>
                <a:extLst>
                  <a:ext uri="{0D108BD9-81ED-4DB2-BD59-A6C34878D82A}">
                    <a16:rowId xmlns:a16="http://schemas.microsoft.com/office/drawing/2014/main" val="3545524313"/>
                  </a:ext>
                </a:extLst>
              </a:tr>
            </a:tbl>
          </a:graphicData>
        </a:graphic>
      </p:graphicFrame>
      <p:pic>
        <p:nvPicPr>
          <p:cNvPr id="1030" name="Picture 6" descr="Image result for arts curriculum, 9. 10">
            <a:extLst>
              <a:ext uri="{FF2B5EF4-FFF2-40B4-BE49-F238E27FC236}">
                <a16:creationId xmlns:a16="http://schemas.microsoft.com/office/drawing/2014/main" id="{DD540573-D552-443E-9BFE-F73CD385E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92" y="1418506"/>
            <a:ext cx="2382887" cy="330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9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381000"/>
            <a:ext cx="9731649" cy="658564"/>
          </a:xfrm>
        </p:spPr>
        <p:txBody>
          <a:bodyPr>
            <a:normAutofit fontScale="90000"/>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1:  Active Listening with a Focus</a:t>
            </a:r>
            <a:b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CA" sz="27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(Diagnostic – Assessment ‘for’ Learning)</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1293813" y="1039564"/>
            <a:ext cx="9601200" cy="5437436"/>
          </a:xfrm>
        </p:spPr>
        <p:txBody>
          <a:bodyPr/>
          <a:lstStyle/>
          <a:p>
            <a:pPr marL="0" indent="0">
              <a:buNone/>
            </a:pPr>
            <a:endParaRPr lang="en-CA" dirty="0"/>
          </a:p>
          <a:p>
            <a:pPr marL="0" indent="0">
              <a:buNone/>
            </a:pPr>
            <a:r>
              <a:rPr lang="en-CA" dirty="0"/>
              <a:t>                </a:t>
            </a:r>
            <a:r>
              <a:rPr lang="en-CA" sz="2800" b="1" dirty="0">
                <a:solidFill>
                  <a:srgbClr val="FF0066"/>
                </a:solidFill>
                <a:effectLst>
                  <a:outerShdw blurRad="38100" dist="38100" dir="2700000" algn="tl">
                    <a:srgbClr val="000000">
                      <a:alpha val="43137"/>
                    </a:srgbClr>
                  </a:outerShdw>
                </a:effectLst>
              </a:rPr>
              <a:t>Selection 1       </a:t>
            </a:r>
            <a:r>
              <a:rPr lang="en-CA" sz="2800" b="1" dirty="0">
                <a:solidFill>
                  <a:srgbClr val="00FF00"/>
                </a:solidFill>
                <a:effectLst>
                  <a:outerShdw blurRad="38100" dist="38100" dir="2700000" algn="tl">
                    <a:srgbClr val="000000">
                      <a:alpha val="43137"/>
                    </a:srgbClr>
                  </a:outerShdw>
                </a:effectLst>
              </a:rPr>
              <a:t>Selection 2</a:t>
            </a:r>
          </a:p>
          <a:p>
            <a:pPr marL="0" indent="0">
              <a:buNone/>
            </a:pPr>
            <a:endParaRPr lang="en-CA" dirty="0"/>
          </a:p>
        </p:txBody>
      </p:sp>
      <p:pic>
        <p:nvPicPr>
          <p:cNvPr id="4" name="Picture 4" descr="Image result for two venn circles">
            <a:extLst>
              <a:ext uri="{FF2B5EF4-FFF2-40B4-BE49-F238E27FC236}">
                <a16:creationId xmlns:a16="http://schemas.microsoft.com/office/drawing/2014/main" id="{3D0F3848-3470-4E18-8CB5-C1F3030B6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020" y="2276872"/>
            <a:ext cx="7560840" cy="420012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graphic of ears">
            <a:extLst>
              <a:ext uri="{FF2B5EF4-FFF2-40B4-BE49-F238E27FC236}">
                <a16:creationId xmlns:a16="http://schemas.microsoft.com/office/drawing/2014/main" id="{60060255-CFB7-4E07-B98D-7C7C1449B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958" y="3514179"/>
            <a:ext cx="1269005" cy="172551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graphic of pairs of ears listening">
            <a:extLst>
              <a:ext uri="{FF2B5EF4-FFF2-40B4-BE49-F238E27FC236}">
                <a16:creationId xmlns:a16="http://schemas.microsoft.com/office/drawing/2014/main" id="{D4CCA0E5-4332-49C0-B735-361C05629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364" y="3429000"/>
            <a:ext cx="1269005" cy="172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5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3" y="381000"/>
            <a:ext cx="9601200" cy="887760"/>
          </a:xfrm>
        </p:spPr>
        <p:txBody>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Listening – Listening with a Focus</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909836" y="980728"/>
            <a:ext cx="10441159" cy="5496272"/>
          </a:xfrm>
        </p:spPr>
        <p:txBody>
          <a:bodyPr/>
          <a:lstStyle/>
          <a:p>
            <a:pPr marL="0" indent="0">
              <a:buNone/>
            </a:pPr>
            <a:endParaRPr lang="en-CA" dirty="0"/>
          </a:p>
          <a:p>
            <a:pPr marL="0" indent="0">
              <a:buNone/>
            </a:pPr>
            <a:r>
              <a:rPr lang="en-CA" dirty="0"/>
              <a:t>               </a:t>
            </a:r>
          </a:p>
          <a:p>
            <a:pPr marL="0" indent="0" algn="ctr">
              <a:buNone/>
            </a:pPr>
            <a:r>
              <a:rPr lang="en-CA" dirty="0"/>
              <a:t> </a:t>
            </a:r>
            <a:r>
              <a:rPr lang="en-CA" sz="2800" b="1" dirty="0">
                <a:solidFill>
                  <a:srgbClr val="FF0066"/>
                </a:solidFill>
                <a:effectLst>
                  <a:outerShdw blurRad="38100" dist="38100" dir="2700000" algn="tl">
                    <a:srgbClr val="000000">
                      <a:alpha val="43137"/>
                    </a:srgbClr>
                  </a:outerShdw>
                </a:effectLst>
              </a:rPr>
              <a:t>Selection 1:   </a:t>
            </a:r>
            <a:r>
              <a:rPr lang="en-CA"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Squamish Nation Pow Wow 2011 FULL REGALIA</a:t>
            </a:r>
          </a:p>
          <a:p>
            <a:pPr marL="0" indent="0" algn="ctr">
              <a:buNone/>
            </a:pPr>
            <a:r>
              <a:rPr lang="en-CA"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First Nations Native Dance in Vancouver</a:t>
            </a:r>
          </a:p>
          <a:p>
            <a:pPr marL="0" indent="0" algn="ctr">
              <a:buNone/>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https://www.youtube.com/watch?v=TcnA5nUNSE4</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gn="ctr">
              <a:buNone/>
            </a:pPr>
            <a:r>
              <a:rPr lang="en-CA" sz="2800" b="1" dirty="0">
                <a:solidFill>
                  <a:srgbClr val="FF0066"/>
                </a:solidFill>
                <a:effectLst>
                  <a:outerShdw blurRad="38100" dist="38100" dir="2700000" algn="tl">
                    <a:srgbClr val="000000">
                      <a:alpha val="43137"/>
                    </a:srgbClr>
                  </a:outerShdw>
                </a:effectLst>
              </a:rPr>
              <a:t>    </a:t>
            </a:r>
          </a:p>
          <a:p>
            <a:pPr marL="0" indent="0" algn="ctr">
              <a:buNone/>
            </a:pPr>
            <a:r>
              <a:rPr lang="en-CA" sz="2800" b="1"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Selection 2:  A Tribe Called Red - E</a:t>
            </a:r>
            <a:r>
              <a:rPr lang="en-CA" sz="2800" dirty="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lectric Pow Wow Drum</a:t>
            </a:r>
          </a:p>
          <a:p>
            <a:pPr marL="0" indent="0" algn="ctr">
              <a:buNone/>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https://www.youtube.com/watch?v=lpkUISUx3Lo</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buNone/>
            </a:pPr>
            <a:endParaRPr lang="en-CA" dirty="0"/>
          </a:p>
        </p:txBody>
      </p:sp>
    </p:spTree>
    <p:extLst>
      <p:ext uri="{BB962C8B-B14F-4D97-AF65-F5344CB8AC3E}">
        <p14:creationId xmlns:p14="http://schemas.microsoft.com/office/powerpoint/2010/main" val="79191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917947" y="100472"/>
            <a:ext cx="8977065" cy="736240"/>
          </a:xfrm>
        </p:spPr>
        <p:txBody>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 Listen to Selection #2 </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1293812" y="1196752"/>
            <a:ext cx="10273207" cy="5280248"/>
          </a:xfrm>
        </p:spPr>
        <p:txBody>
          <a:bodyPr/>
          <a:lstStyle/>
          <a:p>
            <a:pPr marL="0" indent="0" algn="ctr">
              <a:buNone/>
            </a:pP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endPar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 listen to Selection #2</a:t>
            </a:r>
          </a:p>
          <a:p>
            <a:pPr marL="0" indent="0" algn="ctr">
              <a:buNone/>
            </a:pPr>
            <a:r>
              <a:rPr lang="en-C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again, more critically </a:t>
            </a:r>
          </a:p>
          <a:p>
            <a:pPr marL="0" indent="0" algn="ctr">
              <a:buNone/>
            </a:pPr>
            <a:r>
              <a:rPr lang="en-C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this time, using the </a:t>
            </a:r>
          </a:p>
          <a:p>
            <a:pPr marL="0" indent="0" algn="ctr">
              <a:buNone/>
            </a:pPr>
            <a:r>
              <a:rPr lang="en-C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Elements of Music (7) chart. </a:t>
            </a:r>
          </a:p>
          <a:p>
            <a:pPr marL="0" indent="0" algn="ctr">
              <a:buNone/>
            </a:pPr>
            <a:r>
              <a:rPr lang="en-C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Check off the boxes that apply.             </a:t>
            </a:r>
          </a:p>
          <a:p>
            <a:pPr marL="0" indent="0" algn="ctr">
              <a:buNone/>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gn="ctr">
              <a:buNone/>
            </a:pPr>
            <a:endParaRPr lang="en-CA"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dirty="0"/>
          </a:p>
        </p:txBody>
      </p:sp>
      <p:graphicFrame>
        <p:nvGraphicFramePr>
          <p:cNvPr id="8" name="Object 7">
            <a:extLst>
              <a:ext uri="{FF2B5EF4-FFF2-40B4-BE49-F238E27FC236}">
                <a16:creationId xmlns:a16="http://schemas.microsoft.com/office/drawing/2014/main" id="{0DB2CE89-E1CF-410B-9FE9-5BF2063B1273}"/>
              </a:ext>
            </a:extLst>
          </p:cNvPr>
          <p:cNvGraphicFramePr>
            <a:graphicFrameLocks noChangeAspect="1"/>
          </p:cNvGraphicFramePr>
          <p:nvPr>
            <p:extLst>
              <p:ext uri="{D42A27DB-BD31-4B8C-83A1-F6EECF244321}">
                <p14:modId xmlns:p14="http://schemas.microsoft.com/office/powerpoint/2010/main" val="2669397952"/>
              </p:ext>
            </p:extLst>
          </p:nvPr>
        </p:nvGraphicFramePr>
        <p:xfrm>
          <a:off x="1701924" y="937184"/>
          <a:ext cx="5328592" cy="5539816"/>
        </p:xfrm>
        <a:graphic>
          <a:graphicData uri="http://schemas.openxmlformats.org/presentationml/2006/ole">
            <mc:AlternateContent xmlns:mc="http://schemas.openxmlformats.org/markup-compatibility/2006">
              <mc:Choice xmlns:v="urn:schemas-microsoft-com:vml" Requires="v">
                <p:oleObj spid="_x0000_s4125" name="Document" r:id="rId3" imgW="6095861" imgH="8099357" progId="Word.Document.12">
                  <p:embed/>
                </p:oleObj>
              </mc:Choice>
              <mc:Fallback>
                <p:oleObj name="Document" r:id="rId3" imgW="6095861" imgH="8099357" progId="Word.Document.12">
                  <p:embed/>
                  <p:pic>
                    <p:nvPicPr>
                      <p:cNvPr id="0" name=""/>
                      <p:cNvPicPr/>
                      <p:nvPr/>
                    </p:nvPicPr>
                    <p:blipFill>
                      <a:blip r:embed="rId4"/>
                      <a:stretch>
                        <a:fillRect/>
                      </a:stretch>
                    </p:blipFill>
                    <p:spPr>
                      <a:xfrm>
                        <a:off x="1701924" y="937184"/>
                        <a:ext cx="5328592" cy="5539816"/>
                      </a:xfrm>
                      <a:prstGeom prst="rect">
                        <a:avLst/>
                      </a:prstGeom>
                    </p:spPr>
                  </p:pic>
                </p:oleObj>
              </mc:Fallback>
            </mc:AlternateContent>
          </a:graphicData>
        </a:graphic>
      </p:graphicFrame>
    </p:spTree>
    <p:extLst>
      <p:ext uri="{BB962C8B-B14F-4D97-AF65-F5344CB8AC3E}">
        <p14:creationId xmlns:p14="http://schemas.microsoft.com/office/powerpoint/2010/main" val="232449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381000"/>
            <a:ext cx="10201199" cy="743744"/>
          </a:xfrm>
        </p:spPr>
        <p:txBody>
          <a:bodyPr>
            <a:noAutofit/>
          </a:bodyPr>
          <a:lstStyle/>
          <a:p>
            <a:pPr algn="ctr"/>
            <a:r>
              <a:rPr lang="en-CA"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2: Active Listening ~The Critical Analysis Process</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1293813" y="980728"/>
            <a:ext cx="9601200" cy="5496272"/>
          </a:xfrm>
        </p:spPr>
        <p:txBody>
          <a:bodyPr/>
          <a:lstStyle/>
          <a:p>
            <a:pPr marL="0" indent="0">
              <a:buNone/>
            </a:pPr>
            <a:endParaRPr lang="en-CA" dirty="0"/>
          </a:p>
          <a:p>
            <a:pPr marL="0" indent="0">
              <a:buNone/>
            </a:pPr>
            <a:endParaRPr lang="en-CA" dirty="0"/>
          </a:p>
        </p:txBody>
      </p:sp>
      <p:pic>
        <p:nvPicPr>
          <p:cNvPr id="5" name="Picture 4" descr="Image result for the critical analysis process - secondary ontario curriculum">
            <a:extLst>
              <a:ext uri="{FF2B5EF4-FFF2-40B4-BE49-F238E27FC236}">
                <a16:creationId xmlns:a16="http://schemas.microsoft.com/office/drawing/2014/main" id="{58DCC1A2-3395-4710-B5C0-9DA628D6C2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37911" y="1446668"/>
            <a:ext cx="7776864" cy="5019676"/>
          </a:xfrm>
          <a:prstGeom prst="rect">
            <a:avLst/>
          </a:prstGeom>
          <a:noFill/>
          <a:ln>
            <a:noFill/>
          </a:ln>
        </p:spPr>
      </p:pic>
      <p:pic>
        <p:nvPicPr>
          <p:cNvPr id="11266" name="Picture 2" descr="Related image">
            <a:extLst>
              <a:ext uri="{FF2B5EF4-FFF2-40B4-BE49-F238E27FC236}">
                <a16:creationId xmlns:a16="http://schemas.microsoft.com/office/drawing/2014/main" id="{89F8AA46-8E82-491F-AFCC-6BECE8DFC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50" y="2314401"/>
            <a:ext cx="284797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4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0"/>
            <a:ext cx="10201199" cy="692696"/>
          </a:xfrm>
        </p:spPr>
        <p:txBody>
          <a:bodyPr>
            <a:normAutofit/>
          </a:bodyPr>
          <a:lstStyle/>
          <a:p>
            <a:pPr algn="ctr"/>
            <a:r>
              <a:rPr lang="en-CA"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Listening – The Critical Analysis Process</a:t>
            </a:r>
          </a:p>
        </p:txBody>
      </p:sp>
      <p:graphicFrame>
        <p:nvGraphicFramePr>
          <p:cNvPr id="11" name="Content Placeholder 10">
            <a:extLst>
              <a:ext uri="{FF2B5EF4-FFF2-40B4-BE49-F238E27FC236}">
                <a16:creationId xmlns:a16="http://schemas.microsoft.com/office/drawing/2014/main" id="{265F3A43-4B87-4ECA-A937-832F845E8237}"/>
              </a:ext>
            </a:extLst>
          </p:cNvPr>
          <p:cNvGraphicFramePr>
            <a:graphicFrameLocks noGrp="1"/>
          </p:cNvGraphicFramePr>
          <p:nvPr>
            <p:ph idx="1"/>
            <p:extLst>
              <p:ext uri="{D42A27DB-BD31-4B8C-83A1-F6EECF244321}">
                <p14:modId xmlns:p14="http://schemas.microsoft.com/office/powerpoint/2010/main" val="1691835137"/>
              </p:ext>
            </p:extLst>
          </p:nvPr>
        </p:nvGraphicFramePr>
        <p:xfrm>
          <a:off x="1629916" y="692696"/>
          <a:ext cx="9289032" cy="6024379"/>
        </p:xfrm>
        <a:graphic>
          <a:graphicData uri="http://schemas.openxmlformats.org/drawingml/2006/table">
            <a:tbl>
              <a:tblPr firstRow="1" firstCol="1" bandRow="1">
                <a:tableStyleId>{3B4B98B0-60AC-42C2-AFA5-B58CD77FA1E5}</a:tableStyleId>
              </a:tblPr>
              <a:tblGrid>
                <a:gridCol w="4874443">
                  <a:extLst>
                    <a:ext uri="{9D8B030D-6E8A-4147-A177-3AD203B41FA5}">
                      <a16:colId xmlns:a16="http://schemas.microsoft.com/office/drawing/2014/main" val="1802671625"/>
                    </a:ext>
                  </a:extLst>
                </a:gridCol>
                <a:gridCol w="4414589">
                  <a:extLst>
                    <a:ext uri="{9D8B030D-6E8A-4147-A177-3AD203B41FA5}">
                      <a16:colId xmlns:a16="http://schemas.microsoft.com/office/drawing/2014/main" val="3562467191"/>
                    </a:ext>
                  </a:extLst>
                </a:gridCol>
              </a:tblGrid>
              <a:tr h="198136">
                <a:tc>
                  <a:txBody>
                    <a:bodyPr/>
                    <a:lstStyle/>
                    <a:p>
                      <a:pPr algn="ctr">
                        <a:lnSpc>
                          <a:spcPct val="106000"/>
                        </a:lnSpc>
                        <a:spcAft>
                          <a:spcPts val="0"/>
                        </a:spcAft>
                      </a:pPr>
                      <a:r>
                        <a:rPr lang="en-CA" sz="1100" dirty="0">
                          <a:effectLst/>
                        </a:rPr>
                        <a:t>Musicians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algn="ctr">
                        <a:lnSpc>
                          <a:spcPct val="106000"/>
                        </a:lnSpc>
                        <a:spcAft>
                          <a:spcPts val="0"/>
                        </a:spcAft>
                      </a:pPr>
                      <a:r>
                        <a:rPr lang="en-CA" sz="1100" dirty="0">
                          <a:effectLst/>
                        </a:rPr>
                        <a:t>Website</a:t>
                      </a:r>
                    </a:p>
                    <a:p>
                      <a:pPr algn="ctr">
                        <a:lnSpc>
                          <a:spcPct val="106000"/>
                        </a:lnSpc>
                        <a:spcAft>
                          <a:spcPts val="0"/>
                        </a:spcAft>
                      </a:pPr>
                      <a:r>
                        <a:rPr lang="en-CA" sz="11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1949759376"/>
                  </a:ext>
                </a:extLst>
              </a:tr>
              <a:tr h="669476">
                <a:tc>
                  <a:txBody>
                    <a:bodyPr/>
                    <a:lstStyle/>
                    <a:p>
                      <a:pPr>
                        <a:lnSpc>
                          <a:spcPct val="106000"/>
                        </a:lnSpc>
                        <a:spcAft>
                          <a:spcPts val="0"/>
                        </a:spcAft>
                      </a:pPr>
                      <a:r>
                        <a:rPr lang="en-CA" sz="1100" dirty="0">
                          <a:effectLst/>
                          <a:highlight>
                            <a:srgbClr val="D3D3D3"/>
                          </a:highlight>
                        </a:rPr>
                        <a:t>The Stranger</a:t>
                      </a:r>
                      <a:endParaRPr lang="en-CA" sz="1100" dirty="0">
                        <a:effectLst/>
                      </a:endParaRPr>
                    </a:p>
                    <a:p>
                      <a:pPr>
                        <a:lnSpc>
                          <a:spcPct val="106000"/>
                        </a:lnSpc>
                        <a:spcAft>
                          <a:spcPts val="0"/>
                        </a:spcAft>
                      </a:pPr>
                      <a:r>
                        <a:rPr lang="en-CA" sz="1100" dirty="0">
                          <a:effectLst/>
                          <a:highlight>
                            <a:srgbClr val="D3D3D3"/>
                          </a:highlight>
                        </a:rPr>
                        <a:t>Official Video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a:lnSpc>
                          <a:spcPct val="106000"/>
                        </a:lnSpc>
                        <a:spcAft>
                          <a:spcPts val="0"/>
                        </a:spcAft>
                      </a:pPr>
                      <a:r>
                        <a:rPr lang="en-CA" sz="1000" dirty="0">
                          <a:effectLst/>
                          <a:highlight>
                            <a:srgbClr val="D3D3D3"/>
                          </a:highlight>
                        </a:rPr>
                        <a:t>The Secret Path (</a:t>
                      </a:r>
                      <a:r>
                        <a:rPr lang="en-CA" sz="1000" dirty="0" err="1">
                          <a:effectLst/>
                          <a:highlight>
                            <a:srgbClr val="D3D3D3"/>
                          </a:highlight>
                        </a:rPr>
                        <a:t>Gord</a:t>
                      </a:r>
                      <a:r>
                        <a:rPr lang="en-CA" sz="1000" dirty="0">
                          <a:effectLst/>
                          <a:highlight>
                            <a:srgbClr val="D3D3D3"/>
                          </a:highlight>
                        </a:rPr>
                        <a:t> </a:t>
                      </a:r>
                      <a:r>
                        <a:rPr lang="en-CA" sz="1000" dirty="0" err="1">
                          <a:effectLst/>
                          <a:highlight>
                            <a:srgbClr val="D3D3D3"/>
                          </a:highlight>
                        </a:rPr>
                        <a:t>Downie</a:t>
                      </a:r>
                      <a:r>
                        <a:rPr lang="en-CA" sz="1000" dirty="0">
                          <a:effectLst/>
                          <a:highlight>
                            <a:srgbClr val="D3D3D3"/>
                          </a:highlight>
                        </a:rPr>
                        <a:t>)   (Intro-Minds On)</a:t>
                      </a:r>
                      <a:endParaRPr lang="en-CA" sz="1000" dirty="0">
                        <a:effectLst/>
                      </a:endParaRPr>
                    </a:p>
                    <a:p>
                      <a:pPr>
                        <a:lnSpc>
                          <a:spcPct val="106000"/>
                        </a:lnSpc>
                        <a:spcAft>
                          <a:spcPts val="0"/>
                        </a:spcAft>
                      </a:pPr>
                      <a:r>
                        <a:rPr lang="en-CA" sz="1000" dirty="0" err="1">
                          <a:effectLst/>
                          <a:highlight>
                            <a:srgbClr val="D3D3D3"/>
                          </a:highlight>
                        </a:rPr>
                        <a:t>Chanie</a:t>
                      </a:r>
                      <a:r>
                        <a:rPr lang="en-CA" sz="1000" dirty="0">
                          <a:effectLst/>
                          <a:highlight>
                            <a:srgbClr val="D3D3D3"/>
                          </a:highlight>
                        </a:rPr>
                        <a:t> </a:t>
                      </a:r>
                      <a:r>
                        <a:rPr lang="en-CA" sz="1000" dirty="0" err="1">
                          <a:effectLst/>
                          <a:highlight>
                            <a:srgbClr val="D3D3D3"/>
                          </a:highlight>
                        </a:rPr>
                        <a:t>Wenjack</a:t>
                      </a:r>
                      <a:r>
                        <a:rPr lang="en-CA" sz="1000" dirty="0">
                          <a:effectLst/>
                          <a:highlight>
                            <a:srgbClr val="D3D3D3"/>
                          </a:highlight>
                        </a:rPr>
                        <a:t> (Residential Schools)</a:t>
                      </a:r>
                      <a:endParaRPr lang="en-CA" sz="1000" dirty="0">
                        <a:effectLst/>
                      </a:endParaRPr>
                    </a:p>
                    <a:p>
                      <a:pPr>
                        <a:lnSpc>
                          <a:spcPct val="106000"/>
                        </a:lnSpc>
                        <a:spcAft>
                          <a:spcPts val="0"/>
                        </a:spcAft>
                      </a:pPr>
                      <a:r>
                        <a:rPr lang="en-CA" sz="1000" u="sng" dirty="0">
                          <a:effectLst/>
                          <a:highlight>
                            <a:srgbClr val="D3D3D3"/>
                          </a:highlight>
                          <a:hlinkClick r:id="rId2"/>
                        </a:rPr>
                        <a:t>https://www.youtube.com/watch?v=za2VzjkwtFc</a:t>
                      </a:r>
                      <a:r>
                        <a:rPr lang="en-CA" sz="1000" dirty="0">
                          <a:effectLst/>
                          <a:highlight>
                            <a:srgbClr val="D3D3D3"/>
                          </a:highlight>
                        </a:rPr>
                        <a:t> </a:t>
                      </a:r>
                      <a:endParaRPr lang="en-CA" sz="1000" dirty="0">
                        <a:effectLst/>
                      </a:endParaRPr>
                    </a:p>
                    <a:p>
                      <a:pPr>
                        <a:lnSpc>
                          <a:spcPct val="106000"/>
                        </a:lnSpc>
                        <a:spcAft>
                          <a:spcPts val="0"/>
                        </a:spcAft>
                      </a:pPr>
                      <a:r>
                        <a:rPr lang="en-CA" sz="1000" dirty="0">
                          <a:effectLst/>
                          <a:highlight>
                            <a:srgbClr val="D3D3D3"/>
                          </a:highligh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670167803"/>
                  </a:ext>
                </a:extLst>
              </a:tr>
              <a:tr h="925243">
                <a:tc>
                  <a:txBody>
                    <a:bodyPr/>
                    <a:lstStyle/>
                    <a:p>
                      <a:pPr algn="l">
                        <a:lnSpc>
                          <a:spcPct val="106000"/>
                        </a:lnSpc>
                        <a:spcAft>
                          <a:spcPts val="0"/>
                        </a:spcAft>
                      </a:pPr>
                      <a:r>
                        <a:rPr lang="en-CA" sz="1100" u="sng" dirty="0">
                          <a:solidFill>
                            <a:srgbClr val="FF0066"/>
                          </a:solidFill>
                          <a:effectLst/>
                        </a:rPr>
                        <a:t>First Nations</a:t>
                      </a:r>
                    </a:p>
                    <a:p>
                      <a:pPr algn="l">
                        <a:lnSpc>
                          <a:spcPct val="106000"/>
                        </a:lnSpc>
                        <a:spcAft>
                          <a:spcPts val="0"/>
                        </a:spcAft>
                      </a:pPr>
                      <a:endParaRPr lang="en-CA" sz="1100" dirty="0">
                        <a:effectLst/>
                      </a:endParaRPr>
                    </a:p>
                    <a:p>
                      <a:pPr>
                        <a:lnSpc>
                          <a:spcPct val="106000"/>
                        </a:lnSpc>
                        <a:spcAft>
                          <a:spcPts val="0"/>
                        </a:spcAft>
                      </a:pPr>
                      <a:r>
                        <a:rPr lang="en-CA" sz="1100" dirty="0">
                          <a:effectLst/>
                        </a:rPr>
                        <a:t>Morningstar River</a:t>
                      </a:r>
                    </a:p>
                    <a:p>
                      <a:pPr>
                        <a:lnSpc>
                          <a:spcPct val="106000"/>
                        </a:lnSpc>
                        <a:spcAft>
                          <a:spcPts val="0"/>
                        </a:spcAft>
                      </a:pPr>
                      <a:r>
                        <a:rPr lang="en-CA" sz="1100" dirty="0">
                          <a:effectLst/>
                        </a:rPr>
                        <a:t>Singers (and Dancers)    5 min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algn="ctr">
                        <a:lnSpc>
                          <a:spcPct val="106000"/>
                        </a:lnSpc>
                        <a:spcAft>
                          <a:spcPts val="0"/>
                        </a:spcAft>
                      </a:pPr>
                      <a:r>
                        <a:rPr lang="en-CA" sz="1000" dirty="0">
                          <a:effectLst/>
                        </a:rPr>
                        <a:t>Authentic Traditional and Contemporary Indigenous Music</a:t>
                      </a:r>
                    </a:p>
                    <a:p>
                      <a:pPr algn="ctr">
                        <a:lnSpc>
                          <a:spcPct val="106000"/>
                        </a:lnSpc>
                        <a:spcAft>
                          <a:spcPts val="0"/>
                        </a:spcAft>
                      </a:pPr>
                      <a:endParaRPr lang="en-CA" sz="1000" dirty="0">
                        <a:effectLst/>
                      </a:endParaRPr>
                    </a:p>
                    <a:p>
                      <a:pPr>
                        <a:lnSpc>
                          <a:spcPct val="106000"/>
                        </a:lnSpc>
                        <a:spcAft>
                          <a:spcPts val="0"/>
                        </a:spcAft>
                      </a:pPr>
                      <a:r>
                        <a:rPr lang="en-CA" sz="1000" dirty="0">
                          <a:effectLst/>
                        </a:rPr>
                        <a:t>Native Drums website   (Intro – Minds On)</a:t>
                      </a:r>
                    </a:p>
                    <a:p>
                      <a:pPr>
                        <a:lnSpc>
                          <a:spcPct val="106000"/>
                        </a:lnSpc>
                        <a:spcAft>
                          <a:spcPts val="0"/>
                        </a:spcAft>
                      </a:pPr>
                      <a:r>
                        <a:rPr lang="en-CA" sz="1000" u="sng" dirty="0">
                          <a:effectLst/>
                          <a:hlinkClick r:id="rId3"/>
                        </a:rPr>
                        <a:t>http://www.native-drums.ca/index.php/Video/?tp=a&amp;bg=1&amp;In=e</a:t>
                      </a:r>
                      <a:endParaRPr lang="en-CA" sz="1000" dirty="0">
                        <a:effectLst/>
                      </a:endParaRPr>
                    </a:p>
                    <a:p>
                      <a:pPr>
                        <a:lnSpc>
                          <a:spcPct val="106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2394281148"/>
                  </a:ext>
                </a:extLst>
              </a:tr>
              <a:tr h="525704">
                <a:tc>
                  <a:txBody>
                    <a:bodyPr/>
                    <a:lstStyle/>
                    <a:p>
                      <a:pPr>
                        <a:lnSpc>
                          <a:spcPct val="106000"/>
                        </a:lnSpc>
                        <a:spcAft>
                          <a:spcPts val="0"/>
                        </a:spcAft>
                      </a:pPr>
                      <a:r>
                        <a:rPr lang="en-CA" sz="1100" dirty="0">
                          <a:effectLst/>
                        </a:rPr>
                        <a:t>The Making of an Ojibway Hand Drum (4 min)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a:lnSpc>
                          <a:spcPct val="106000"/>
                        </a:lnSpc>
                        <a:spcAft>
                          <a:spcPts val="0"/>
                        </a:spcAft>
                      </a:pPr>
                      <a:r>
                        <a:rPr lang="en-CA" sz="1000" dirty="0">
                          <a:effectLst/>
                        </a:rPr>
                        <a:t>Native Drums website  (Intro - Minds On)</a:t>
                      </a:r>
                    </a:p>
                    <a:p>
                      <a:pPr>
                        <a:lnSpc>
                          <a:spcPct val="106000"/>
                        </a:lnSpc>
                        <a:spcAft>
                          <a:spcPts val="0"/>
                        </a:spcAft>
                      </a:pPr>
                      <a:r>
                        <a:rPr lang="en-CA" sz="1000" u="sng" dirty="0">
                          <a:effectLst/>
                          <a:hlinkClick r:id="rId3"/>
                        </a:rPr>
                        <a:t>http://www.native-drums.ca/index.php/Video/?tp=a&amp;bg=1&amp;In=e</a:t>
                      </a:r>
                      <a:endParaRPr lang="en-CA" sz="1000" dirty="0">
                        <a:effectLst/>
                      </a:endParaRPr>
                    </a:p>
                    <a:p>
                      <a:pPr>
                        <a:lnSpc>
                          <a:spcPct val="106000"/>
                        </a:lnSpc>
                        <a:spcAft>
                          <a:spcPts val="0"/>
                        </a:spcAft>
                      </a:pP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1474560595"/>
                  </a:ext>
                </a:extLst>
              </a:tr>
              <a:tr h="330271">
                <a:tc>
                  <a:txBody>
                    <a:bodyPr/>
                    <a:lstStyle/>
                    <a:p>
                      <a:pPr>
                        <a:lnSpc>
                          <a:spcPct val="106000"/>
                        </a:lnSpc>
                        <a:spcAft>
                          <a:spcPts val="0"/>
                        </a:spcAft>
                      </a:pPr>
                      <a:r>
                        <a:rPr lang="en-CA" sz="1100">
                          <a:effectLst/>
                        </a:rPr>
                        <a:t>Odawa Jingle Dance performance (1 min)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marR="203200">
                        <a:lnSpc>
                          <a:spcPct val="106000"/>
                        </a:lnSpc>
                        <a:spcAft>
                          <a:spcPts val="0"/>
                        </a:spcAft>
                      </a:pPr>
                      <a:r>
                        <a:rPr lang="en-CA" sz="1000">
                          <a:effectLst/>
                        </a:rPr>
                        <a:t>Native Dance website  (Intro-Minds On)</a:t>
                      </a:r>
                    </a:p>
                    <a:p>
                      <a:pPr marR="203200">
                        <a:lnSpc>
                          <a:spcPct val="106000"/>
                        </a:lnSpc>
                        <a:spcAft>
                          <a:spcPts val="0"/>
                        </a:spcAft>
                      </a:pPr>
                      <a:r>
                        <a:rPr lang="en-CA" sz="1000">
                          <a:effectLst/>
                        </a:rPr>
                        <a:t>  </a:t>
                      </a:r>
                      <a:r>
                        <a:rPr lang="en-CA" sz="1000" u="sng">
                          <a:effectLst/>
                          <a:hlinkClick r:id="rId4"/>
                        </a:rPr>
                        <a:t>http://www.native-dance.ca/</a:t>
                      </a:r>
                      <a:r>
                        <a:rPr lang="en-CA" sz="1000">
                          <a:effectLst/>
                        </a:rPr>
                        <a:t> </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1615059659"/>
                  </a:ext>
                </a:extLst>
              </a:tr>
              <a:tr h="1296019">
                <a:tc>
                  <a:txBody>
                    <a:bodyPr/>
                    <a:lstStyle/>
                    <a:p>
                      <a:pPr>
                        <a:lnSpc>
                          <a:spcPct val="106000"/>
                        </a:lnSpc>
                        <a:spcAft>
                          <a:spcPts val="0"/>
                        </a:spcAft>
                      </a:pPr>
                      <a:r>
                        <a:rPr lang="en-CA" sz="1100" dirty="0">
                          <a:effectLst/>
                          <a:highlight>
                            <a:srgbClr val="D3D3D3"/>
                          </a:highlight>
                        </a:rPr>
                        <a:t> </a:t>
                      </a:r>
                      <a:endParaRPr lang="en-CA" sz="1100" dirty="0">
                        <a:effectLst/>
                      </a:endParaRPr>
                    </a:p>
                    <a:p>
                      <a:pPr>
                        <a:lnSpc>
                          <a:spcPct val="106000"/>
                        </a:lnSpc>
                        <a:spcAft>
                          <a:spcPts val="0"/>
                        </a:spcAft>
                      </a:pPr>
                      <a:r>
                        <a:rPr lang="en-CA" sz="1100" dirty="0">
                          <a:effectLst/>
                          <a:highlight>
                            <a:srgbClr val="D3D3D3"/>
                          </a:highlight>
                        </a:rPr>
                        <a:t>Buffy Ste. Marie</a:t>
                      </a:r>
                      <a:endParaRPr lang="en-CA" sz="1100" dirty="0">
                        <a:effectLst/>
                      </a:endParaRPr>
                    </a:p>
                    <a:p>
                      <a:pPr>
                        <a:lnSpc>
                          <a:spcPct val="106000"/>
                        </a:lnSpc>
                        <a:spcAft>
                          <a:spcPts val="0"/>
                        </a:spcAft>
                      </a:pPr>
                      <a:r>
                        <a:rPr lang="en-CA" sz="1100" dirty="0">
                          <a:effectLst/>
                          <a:highlight>
                            <a:srgbClr val="D3D3D3"/>
                          </a:highlight>
                        </a:rPr>
                        <a:t>(Cree)</a:t>
                      </a:r>
                      <a:endParaRPr lang="en-CA" sz="1100" dirty="0">
                        <a:effectLst/>
                      </a:endParaRPr>
                    </a:p>
                    <a:p>
                      <a:pPr>
                        <a:lnSpc>
                          <a:spcPct val="106000"/>
                        </a:lnSpc>
                        <a:spcAft>
                          <a:spcPts val="0"/>
                        </a:spcAft>
                      </a:pPr>
                      <a:r>
                        <a:rPr lang="en-CA" sz="1100" dirty="0">
                          <a:effectLst/>
                          <a:highlight>
                            <a:srgbClr val="D3D3D3"/>
                          </a:highlight>
                        </a:rPr>
                        <a:t> </a:t>
                      </a:r>
                      <a:endParaRPr lang="en-CA" sz="1100" dirty="0">
                        <a:effectLst/>
                      </a:endParaRPr>
                    </a:p>
                    <a:p>
                      <a:pPr>
                        <a:lnSpc>
                          <a:spcPct val="106000"/>
                        </a:lnSpc>
                        <a:spcAft>
                          <a:spcPts val="0"/>
                        </a:spcAft>
                      </a:pPr>
                      <a:r>
                        <a:rPr lang="en-CA" sz="1100" dirty="0">
                          <a:effectLst/>
                          <a:highlight>
                            <a:srgbClr val="D3D3D3"/>
                          </a:highlight>
                        </a:rPr>
                        <a:t> </a:t>
                      </a:r>
                      <a:endParaRPr lang="en-CA" sz="1100" dirty="0">
                        <a:effectLst/>
                      </a:endParaRPr>
                    </a:p>
                    <a:p>
                      <a:pPr>
                        <a:lnSpc>
                          <a:spcPct val="106000"/>
                        </a:lnSpc>
                        <a:spcAft>
                          <a:spcPts val="0"/>
                        </a:spcAft>
                      </a:pPr>
                      <a:r>
                        <a:rPr lang="en-CA" sz="1100" dirty="0" err="1">
                          <a:effectLst/>
                          <a:highlight>
                            <a:srgbClr val="D3D3D3"/>
                          </a:highlight>
                        </a:rPr>
                        <a:t>Drezus</a:t>
                      </a:r>
                      <a:endParaRPr lang="en-CA" sz="1100" dirty="0">
                        <a:effectLst/>
                      </a:endParaRPr>
                    </a:p>
                    <a:p>
                      <a:pPr>
                        <a:lnSpc>
                          <a:spcPct val="106000"/>
                        </a:lnSpc>
                        <a:spcAft>
                          <a:spcPts val="0"/>
                        </a:spcAft>
                      </a:pPr>
                      <a:r>
                        <a:rPr lang="en-CA" sz="1100" dirty="0">
                          <a:effectLst/>
                          <a:highlight>
                            <a:srgbClr val="D3D3D3"/>
                          </a:highlight>
                        </a:rPr>
                        <a:t>(Plains-Cree)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a:lnSpc>
                          <a:spcPct val="106000"/>
                        </a:lnSpc>
                        <a:spcAft>
                          <a:spcPts val="0"/>
                        </a:spcAft>
                      </a:pPr>
                      <a:r>
                        <a:rPr lang="en-CA" sz="1000" dirty="0">
                          <a:effectLst/>
                          <a:highlight>
                            <a:srgbClr val="D3D3D3"/>
                          </a:highlight>
                        </a:rPr>
                        <a:t> </a:t>
                      </a:r>
                      <a:endParaRPr lang="en-CA" sz="1000" dirty="0">
                        <a:effectLst/>
                      </a:endParaRPr>
                    </a:p>
                    <a:p>
                      <a:pPr>
                        <a:lnSpc>
                          <a:spcPct val="106000"/>
                        </a:lnSpc>
                        <a:spcAft>
                          <a:spcPts val="0"/>
                        </a:spcAft>
                      </a:pPr>
                      <a:r>
                        <a:rPr lang="en-CA" sz="1000" dirty="0">
                          <a:effectLst/>
                          <a:highlight>
                            <a:srgbClr val="D3D3D3"/>
                          </a:highlight>
                        </a:rPr>
                        <a:t>Bury My Heart at Wounded Knee</a:t>
                      </a:r>
                      <a:endParaRPr lang="en-CA" sz="1000" dirty="0">
                        <a:effectLst/>
                      </a:endParaRPr>
                    </a:p>
                    <a:p>
                      <a:pPr>
                        <a:lnSpc>
                          <a:spcPct val="106000"/>
                        </a:lnSpc>
                        <a:spcAft>
                          <a:spcPts val="0"/>
                        </a:spcAft>
                      </a:pPr>
                      <a:r>
                        <a:rPr lang="en-CA" sz="1000" u="sng" dirty="0">
                          <a:effectLst/>
                          <a:highlight>
                            <a:srgbClr val="D3D3D3"/>
                          </a:highlight>
                          <a:hlinkClick r:id="rId5"/>
                        </a:rPr>
                        <a:t>https://www.youtube.com/watch?v=eTmvrHoyMZ8</a:t>
                      </a:r>
                      <a:r>
                        <a:rPr lang="en-CA" sz="1000" dirty="0">
                          <a:effectLst/>
                          <a:highlight>
                            <a:srgbClr val="D3D3D3"/>
                          </a:highlight>
                        </a:rPr>
                        <a:t> </a:t>
                      </a:r>
                      <a:endParaRPr lang="en-CA" sz="1000" dirty="0">
                        <a:effectLst/>
                      </a:endParaRPr>
                    </a:p>
                    <a:p>
                      <a:pPr>
                        <a:lnSpc>
                          <a:spcPct val="106000"/>
                        </a:lnSpc>
                        <a:spcAft>
                          <a:spcPts val="0"/>
                        </a:spcAft>
                      </a:pPr>
                      <a:r>
                        <a:rPr lang="en-CA" sz="1000" dirty="0">
                          <a:effectLst/>
                          <a:highlight>
                            <a:srgbClr val="D3D3D3"/>
                          </a:highlight>
                        </a:rPr>
                        <a:t> </a:t>
                      </a:r>
                      <a:endParaRPr lang="en-CA" sz="1000" dirty="0">
                        <a:effectLst/>
                      </a:endParaRPr>
                    </a:p>
                    <a:p>
                      <a:pPr>
                        <a:lnSpc>
                          <a:spcPct val="106000"/>
                        </a:lnSpc>
                        <a:spcAft>
                          <a:spcPts val="0"/>
                        </a:spcAft>
                      </a:pPr>
                      <a:r>
                        <a:rPr lang="en-CA" sz="1000" dirty="0">
                          <a:effectLst/>
                          <a:highlight>
                            <a:srgbClr val="D3D3D3"/>
                          </a:highlight>
                        </a:rPr>
                        <a:t> </a:t>
                      </a:r>
                      <a:endParaRPr lang="en-CA" sz="1000" dirty="0">
                        <a:effectLst/>
                      </a:endParaRPr>
                    </a:p>
                    <a:p>
                      <a:pPr>
                        <a:lnSpc>
                          <a:spcPct val="106000"/>
                        </a:lnSpc>
                        <a:spcAft>
                          <a:spcPts val="0"/>
                        </a:spcAft>
                      </a:pPr>
                      <a:r>
                        <a:rPr lang="en-CA" sz="1000" dirty="0">
                          <a:effectLst/>
                          <a:highlight>
                            <a:srgbClr val="D3D3D3"/>
                          </a:highlight>
                        </a:rPr>
                        <a:t>Red Winter (Idle No More)</a:t>
                      </a:r>
                      <a:endParaRPr lang="en-CA" sz="1000" dirty="0">
                        <a:effectLst/>
                      </a:endParaRPr>
                    </a:p>
                    <a:p>
                      <a:pPr>
                        <a:lnSpc>
                          <a:spcPct val="106000"/>
                        </a:lnSpc>
                        <a:spcAft>
                          <a:spcPts val="0"/>
                        </a:spcAft>
                      </a:pPr>
                      <a:r>
                        <a:rPr lang="en-CA" sz="1000" dirty="0">
                          <a:effectLst/>
                          <a:highlight>
                            <a:srgbClr val="D3D3D3"/>
                          </a:highlight>
                        </a:rPr>
                        <a:t>https://www.youtube.com/watch?v=VEc3ZYqi5Fw</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4200152473"/>
                  </a:ext>
                </a:extLst>
              </a:tr>
              <a:tr h="736411">
                <a:tc>
                  <a:txBody>
                    <a:bodyPr/>
                    <a:lstStyle/>
                    <a:p>
                      <a:pPr>
                        <a:lnSpc>
                          <a:spcPct val="106000"/>
                        </a:lnSpc>
                        <a:spcAft>
                          <a:spcPts val="0"/>
                        </a:spcAft>
                      </a:pPr>
                      <a:r>
                        <a:rPr lang="en-CA" sz="1100" dirty="0">
                          <a:effectLst/>
                          <a:highlight>
                            <a:srgbClr val="D3D3D3"/>
                          </a:highlight>
                        </a:rPr>
                        <a:t> </a:t>
                      </a:r>
                      <a:endParaRPr lang="en-CA" sz="1100" dirty="0">
                        <a:effectLst/>
                      </a:endParaRPr>
                    </a:p>
                    <a:p>
                      <a:pPr>
                        <a:lnSpc>
                          <a:spcPct val="106000"/>
                        </a:lnSpc>
                        <a:spcAft>
                          <a:spcPts val="0"/>
                        </a:spcAft>
                      </a:pPr>
                      <a:r>
                        <a:rPr lang="en-CA" sz="1100" dirty="0">
                          <a:effectLst/>
                          <a:highlight>
                            <a:srgbClr val="D3D3D3"/>
                          </a:highlight>
                        </a:rPr>
                        <a:t>Most</a:t>
                      </a:r>
                      <a:endParaRPr lang="en-CA" sz="1100" dirty="0">
                        <a:effectLst/>
                      </a:endParaRPr>
                    </a:p>
                    <a:p>
                      <a:pPr>
                        <a:lnSpc>
                          <a:spcPct val="106000"/>
                        </a:lnSpc>
                        <a:spcAft>
                          <a:spcPts val="0"/>
                        </a:spcAft>
                      </a:pPr>
                      <a:r>
                        <a:rPr lang="en-CA" sz="1100" dirty="0">
                          <a:effectLst/>
                          <a:highlight>
                            <a:srgbClr val="D3D3D3"/>
                          </a:highlight>
                        </a:rPr>
                        <a:t>All that I Know</a:t>
                      </a:r>
                      <a:endParaRPr lang="en-CA" sz="1100" dirty="0">
                        <a:effectLst/>
                      </a:endParaRPr>
                    </a:p>
                    <a:p>
                      <a:pPr>
                        <a:lnSpc>
                          <a:spcPct val="106000"/>
                        </a:lnSpc>
                        <a:spcAft>
                          <a:spcPts val="0"/>
                        </a:spcAft>
                      </a:pPr>
                      <a:r>
                        <a:rPr lang="en-CA" sz="1100" dirty="0">
                          <a:effectLst/>
                          <a:highlight>
                            <a:srgbClr val="D3D3D3"/>
                          </a:highlight>
                        </a:rPr>
                        <a:t>(Oji-Cree-</a:t>
                      </a:r>
                      <a:r>
                        <a:rPr lang="en-CA" sz="1100" dirty="0" err="1">
                          <a:effectLst/>
                          <a:highlight>
                            <a:srgbClr val="D3D3D3"/>
                          </a:highlight>
                        </a:rPr>
                        <a:t>Meti</a:t>
                      </a:r>
                      <a:r>
                        <a:rPr lang="en-CA" sz="1100" dirty="0">
                          <a:effectLst/>
                          <a:highlight>
                            <a:srgbClr val="D3D3D3"/>
                          </a:highlight>
                        </a:rPr>
                        <a: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a:lnSpc>
                          <a:spcPct val="106000"/>
                        </a:lnSpc>
                        <a:spcAft>
                          <a:spcPts val="0"/>
                        </a:spcAft>
                      </a:pPr>
                      <a:r>
                        <a:rPr lang="en-CA" sz="1000" dirty="0">
                          <a:effectLst/>
                          <a:highlight>
                            <a:srgbClr val="D3D3D3"/>
                          </a:highlight>
                        </a:rPr>
                        <a:t> </a:t>
                      </a:r>
                      <a:endParaRPr lang="en-CA" sz="1000" dirty="0">
                        <a:effectLst/>
                      </a:endParaRPr>
                    </a:p>
                    <a:p>
                      <a:pPr>
                        <a:lnSpc>
                          <a:spcPct val="106000"/>
                        </a:lnSpc>
                        <a:spcAft>
                          <a:spcPts val="0"/>
                        </a:spcAft>
                      </a:pPr>
                      <a:r>
                        <a:rPr lang="en-CA" sz="1000" dirty="0">
                          <a:effectLst/>
                          <a:highlight>
                            <a:srgbClr val="D3D3D3"/>
                          </a:highlight>
                        </a:rPr>
                        <a:t>Contemporary</a:t>
                      </a:r>
                      <a:endParaRPr lang="en-CA" sz="1000" dirty="0">
                        <a:effectLst/>
                      </a:endParaRPr>
                    </a:p>
                    <a:p>
                      <a:pPr>
                        <a:lnSpc>
                          <a:spcPct val="106000"/>
                        </a:lnSpc>
                        <a:spcAft>
                          <a:spcPts val="0"/>
                        </a:spcAft>
                      </a:pPr>
                      <a:r>
                        <a:rPr lang="en-CA" sz="1000" u="sng" dirty="0">
                          <a:effectLst/>
                          <a:highlight>
                            <a:srgbClr val="D3D3D3"/>
                          </a:highlight>
                          <a:hlinkClick r:id="rId6"/>
                        </a:rPr>
                        <a:t>https://www.youtube.com/watch?v=5VAF3ypMS84</a:t>
                      </a:r>
                      <a:r>
                        <a:rPr lang="en-CA" sz="1000" dirty="0">
                          <a:effectLst/>
                          <a:highlight>
                            <a:srgbClr val="D3D3D3"/>
                          </a:highligh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255964342"/>
                  </a:ext>
                </a:extLst>
              </a:tr>
              <a:tr h="525704">
                <a:tc>
                  <a:txBody>
                    <a:bodyPr/>
                    <a:lstStyle/>
                    <a:p>
                      <a:pPr>
                        <a:lnSpc>
                          <a:spcPct val="106000"/>
                        </a:lnSpc>
                        <a:spcAft>
                          <a:spcPts val="0"/>
                        </a:spcAft>
                      </a:pPr>
                      <a:r>
                        <a:rPr lang="en-CA" sz="1100">
                          <a:effectLst/>
                          <a:highlight>
                            <a:srgbClr val="D3D3D3"/>
                          </a:highlight>
                        </a:rPr>
                        <a:t> </a:t>
                      </a:r>
                      <a:endParaRPr lang="en-CA" sz="1100">
                        <a:effectLst/>
                      </a:endParaRPr>
                    </a:p>
                    <a:p>
                      <a:pPr>
                        <a:lnSpc>
                          <a:spcPct val="106000"/>
                        </a:lnSpc>
                        <a:spcAft>
                          <a:spcPts val="0"/>
                        </a:spcAft>
                      </a:pPr>
                      <a:r>
                        <a:rPr lang="en-CA" sz="1100">
                          <a:effectLst/>
                          <a:highlight>
                            <a:srgbClr val="D3D3D3"/>
                          </a:highlight>
                        </a:rPr>
                        <a:t>David Maracle (Tyendinaga Mohawk)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a:lnSpc>
                          <a:spcPct val="106000"/>
                        </a:lnSpc>
                        <a:spcAft>
                          <a:spcPts val="0"/>
                        </a:spcAft>
                      </a:pPr>
                      <a:r>
                        <a:rPr lang="en-CA" sz="1000" dirty="0">
                          <a:effectLst/>
                          <a:highlight>
                            <a:srgbClr val="D3D3D3"/>
                          </a:highlight>
                        </a:rPr>
                        <a:t> </a:t>
                      </a:r>
                      <a:endParaRPr lang="en-CA" sz="1000" dirty="0">
                        <a:effectLst/>
                      </a:endParaRPr>
                    </a:p>
                    <a:p>
                      <a:pPr>
                        <a:lnSpc>
                          <a:spcPct val="106000"/>
                        </a:lnSpc>
                        <a:spcAft>
                          <a:spcPts val="0"/>
                        </a:spcAft>
                      </a:pPr>
                      <a:r>
                        <a:rPr lang="en-CA" sz="1000" dirty="0">
                          <a:effectLst/>
                          <a:highlight>
                            <a:srgbClr val="D3D3D3"/>
                          </a:highlight>
                        </a:rPr>
                        <a:t>Native Flute</a:t>
                      </a:r>
                      <a:endParaRPr lang="en-CA" sz="1000" dirty="0">
                        <a:effectLst/>
                      </a:endParaRPr>
                    </a:p>
                    <a:p>
                      <a:pPr>
                        <a:lnSpc>
                          <a:spcPct val="106000"/>
                        </a:lnSpc>
                        <a:spcAft>
                          <a:spcPts val="0"/>
                        </a:spcAft>
                      </a:pPr>
                      <a:r>
                        <a:rPr lang="en-CA" sz="1000" u="sng" dirty="0">
                          <a:effectLst/>
                          <a:highlight>
                            <a:srgbClr val="D3D3D3"/>
                          </a:highlight>
                          <a:hlinkClick r:id="rId7"/>
                        </a:rPr>
                        <a:t>https://www.youtube.com/watch?v=JpLFD0eNTQ8&amp;feature=youtu.be</a:t>
                      </a:r>
                      <a:r>
                        <a:rPr lang="en-CA" sz="1000" dirty="0">
                          <a:effectLst/>
                          <a:highlight>
                            <a:srgbClr val="D3D3D3"/>
                          </a:highligh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858481450"/>
                  </a:ext>
                </a:extLst>
              </a:tr>
              <a:tr h="669476">
                <a:tc>
                  <a:txBody>
                    <a:bodyPr/>
                    <a:lstStyle/>
                    <a:p>
                      <a:pPr>
                        <a:lnSpc>
                          <a:spcPct val="106000"/>
                        </a:lnSpc>
                        <a:spcAft>
                          <a:spcPts val="0"/>
                        </a:spcAft>
                      </a:pPr>
                      <a:r>
                        <a:rPr lang="en-CA" sz="1100" dirty="0">
                          <a:effectLst/>
                          <a:highlight>
                            <a:srgbClr val="D3D3D3"/>
                          </a:highlight>
                        </a:rPr>
                        <a:t> </a:t>
                      </a:r>
                      <a:endParaRPr lang="en-CA" sz="1100" dirty="0">
                        <a:effectLst/>
                      </a:endParaRPr>
                    </a:p>
                    <a:p>
                      <a:pPr>
                        <a:lnSpc>
                          <a:spcPct val="106000"/>
                        </a:lnSpc>
                        <a:spcAft>
                          <a:spcPts val="0"/>
                        </a:spcAft>
                      </a:pPr>
                      <a:r>
                        <a:rPr lang="en-CA" sz="1100" dirty="0">
                          <a:effectLst/>
                          <a:highlight>
                            <a:srgbClr val="D3D3D3"/>
                          </a:highlight>
                        </a:rPr>
                        <a:t>A Tribe called Red</a:t>
                      </a:r>
                      <a:endParaRPr lang="en-CA" sz="1100" dirty="0">
                        <a:effectLst/>
                      </a:endParaRPr>
                    </a:p>
                    <a:p>
                      <a:pPr>
                        <a:lnSpc>
                          <a:spcPct val="106000"/>
                        </a:lnSpc>
                        <a:spcAft>
                          <a:spcPts val="0"/>
                        </a:spcAft>
                      </a:pPr>
                      <a:r>
                        <a:rPr lang="en-CA" sz="1100" dirty="0">
                          <a:effectLst/>
                          <a:highlight>
                            <a:srgbClr val="D3D3D3"/>
                          </a:highlight>
                        </a:rPr>
                        <a:t>(Ojibway, Cayuga, Mohawk)</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tc>
                  <a:txBody>
                    <a:bodyPr/>
                    <a:lstStyle/>
                    <a:p>
                      <a:pPr>
                        <a:lnSpc>
                          <a:spcPct val="106000"/>
                        </a:lnSpc>
                        <a:spcAft>
                          <a:spcPts val="0"/>
                        </a:spcAft>
                      </a:pPr>
                      <a:r>
                        <a:rPr lang="en-CA" sz="1000" dirty="0">
                          <a:effectLst/>
                          <a:highlight>
                            <a:srgbClr val="D3D3D3"/>
                          </a:highlight>
                        </a:rPr>
                        <a:t> </a:t>
                      </a:r>
                      <a:endParaRPr lang="en-CA" sz="1000" dirty="0">
                        <a:effectLst/>
                      </a:endParaRPr>
                    </a:p>
                    <a:p>
                      <a:pPr>
                        <a:lnSpc>
                          <a:spcPct val="106000"/>
                        </a:lnSpc>
                        <a:spcAft>
                          <a:spcPts val="0"/>
                        </a:spcAft>
                      </a:pPr>
                      <a:r>
                        <a:rPr lang="en-CA" sz="1000" dirty="0">
                          <a:effectLst/>
                          <a:highlight>
                            <a:srgbClr val="D3D3D3"/>
                          </a:highlight>
                        </a:rPr>
                        <a:t>Black Bear- Stadium Pow Wow – Official Video</a:t>
                      </a:r>
                      <a:endParaRPr lang="en-CA" sz="1000" dirty="0">
                        <a:effectLst/>
                      </a:endParaRPr>
                    </a:p>
                    <a:p>
                      <a:pPr>
                        <a:lnSpc>
                          <a:spcPct val="106000"/>
                        </a:lnSpc>
                        <a:spcAft>
                          <a:spcPts val="0"/>
                        </a:spcAft>
                      </a:pPr>
                      <a:r>
                        <a:rPr lang="en-CA" sz="1000" dirty="0">
                          <a:effectLst/>
                          <a:highlight>
                            <a:srgbClr val="D3D3D3"/>
                          </a:highlight>
                        </a:rPr>
                        <a:t>“We are the </a:t>
                      </a:r>
                      <a:r>
                        <a:rPr lang="en-CA" sz="1000" dirty="0" err="1">
                          <a:effectLst/>
                          <a:highlight>
                            <a:srgbClr val="D3D3D3"/>
                          </a:highlight>
                        </a:rPr>
                        <a:t>Halluci</a:t>
                      </a:r>
                      <a:r>
                        <a:rPr lang="en-CA" sz="1000" dirty="0">
                          <a:effectLst/>
                          <a:highlight>
                            <a:srgbClr val="D3D3D3"/>
                          </a:highlight>
                        </a:rPr>
                        <a:t> Nation”</a:t>
                      </a:r>
                      <a:endParaRPr lang="en-CA" sz="1000" dirty="0">
                        <a:effectLst/>
                      </a:endParaRPr>
                    </a:p>
                    <a:p>
                      <a:pPr>
                        <a:lnSpc>
                          <a:spcPct val="106000"/>
                        </a:lnSpc>
                        <a:spcAft>
                          <a:spcPts val="0"/>
                        </a:spcAft>
                      </a:pPr>
                      <a:r>
                        <a:rPr lang="en-CA" sz="1000" u="sng" dirty="0">
                          <a:effectLst/>
                          <a:highlight>
                            <a:srgbClr val="D3D3D3"/>
                          </a:highlight>
                          <a:hlinkClick r:id="rId8"/>
                        </a:rPr>
                        <a:t>https://www.youtube.com/watch?v=eAEmjW9J3_o</a:t>
                      </a:r>
                      <a:r>
                        <a:rPr lang="en-CA" sz="1000" dirty="0">
                          <a:effectLst/>
                          <a:highlight>
                            <a:srgbClr val="D3D3D3"/>
                          </a:highligh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923" marR="36923" marT="0" marB="0"/>
                </a:tc>
                <a:extLst>
                  <a:ext uri="{0D108BD9-81ED-4DB2-BD59-A6C34878D82A}">
                    <a16:rowId xmlns:a16="http://schemas.microsoft.com/office/drawing/2014/main" val="3716160278"/>
                  </a:ext>
                </a:extLst>
              </a:tr>
            </a:tbl>
          </a:graphicData>
        </a:graphic>
      </p:graphicFrame>
    </p:spTree>
    <p:extLst>
      <p:ext uri="{BB962C8B-B14F-4D97-AF65-F5344CB8AC3E}">
        <p14:creationId xmlns:p14="http://schemas.microsoft.com/office/powerpoint/2010/main" val="1682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9038-CFEE-4E50-9642-34BC45383F20}"/>
              </a:ext>
            </a:extLst>
          </p:cNvPr>
          <p:cNvSpPr>
            <a:spLocks noGrp="1"/>
          </p:cNvSpPr>
          <p:nvPr>
            <p:ph type="title"/>
          </p:nvPr>
        </p:nvSpPr>
        <p:spPr>
          <a:xfrm>
            <a:off x="2592250" y="126757"/>
            <a:ext cx="8909366" cy="1013527"/>
          </a:xfrm>
        </p:spPr>
        <p:txBody>
          <a:bodyPr>
            <a:normAutofit/>
          </a:bodyPr>
          <a:lstStyle/>
          <a:p>
            <a:pPr algn="ctr"/>
            <a:r>
              <a:rPr lang="en-CA" sz="3999" b="1" dirty="0">
                <a:solidFill>
                  <a:srgbClr val="FF0000"/>
                </a:solidFill>
                <a:latin typeface="Times New Roman" panose="02020603050405020304" pitchFamily="18" charset="0"/>
                <a:cs typeface="Times New Roman" panose="02020603050405020304" pitchFamily="18" charset="0"/>
              </a:rPr>
              <a:t>Red </a:t>
            </a:r>
            <a:r>
              <a:rPr lang="en-CA" sz="3999" b="1" dirty="0">
                <a:solidFill>
                  <a:srgbClr val="3333CC"/>
                </a:solidFill>
                <a:latin typeface="Times New Roman" panose="02020603050405020304" pitchFamily="18" charset="0"/>
                <a:cs typeface="Times New Roman" panose="02020603050405020304" pitchFamily="18" charset="0"/>
              </a:rPr>
              <a:t>Winter Lyrics</a:t>
            </a:r>
          </a:p>
        </p:txBody>
      </p:sp>
      <p:sp>
        <p:nvSpPr>
          <p:cNvPr id="3" name="Content Placeholder 2">
            <a:extLst>
              <a:ext uri="{FF2B5EF4-FFF2-40B4-BE49-F238E27FC236}">
                <a16:creationId xmlns:a16="http://schemas.microsoft.com/office/drawing/2014/main" id="{A2080374-36DA-45B4-AB01-6311741A66C6}"/>
              </a:ext>
            </a:extLst>
          </p:cNvPr>
          <p:cNvSpPr>
            <a:spLocks noGrp="1"/>
          </p:cNvSpPr>
          <p:nvPr>
            <p:ph idx="1"/>
          </p:nvPr>
        </p:nvSpPr>
        <p:spPr>
          <a:xfrm>
            <a:off x="2349996" y="729572"/>
            <a:ext cx="9151619" cy="6515851"/>
          </a:xfrm>
        </p:spPr>
        <p:txBody>
          <a:bodyPr>
            <a:normAutofit fontScale="70000" lnSpcReduction="20000"/>
          </a:bodyPr>
          <a:lstStyle/>
          <a:p>
            <a:pPr marL="0" indent="0">
              <a:buNone/>
            </a:pPr>
            <a:r>
              <a:rPr lang="en-CA" b="1" dirty="0"/>
              <a:t> </a:t>
            </a:r>
            <a:endParaRPr lang="en-CA" dirty="0"/>
          </a:p>
          <a:p>
            <a:pPr marL="0" indent="0" algn="ctr">
              <a:buNone/>
            </a:pPr>
            <a:r>
              <a:rPr lang="en-CA" sz="2899"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Verse</a:t>
            </a:r>
          </a:p>
          <a:p>
            <a:pPr marL="0" indent="0" algn="ctr">
              <a:buNone/>
            </a:pP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skin’s red, I bleed red, I’m seeing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 praying for my people out there who </a:t>
            </a:r>
            <a:r>
              <a:rPr lang="en-CA" sz="2899"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ain’t</a:t>
            </a: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seen it yet</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blood is</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cold</a:t>
            </a: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he’s living lies forever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told</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his ancestors 500 years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ago</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Yeah I said it, got my peoples getting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restless</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Making money off our land and we </a:t>
            </a:r>
            <a:r>
              <a:rPr lang="en-CA" sz="2899"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ain’t</a:t>
            </a: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even on the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guest list</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Carry on traditions of a racist ass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pilgrim</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 know you really love it when my people play the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victim</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a:t>
            </a: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 makes it seem like we’re folding under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pressure</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we up to bat now no more playing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catcher</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a:t>
            </a: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we see the bigger the picture that we have to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capture</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 how quick we get together? Man, we out to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get </a:t>
            </a:r>
            <a:r>
              <a:rPr lang="en-CA" sz="2899"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Chorus</a:t>
            </a:r>
            <a:endParaRPr lang="en-CA" sz="28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br>
              <a:rPr lang="en-CA" sz="28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You can lock us in jail and throw away the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key</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 away my rights but you </a:t>
            </a:r>
            <a:r>
              <a:rPr lang="en-CA" sz="2899"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ain’t</a:t>
            </a: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stopping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a:t>
            </a: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 been quiet for too long its time to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speak</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got to stand for something to keep us </a:t>
            </a: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free!</a:t>
            </a:r>
            <a:br>
              <a:rPr lang="en-CA" sz="2899"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 </a:t>
            </a:r>
            <a:r>
              <a:rPr lang="en-CA" sz="2899"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idle no more</a:t>
            </a:r>
            <a:b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 idle no more</a:t>
            </a:r>
            <a:b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 idle no more</a:t>
            </a:r>
            <a:b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CA" sz="28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Yeah I’m idle no more</a:t>
            </a:r>
          </a:p>
          <a:p>
            <a:endParaRPr lang="en-CA" dirty="0"/>
          </a:p>
        </p:txBody>
      </p:sp>
      <p:pic>
        <p:nvPicPr>
          <p:cNvPr id="4" name="Picture 3" descr="C:\Users\Maryann\AppData\Local\Microsoft\Windows\INetCache\Content.MSO\87B977DB.tmp">
            <a:extLst>
              <a:ext uri="{FF2B5EF4-FFF2-40B4-BE49-F238E27FC236}">
                <a16:creationId xmlns:a16="http://schemas.microsoft.com/office/drawing/2014/main" id="{917D0F12-7B58-4101-824F-3E9E54452E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71965" y="2320990"/>
            <a:ext cx="6001668" cy="2216021"/>
          </a:xfrm>
          <a:prstGeom prst="rect">
            <a:avLst/>
          </a:prstGeom>
          <a:noFill/>
          <a:ln>
            <a:noFill/>
          </a:ln>
        </p:spPr>
      </p:pic>
    </p:spTree>
    <p:extLst>
      <p:ext uri="{BB962C8B-B14F-4D97-AF65-F5344CB8AC3E}">
        <p14:creationId xmlns:p14="http://schemas.microsoft.com/office/powerpoint/2010/main" val="15623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116632"/>
            <a:ext cx="9769150" cy="792088"/>
          </a:xfrm>
        </p:spPr>
        <p:txBody>
          <a:bodyPr>
            <a:normAutofit/>
          </a:bodyPr>
          <a:lstStyle/>
          <a:p>
            <a:pPr algn="ctr"/>
            <a:r>
              <a:rPr lang="en-CA"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Mary Ann </a:t>
            </a:r>
            <a:r>
              <a:rPr lang="en-CA" sz="4000" b="1" dirty="0" err="1">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Fratia</a:t>
            </a:r>
            <a:endPar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49796" y="1196752"/>
            <a:ext cx="11233248" cy="5544616"/>
          </a:xfrm>
        </p:spPr>
        <p:txBody>
          <a:bodyPr>
            <a:normAutofit/>
          </a:bodyPr>
          <a:lstStyle/>
          <a:p>
            <a:pPr marL="342900" indent="-342900">
              <a:buFont typeface="Arial" panose="020B0604020202020204" pitchFamily="34" charset="0"/>
              <a:buChar char="•"/>
              <a:defRPr/>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35 + years experience in public education: J/I/S Music,  Head of Music &amp; Arts/HPE Coordinator – Peel DSB, TDSB, Winnipeg, Manitoba</a:t>
            </a:r>
          </a:p>
          <a:p>
            <a:pPr marL="342900" indent="-342900">
              <a:buFont typeface="Arial" panose="020B0604020202020204" pitchFamily="34" charset="0"/>
              <a:buChar char="•"/>
              <a:defRPr/>
            </a:pP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Music (P,J,I,S), P/J Dance, Educational Assessment, Integrated Arts Practicum Advisor : Faculties of Education York University, Ontario Tech University, MT program, OISE/UT</a:t>
            </a:r>
          </a:p>
          <a:p>
            <a:pPr marL="342900" indent="-342900">
              <a:buFont typeface="Arial" panose="020B0604020202020204" pitchFamily="34" charset="0"/>
              <a:buChar char="•"/>
              <a:defRPr/>
            </a:pP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AQ/ABQ/Honour Specialist Facilitator:  I/S Music, OISE/UT, York U</a:t>
            </a:r>
          </a:p>
          <a:p>
            <a:pPr>
              <a:defRPr/>
            </a:pP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Education/Music Consultant: TVO Kids (Ping &amp; Friends, Backyard Beats, The Wacky Word Show)</a:t>
            </a:r>
          </a:p>
          <a:p>
            <a:pPr marL="342900" indent="-342900">
              <a:buFont typeface="Arial" panose="020B0604020202020204" pitchFamily="34" charset="0"/>
              <a:buChar char="•"/>
              <a:defRPr/>
            </a:pP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Curriculum Writer: York U, OISE/UT, MT program-OISE/UT</a:t>
            </a:r>
          </a:p>
          <a:p>
            <a:pPr marL="342900" indent="-342900">
              <a:buFont typeface="Arial" panose="020B0604020202020204" pitchFamily="34" charset="0"/>
              <a:buChar char="•"/>
              <a:defRPr/>
            </a:pPr>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Workshop Presenter / Music Festival Adjudicator</a:t>
            </a:r>
          </a:p>
          <a:p>
            <a:pPr marL="342900" indent="-342900">
              <a:buFont typeface="Arial" panose="020B0604020202020204" pitchFamily="34" charset="0"/>
              <a:buChar cha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995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0"/>
            <a:ext cx="10201199" cy="692696"/>
          </a:xfrm>
        </p:spPr>
        <p:txBody>
          <a:bodyPr>
            <a:normAutofit fontScale="90000"/>
          </a:bodyPr>
          <a:lstStyle/>
          <a:p>
            <a:pPr algn="ctr"/>
            <a:r>
              <a:rPr lang="en-CA"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Critical Analysis Process: DREZUS – Red Winter</a:t>
            </a:r>
          </a:p>
        </p:txBody>
      </p:sp>
      <p:graphicFrame>
        <p:nvGraphicFramePr>
          <p:cNvPr id="5" name="Content Placeholder 4">
            <a:extLst>
              <a:ext uri="{FF2B5EF4-FFF2-40B4-BE49-F238E27FC236}">
                <a16:creationId xmlns:a16="http://schemas.microsoft.com/office/drawing/2014/main" id="{E3C9DE3F-D320-4C53-B201-671EFA720008}"/>
              </a:ext>
            </a:extLst>
          </p:cNvPr>
          <p:cNvGraphicFramePr>
            <a:graphicFrameLocks noGrp="1"/>
          </p:cNvGraphicFramePr>
          <p:nvPr>
            <p:ph idx="1"/>
            <p:extLst>
              <p:ext uri="{D42A27DB-BD31-4B8C-83A1-F6EECF244321}">
                <p14:modId xmlns:p14="http://schemas.microsoft.com/office/powerpoint/2010/main" val="421235590"/>
              </p:ext>
            </p:extLst>
          </p:nvPr>
        </p:nvGraphicFramePr>
        <p:xfrm>
          <a:off x="1701924" y="836613"/>
          <a:ext cx="9073008" cy="6046038"/>
        </p:xfrm>
        <a:graphic>
          <a:graphicData uri="http://schemas.openxmlformats.org/drawingml/2006/table">
            <a:tbl>
              <a:tblPr firstRow="1" firstCol="1" bandRow="1">
                <a:tableStyleId>{3B4B98B0-60AC-42C2-AFA5-B58CD77FA1E5}</a:tableStyleId>
              </a:tblPr>
              <a:tblGrid>
                <a:gridCol w="6552728">
                  <a:extLst>
                    <a:ext uri="{9D8B030D-6E8A-4147-A177-3AD203B41FA5}">
                      <a16:colId xmlns:a16="http://schemas.microsoft.com/office/drawing/2014/main" val="4138338966"/>
                    </a:ext>
                  </a:extLst>
                </a:gridCol>
                <a:gridCol w="2520280">
                  <a:extLst>
                    <a:ext uri="{9D8B030D-6E8A-4147-A177-3AD203B41FA5}">
                      <a16:colId xmlns:a16="http://schemas.microsoft.com/office/drawing/2014/main" val="2609745955"/>
                    </a:ext>
                  </a:extLst>
                </a:gridCol>
              </a:tblGrid>
              <a:tr h="750833">
                <a:tc>
                  <a:txBody>
                    <a:bodyPr/>
                    <a:lstStyle/>
                    <a:p>
                      <a:pPr>
                        <a:lnSpc>
                          <a:spcPct val="106000"/>
                        </a:lnSpc>
                        <a:spcAft>
                          <a:spcPts val="0"/>
                        </a:spcAft>
                      </a:pPr>
                      <a:r>
                        <a:rPr lang="en-CA" sz="1100" dirty="0">
                          <a:solidFill>
                            <a:srgbClr val="FF0066"/>
                          </a:solidFill>
                          <a:effectLst>
                            <a:outerShdw blurRad="38100" dist="38100" dir="2700000" algn="tl">
                              <a:srgbClr val="000000">
                                <a:alpha val="43137"/>
                              </a:srgbClr>
                            </a:outerShdw>
                          </a:effectLst>
                        </a:rPr>
                        <a:t>Initial Reaction</a:t>
                      </a:r>
                    </a:p>
                    <a:p>
                      <a:pPr>
                        <a:lnSpc>
                          <a:spcPct val="106000"/>
                        </a:lnSpc>
                        <a:spcAft>
                          <a:spcPts val="0"/>
                        </a:spcAft>
                      </a:pPr>
                      <a:r>
                        <a:rPr lang="en-CA" sz="1100" dirty="0">
                          <a:effectLst/>
                        </a:rPr>
                        <a:t>What is your initial reaction to the lyrics of this piece?</a:t>
                      </a:r>
                    </a:p>
                    <a:p>
                      <a:pPr>
                        <a:lnSpc>
                          <a:spcPct val="106000"/>
                        </a:lnSpc>
                        <a:spcAft>
                          <a:spcPts val="0"/>
                        </a:spcAft>
                      </a:pPr>
                      <a:r>
                        <a:rPr lang="en-CA" sz="1100" dirty="0">
                          <a:effectLst/>
                        </a:rPr>
                        <a:t> </a:t>
                      </a:r>
                    </a:p>
                    <a:p>
                      <a:pPr>
                        <a:lnSpc>
                          <a:spcPct val="106000"/>
                        </a:lnSpc>
                        <a:spcAft>
                          <a:spcPts val="0"/>
                        </a:spcAft>
                      </a:pPr>
                      <a:r>
                        <a:rPr lang="en-CA" sz="1100" dirty="0">
                          <a:effectLst/>
                        </a:rPr>
                        <a:t>To the video?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6000"/>
                        </a:lnSpc>
                        <a:spcAft>
                          <a:spcPts val="0"/>
                        </a:spcAft>
                      </a:pPr>
                      <a:r>
                        <a:rPr lang="en-CA" sz="800" u="none" strike="noStrike"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3508130644"/>
                  </a:ext>
                </a:extLst>
              </a:tr>
              <a:tr h="689426">
                <a:tc>
                  <a:txBody>
                    <a:bodyPr/>
                    <a:lstStyle/>
                    <a:p>
                      <a:pPr>
                        <a:lnSpc>
                          <a:spcPct val="106000"/>
                        </a:lnSpc>
                        <a:spcAft>
                          <a:spcPts val="0"/>
                        </a:spcAft>
                      </a:pPr>
                      <a:r>
                        <a:rPr lang="en-CA" sz="1100" dirty="0">
                          <a:solidFill>
                            <a:srgbClr val="FF0066"/>
                          </a:solidFill>
                          <a:effectLst>
                            <a:outerShdw blurRad="38100" dist="38100" dir="2700000" algn="tl">
                              <a:srgbClr val="000000">
                                <a:alpha val="43137"/>
                              </a:srgbClr>
                            </a:outerShdw>
                          </a:effectLst>
                        </a:rPr>
                        <a:t>Description</a:t>
                      </a:r>
                    </a:p>
                    <a:p>
                      <a:pPr>
                        <a:lnSpc>
                          <a:spcPct val="106000"/>
                        </a:lnSpc>
                        <a:spcAft>
                          <a:spcPts val="0"/>
                        </a:spcAft>
                      </a:pPr>
                      <a:r>
                        <a:rPr lang="en-CA" sz="1100" dirty="0">
                          <a:effectLst/>
                        </a:rPr>
                        <a:t>List everything you hear in this music (voices, instrumentation, style/genre) and/or in the video.</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6000"/>
                        </a:lnSpc>
                        <a:spcAft>
                          <a:spcPts val="0"/>
                        </a:spcAft>
                      </a:pPr>
                      <a:r>
                        <a:rPr lang="en-CA" sz="800" u="none" strike="noStrike">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3668952528"/>
                  </a:ext>
                </a:extLst>
              </a:tr>
              <a:tr h="2126043">
                <a:tc>
                  <a:txBody>
                    <a:bodyPr/>
                    <a:lstStyle/>
                    <a:p>
                      <a:pPr>
                        <a:lnSpc>
                          <a:spcPct val="106000"/>
                        </a:lnSpc>
                        <a:spcAft>
                          <a:spcPts val="0"/>
                        </a:spcAft>
                      </a:pPr>
                      <a:r>
                        <a:rPr lang="en-CA" sz="1100" dirty="0">
                          <a:solidFill>
                            <a:srgbClr val="FF0066"/>
                          </a:solidFill>
                          <a:effectLst>
                            <a:outerShdw blurRad="38100" dist="38100" dir="2700000" algn="tl">
                              <a:srgbClr val="000000">
                                <a:alpha val="43137"/>
                              </a:srgbClr>
                            </a:outerShdw>
                          </a:effectLst>
                        </a:rPr>
                        <a:t>Analysis</a:t>
                      </a:r>
                    </a:p>
                    <a:p>
                      <a:pPr>
                        <a:lnSpc>
                          <a:spcPct val="106000"/>
                        </a:lnSpc>
                        <a:spcAft>
                          <a:spcPts val="0"/>
                        </a:spcAft>
                      </a:pPr>
                      <a:r>
                        <a:rPr lang="en-CA" sz="1100" dirty="0">
                          <a:effectLst/>
                        </a:rPr>
                        <a:t>How were the elements of music (melody, rhythm, harmony, timbre, texture, form, dynamics) organized and manipulated?</a:t>
                      </a:r>
                    </a:p>
                    <a:p>
                      <a:pPr>
                        <a:lnSpc>
                          <a:spcPct val="106000"/>
                        </a:lnSpc>
                        <a:spcAft>
                          <a:spcPts val="0"/>
                        </a:spcAft>
                      </a:pPr>
                      <a:r>
                        <a:rPr lang="en-CA" sz="1100" dirty="0">
                          <a:effectLst/>
                        </a:rPr>
                        <a:t> </a:t>
                      </a:r>
                    </a:p>
                    <a:p>
                      <a:pPr>
                        <a:lnSpc>
                          <a:spcPct val="106000"/>
                        </a:lnSpc>
                        <a:spcAft>
                          <a:spcPts val="0"/>
                        </a:spcAft>
                      </a:pPr>
                      <a:r>
                        <a:rPr lang="en-CA" sz="1100" dirty="0">
                          <a:effectLst/>
                        </a:rPr>
                        <a:t> </a:t>
                      </a:r>
                    </a:p>
                    <a:p>
                      <a:pPr>
                        <a:lnSpc>
                          <a:spcPct val="106000"/>
                        </a:lnSpc>
                        <a:spcAft>
                          <a:spcPts val="0"/>
                        </a:spcAft>
                      </a:pPr>
                      <a:r>
                        <a:rPr lang="en-CA" sz="1100" dirty="0">
                          <a:effectLst/>
                        </a:rPr>
                        <a:t>Do you think this was effective? Why/why not?</a:t>
                      </a:r>
                    </a:p>
                    <a:p>
                      <a:pPr>
                        <a:lnSpc>
                          <a:spcPct val="106000"/>
                        </a:lnSpc>
                        <a:spcAft>
                          <a:spcPts val="0"/>
                        </a:spcAft>
                      </a:pPr>
                      <a:r>
                        <a:rPr lang="en-CA" sz="1100" dirty="0">
                          <a:effectLst/>
                        </a:rPr>
                        <a:t> </a:t>
                      </a:r>
                    </a:p>
                    <a:p>
                      <a:pPr>
                        <a:lnSpc>
                          <a:spcPct val="106000"/>
                        </a:lnSpc>
                        <a:spcAft>
                          <a:spcPts val="0"/>
                        </a:spcAft>
                      </a:pPr>
                      <a:r>
                        <a:rPr lang="en-CA" sz="1100" dirty="0">
                          <a:effectLst/>
                        </a:rPr>
                        <a:t>What are the lyrics expressing?  </a:t>
                      </a:r>
                    </a:p>
                    <a:p>
                      <a:pPr>
                        <a:lnSpc>
                          <a:spcPct val="106000"/>
                        </a:lnSpc>
                        <a:spcAft>
                          <a:spcPts val="0"/>
                        </a:spcAft>
                      </a:pPr>
                      <a:r>
                        <a:rPr lang="en-CA" sz="1100" dirty="0">
                          <a:effectLst/>
                        </a:rPr>
                        <a:t> </a:t>
                      </a:r>
                    </a:p>
                    <a:p>
                      <a:pPr>
                        <a:lnSpc>
                          <a:spcPct val="106000"/>
                        </a:lnSpc>
                        <a:spcAft>
                          <a:spcPts val="0"/>
                        </a:spcAft>
                      </a:pPr>
                      <a:r>
                        <a:rPr lang="en-CA" sz="1100" dirty="0">
                          <a:effectLst/>
                        </a:rPr>
                        <a:t>What social justice/equity issue is it exploring?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6000"/>
                        </a:lnSpc>
                        <a:spcAft>
                          <a:spcPts val="0"/>
                        </a:spcAft>
                      </a:pPr>
                      <a:r>
                        <a:rPr lang="en-CA" sz="1050" b="1" dirty="0">
                          <a:solidFill>
                            <a:srgbClr val="FF0066"/>
                          </a:solidFill>
                          <a:effectLst>
                            <a:outerShdw blurRad="38100" dist="38100" dir="2700000" algn="tl">
                              <a:srgbClr val="000000">
                                <a:alpha val="43137"/>
                              </a:srgbClr>
                            </a:outerShdw>
                          </a:effectLst>
                        </a:rPr>
                        <a:t>Melody:</a:t>
                      </a:r>
                    </a:p>
                    <a:p>
                      <a:pPr>
                        <a:lnSpc>
                          <a:spcPct val="106000"/>
                        </a:lnSpc>
                        <a:spcAft>
                          <a:spcPts val="0"/>
                        </a:spcAft>
                      </a:pPr>
                      <a:r>
                        <a:rPr lang="en-CA" sz="1200" b="1" dirty="0">
                          <a:solidFill>
                            <a:srgbClr val="FF0066"/>
                          </a:solidFill>
                          <a:effectLst>
                            <a:outerShdw blurRad="38100" dist="38100" dir="2700000" algn="tl">
                              <a:srgbClr val="000000">
                                <a:alpha val="43137"/>
                              </a:srgbClr>
                            </a:outerShdw>
                          </a:effectLst>
                        </a:rPr>
                        <a:t>Rhythm:</a:t>
                      </a:r>
                    </a:p>
                    <a:p>
                      <a:pPr>
                        <a:lnSpc>
                          <a:spcPct val="106000"/>
                        </a:lnSpc>
                        <a:spcAft>
                          <a:spcPts val="0"/>
                        </a:spcAft>
                      </a:pPr>
                      <a:r>
                        <a:rPr lang="en-CA" sz="1200" b="1" dirty="0">
                          <a:solidFill>
                            <a:srgbClr val="FF0066"/>
                          </a:solidFill>
                          <a:effectLst>
                            <a:outerShdw blurRad="38100" dist="38100" dir="2700000" algn="tl">
                              <a:srgbClr val="000000">
                                <a:alpha val="43137"/>
                              </a:srgbClr>
                            </a:outerShdw>
                          </a:effectLst>
                        </a:rPr>
                        <a:t>Harmony:</a:t>
                      </a:r>
                    </a:p>
                    <a:p>
                      <a:pPr>
                        <a:lnSpc>
                          <a:spcPct val="106000"/>
                        </a:lnSpc>
                        <a:spcAft>
                          <a:spcPts val="0"/>
                        </a:spcAft>
                      </a:pPr>
                      <a:r>
                        <a:rPr lang="en-CA" sz="1200" b="1" dirty="0">
                          <a:solidFill>
                            <a:srgbClr val="FF0066"/>
                          </a:solidFill>
                          <a:effectLst>
                            <a:outerShdw blurRad="38100" dist="38100" dir="2700000" algn="tl">
                              <a:srgbClr val="000000">
                                <a:alpha val="43137"/>
                              </a:srgbClr>
                            </a:outerShdw>
                          </a:effectLst>
                        </a:rPr>
                        <a:t>Timbre:</a:t>
                      </a:r>
                    </a:p>
                    <a:p>
                      <a:pPr>
                        <a:lnSpc>
                          <a:spcPct val="106000"/>
                        </a:lnSpc>
                        <a:spcAft>
                          <a:spcPts val="0"/>
                        </a:spcAft>
                      </a:pPr>
                      <a:r>
                        <a:rPr lang="en-CA" sz="1200" b="1" dirty="0">
                          <a:solidFill>
                            <a:srgbClr val="FF0066"/>
                          </a:solidFill>
                          <a:effectLst>
                            <a:outerShdw blurRad="38100" dist="38100" dir="2700000" algn="tl">
                              <a:srgbClr val="000000">
                                <a:alpha val="43137"/>
                              </a:srgbClr>
                            </a:outerShdw>
                          </a:effectLst>
                        </a:rPr>
                        <a:t>Texture</a:t>
                      </a:r>
                    </a:p>
                    <a:p>
                      <a:pPr>
                        <a:lnSpc>
                          <a:spcPct val="106000"/>
                        </a:lnSpc>
                        <a:spcAft>
                          <a:spcPts val="0"/>
                        </a:spcAft>
                      </a:pPr>
                      <a:r>
                        <a:rPr lang="en-CA" sz="1200" b="1" dirty="0">
                          <a:solidFill>
                            <a:srgbClr val="FF0066"/>
                          </a:solidFill>
                          <a:effectLst>
                            <a:outerShdw blurRad="38100" dist="38100" dir="2700000" algn="tl">
                              <a:srgbClr val="000000">
                                <a:alpha val="43137"/>
                              </a:srgbClr>
                            </a:outerShdw>
                          </a:effectLst>
                        </a:rPr>
                        <a:t>Form:</a:t>
                      </a:r>
                    </a:p>
                    <a:p>
                      <a:pPr>
                        <a:lnSpc>
                          <a:spcPct val="106000"/>
                        </a:lnSpc>
                        <a:spcAft>
                          <a:spcPts val="0"/>
                        </a:spcAft>
                      </a:pPr>
                      <a:r>
                        <a:rPr lang="en-CA" sz="1200" b="1" dirty="0">
                          <a:solidFill>
                            <a:srgbClr val="FF0066"/>
                          </a:solidFill>
                          <a:effectLst>
                            <a:outerShdw blurRad="38100" dist="38100" dir="2700000" algn="tl">
                              <a:srgbClr val="000000">
                                <a:alpha val="43137"/>
                              </a:srgbClr>
                            </a:outerShdw>
                          </a:effectLst>
                        </a:rPr>
                        <a:t>Dynamics:</a:t>
                      </a:r>
                      <a:endParaRPr lang="en-CA" sz="1200" b="1" dirty="0">
                        <a:solidFill>
                          <a:srgbClr val="FF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2948620554"/>
                  </a:ext>
                </a:extLst>
              </a:tr>
              <a:tr h="1553128">
                <a:tc>
                  <a:txBody>
                    <a:bodyPr/>
                    <a:lstStyle/>
                    <a:p>
                      <a:pPr>
                        <a:lnSpc>
                          <a:spcPct val="106000"/>
                        </a:lnSpc>
                        <a:spcAft>
                          <a:spcPts val="0"/>
                        </a:spcAft>
                      </a:pPr>
                      <a:r>
                        <a:rPr lang="en-CA" sz="1100" dirty="0">
                          <a:solidFill>
                            <a:srgbClr val="FF0066"/>
                          </a:solidFill>
                          <a:effectLst>
                            <a:outerShdw blurRad="38100" dist="38100" dir="2700000" algn="tl">
                              <a:srgbClr val="000000">
                                <a:alpha val="43137"/>
                              </a:srgbClr>
                            </a:outerShdw>
                          </a:effectLst>
                        </a:rPr>
                        <a:t>Consideration of Cultural</a:t>
                      </a:r>
                    </a:p>
                    <a:p>
                      <a:pPr>
                        <a:lnSpc>
                          <a:spcPct val="106000"/>
                        </a:lnSpc>
                        <a:spcAft>
                          <a:spcPts val="0"/>
                        </a:spcAft>
                      </a:pPr>
                      <a:r>
                        <a:rPr lang="en-CA" sz="1100" dirty="0">
                          <a:solidFill>
                            <a:srgbClr val="FF0066"/>
                          </a:solidFill>
                          <a:effectLst>
                            <a:outerShdw blurRad="38100" dist="38100" dir="2700000" algn="tl">
                              <a:srgbClr val="000000">
                                <a:alpha val="43137"/>
                              </a:srgbClr>
                            </a:outerShdw>
                          </a:effectLst>
                        </a:rPr>
                        <a:t>Context</a:t>
                      </a:r>
                    </a:p>
                    <a:p>
                      <a:pPr>
                        <a:lnSpc>
                          <a:spcPct val="106000"/>
                        </a:lnSpc>
                        <a:spcAft>
                          <a:spcPts val="0"/>
                        </a:spcAft>
                      </a:pPr>
                      <a:r>
                        <a:rPr lang="en-CA" sz="1100" dirty="0">
                          <a:effectLst/>
                        </a:rPr>
                        <a:t>What’s the cultural context of this music and the lyrics?</a:t>
                      </a:r>
                    </a:p>
                    <a:p>
                      <a:pPr>
                        <a:lnSpc>
                          <a:spcPct val="106000"/>
                        </a:lnSpc>
                        <a:spcAft>
                          <a:spcPts val="0"/>
                        </a:spcAft>
                      </a:pPr>
                      <a:r>
                        <a:rPr lang="en-CA" sz="1100" dirty="0">
                          <a:effectLst/>
                        </a:rPr>
                        <a:t> </a:t>
                      </a:r>
                    </a:p>
                    <a:p>
                      <a:pPr>
                        <a:lnSpc>
                          <a:spcPct val="106000"/>
                        </a:lnSpc>
                        <a:spcAft>
                          <a:spcPts val="0"/>
                        </a:spcAft>
                      </a:pPr>
                      <a:r>
                        <a:rPr lang="en-CA" sz="1100" dirty="0">
                          <a:effectLst/>
                        </a:rPr>
                        <a:t>What connections does it make to the time in which it was written?</a:t>
                      </a:r>
                    </a:p>
                    <a:p>
                      <a:pPr>
                        <a:lnSpc>
                          <a:spcPct val="106000"/>
                        </a:lnSpc>
                        <a:spcAft>
                          <a:spcPts val="0"/>
                        </a:spcAft>
                      </a:pPr>
                      <a:r>
                        <a:rPr lang="en-CA" sz="1100" dirty="0">
                          <a:effectLst/>
                        </a:rPr>
                        <a:t> </a:t>
                      </a:r>
                    </a:p>
                    <a:p>
                      <a:pPr>
                        <a:lnSpc>
                          <a:spcPct val="106000"/>
                        </a:lnSpc>
                        <a:spcAft>
                          <a:spcPts val="0"/>
                        </a:spcAft>
                      </a:pPr>
                      <a:r>
                        <a:rPr lang="en-CA" sz="1100" dirty="0">
                          <a:effectLst/>
                        </a:rPr>
                        <a:t>Is it still culturally relevant and meaningful today?  How?</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6000"/>
                        </a:lnSpc>
                        <a:spcAft>
                          <a:spcPts val="0"/>
                        </a:spcAft>
                      </a:pPr>
                      <a:r>
                        <a:rPr lang="en-CA" sz="800" u="none" strike="noStrike">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1672918992"/>
                  </a:ext>
                </a:extLst>
              </a:tr>
              <a:tr h="926608">
                <a:tc>
                  <a:txBody>
                    <a:bodyPr/>
                    <a:lstStyle/>
                    <a:p>
                      <a:pPr>
                        <a:lnSpc>
                          <a:spcPct val="106000"/>
                        </a:lnSpc>
                        <a:spcAft>
                          <a:spcPts val="0"/>
                        </a:spcAft>
                      </a:pPr>
                      <a:r>
                        <a:rPr lang="en-CA" sz="1100" dirty="0">
                          <a:solidFill>
                            <a:srgbClr val="FF0066"/>
                          </a:solidFill>
                          <a:effectLst>
                            <a:outerShdw blurRad="38100" dist="38100" dir="2700000" algn="tl">
                              <a:srgbClr val="000000">
                                <a:alpha val="43137"/>
                              </a:srgbClr>
                            </a:outerShdw>
                          </a:effectLst>
                        </a:rPr>
                        <a:t>Informed Point of View</a:t>
                      </a:r>
                    </a:p>
                    <a:p>
                      <a:pPr>
                        <a:lnSpc>
                          <a:spcPct val="106000"/>
                        </a:lnSpc>
                        <a:spcAft>
                          <a:spcPts val="0"/>
                        </a:spcAft>
                      </a:pPr>
                      <a:r>
                        <a:rPr lang="en-CA" sz="1100" dirty="0">
                          <a:effectLst/>
                        </a:rPr>
                        <a:t>What is your overall opinion of this musical work?</a:t>
                      </a:r>
                    </a:p>
                    <a:p>
                      <a:pPr>
                        <a:lnSpc>
                          <a:spcPct val="106000"/>
                        </a:lnSpc>
                        <a:spcAft>
                          <a:spcPts val="0"/>
                        </a:spcAft>
                      </a:pPr>
                      <a:r>
                        <a:rPr lang="en-CA" sz="1100" dirty="0">
                          <a:effectLst/>
                        </a:rPr>
                        <a:t> </a:t>
                      </a:r>
                    </a:p>
                    <a:p>
                      <a:pPr>
                        <a:lnSpc>
                          <a:spcPct val="106000"/>
                        </a:lnSpc>
                        <a:spcAft>
                          <a:spcPts val="0"/>
                        </a:spcAft>
                      </a:pPr>
                      <a:r>
                        <a:rPr lang="en-CA" sz="1100" dirty="0">
                          <a:effectLst/>
                        </a:rPr>
                        <a:t>Did it change at all from your initial reaction?  Why/why not?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6000"/>
                        </a:lnSpc>
                        <a:spcAft>
                          <a:spcPts val="0"/>
                        </a:spcAft>
                      </a:pPr>
                      <a:r>
                        <a:rPr lang="en-CA" sz="800" u="none" strike="noStrike"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1449666227"/>
                  </a:ext>
                </a:extLst>
              </a:tr>
            </a:tbl>
          </a:graphicData>
        </a:graphic>
      </p:graphicFrame>
      <p:pic>
        <p:nvPicPr>
          <p:cNvPr id="7" name="Picture 6" descr="C:\Users\Maryann\AppData\Local\Microsoft\Windows\INetCache\Content.MSO\87B977DB.tmp">
            <a:extLst>
              <a:ext uri="{FF2B5EF4-FFF2-40B4-BE49-F238E27FC236}">
                <a16:creationId xmlns:a16="http://schemas.microsoft.com/office/drawing/2014/main" id="{42611B45-5796-4666-A57F-E135DE30464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16369" y="3203582"/>
            <a:ext cx="5929423" cy="1229139"/>
          </a:xfrm>
          <a:prstGeom prst="rect">
            <a:avLst/>
          </a:prstGeom>
          <a:noFill/>
          <a:ln>
            <a:noFill/>
          </a:ln>
        </p:spPr>
      </p:pic>
    </p:spTree>
    <p:extLst>
      <p:ext uri="{BB962C8B-B14F-4D97-AF65-F5344CB8AC3E}">
        <p14:creationId xmlns:p14="http://schemas.microsoft.com/office/powerpoint/2010/main" val="212727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261764" y="116632"/>
            <a:ext cx="11809312" cy="1311374"/>
          </a:xfrm>
        </p:spPr>
        <p:txBody>
          <a:bodyPr>
            <a:noAutofit/>
          </a:bodyPr>
          <a:lstStyle/>
          <a:p>
            <a:pPr algn="ctr"/>
            <a:r>
              <a:rPr lang="en-CA"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Step 3: Soundscape Composition ~ The Creative Process </a:t>
            </a:r>
            <a:r>
              <a:rPr lang="en-CA" sz="20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(based on Deepening Knowledge website activity: OISE/UT &amp; Native Canadian Centre of Toronto – 5 pages in the booklet)</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1293813" y="980728"/>
            <a:ext cx="9601200" cy="5496272"/>
          </a:xfrm>
        </p:spPr>
        <p:txBody>
          <a:bodyPr/>
          <a:lstStyle/>
          <a:p>
            <a:pPr marL="0" indent="0">
              <a:buNone/>
            </a:pPr>
            <a:endParaRPr lang="en-CA" dirty="0"/>
          </a:p>
          <a:p>
            <a:pPr marL="0" indent="0">
              <a:buNone/>
            </a:pPr>
            <a:endParaRPr lang="en-CA" dirty="0"/>
          </a:p>
        </p:txBody>
      </p:sp>
      <p:pic>
        <p:nvPicPr>
          <p:cNvPr id="12290" name="Picture 2" descr="Image result for the creative process omea">
            <a:extLst>
              <a:ext uri="{FF2B5EF4-FFF2-40B4-BE49-F238E27FC236}">
                <a16:creationId xmlns:a16="http://schemas.microsoft.com/office/drawing/2014/main" id="{945DA959-964A-4703-A468-B499F5B6A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862" y="1652394"/>
            <a:ext cx="6773158" cy="508897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composing music graphics">
            <a:extLst>
              <a:ext uri="{FF2B5EF4-FFF2-40B4-BE49-F238E27FC236}">
                <a16:creationId xmlns:a16="http://schemas.microsoft.com/office/drawing/2014/main" id="{62C314A5-7C65-416B-8D95-9FE7D2F5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44" y="1652394"/>
            <a:ext cx="3208000" cy="506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9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lated image">
            <a:extLst>
              <a:ext uri="{FF2B5EF4-FFF2-40B4-BE49-F238E27FC236}">
                <a16:creationId xmlns:a16="http://schemas.microsoft.com/office/drawing/2014/main" id="{4183C2D3-8B40-4CB0-AD00-B3B82AB5F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8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381000"/>
            <a:ext cx="10201199" cy="822151"/>
          </a:xfrm>
        </p:spPr>
        <p:txBody>
          <a:bodyPr>
            <a:noAutofit/>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we know about the Medicine Wheel ?</a:t>
            </a:r>
          </a:p>
        </p:txBody>
      </p:sp>
      <p:pic>
        <p:nvPicPr>
          <p:cNvPr id="13314" name="Picture 2" descr="Image result for medicine wheel colours">
            <a:extLst>
              <a:ext uri="{FF2B5EF4-FFF2-40B4-BE49-F238E27FC236}">
                <a16:creationId xmlns:a16="http://schemas.microsoft.com/office/drawing/2014/main" id="{FE425FB1-A7B8-4E05-9D29-16A2D2886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786" y="1606724"/>
            <a:ext cx="3905250"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C4867179-BD73-482F-B189-98F808F67C83}"/>
              </a:ext>
            </a:extLst>
          </p:cNvPr>
          <p:cNvSpPr>
            <a:spLocks noGrp="1"/>
          </p:cNvSpPr>
          <p:nvPr>
            <p:ph idx="1"/>
          </p:nvPr>
        </p:nvSpPr>
        <p:spPr>
          <a:xfrm>
            <a:off x="1293813" y="2124074"/>
            <a:ext cx="9601200" cy="4048125"/>
          </a:xfrm>
        </p:spPr>
        <p:txBody>
          <a:bodyPr/>
          <a:lstStyle/>
          <a:p>
            <a:endParaRPr lang="en-CA" dirty="0"/>
          </a:p>
        </p:txBody>
      </p:sp>
    </p:spTree>
    <p:extLst>
      <p:ext uri="{BB962C8B-B14F-4D97-AF65-F5344CB8AC3E}">
        <p14:creationId xmlns:p14="http://schemas.microsoft.com/office/powerpoint/2010/main" val="1909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116632"/>
            <a:ext cx="10201199" cy="720080"/>
          </a:xfrm>
        </p:spPr>
        <p:txBody>
          <a:bodyPr>
            <a:noAutofit/>
          </a:bodyPr>
          <a:lstStyle/>
          <a:p>
            <a:pPr algn="ctr"/>
            <a:r>
              <a:rPr lang="en-CA"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Medicine Wheel </a:t>
            </a:r>
            <a:r>
              <a:rPr lang="en-CA" sz="28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 lesson plan in package)</a:t>
            </a:r>
            <a:endParaRPr lang="en-CA"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3718149" y="980728"/>
            <a:ext cx="8032156" cy="5760640"/>
          </a:xfrm>
        </p:spPr>
        <p:txBody>
          <a:bodyPr/>
          <a:lstStyle/>
          <a:p>
            <a:pPr marL="285750" indent="-285750">
              <a:lnSpc>
                <a:spcPct val="100000"/>
              </a:lnSpc>
            </a:pPr>
            <a:r>
              <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symbol of a circle is a symbol that exists on all continents</a:t>
            </a:r>
          </a:p>
          <a:p>
            <a:pPr marL="285750" indent="-285750">
              <a:lnSpc>
                <a:spcPct val="100000"/>
              </a:lnSpc>
            </a:pPr>
            <a:r>
              <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Nations, Metis and Inuit people of Turtle Island have their own unique views of the circle </a:t>
            </a:r>
          </a:p>
          <a:p>
            <a:pPr marL="285750" indent="-285750">
              <a:lnSpc>
                <a:spcPct val="100000"/>
              </a:lnSpc>
            </a:pPr>
            <a:r>
              <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Medicine Wheel teaching can vary from one nation to another</a:t>
            </a:r>
          </a:p>
          <a:p>
            <a:pPr marL="285750" indent="-285750">
              <a:lnSpc>
                <a:spcPct val="100000"/>
              </a:lnSpc>
            </a:pPr>
            <a:r>
              <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lesson provides a glimpse of the Anishinaabe view of the wheel</a:t>
            </a:r>
          </a:p>
          <a:p>
            <a:pPr marL="285750" indent="-285750">
              <a:lnSpc>
                <a:spcPct val="100000"/>
              </a:lnSpc>
            </a:pPr>
            <a:r>
              <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 of the natural order of creation, the four directions, the four seasons, the four times of day, the four periods of life (cycle of birth and death) and the four aspects of self</a:t>
            </a:r>
          </a:p>
          <a:p>
            <a:pPr marL="285750" indent="-285750">
              <a:lnSpc>
                <a:spcPct val="100000"/>
              </a:lnSpc>
            </a:pPr>
            <a:r>
              <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represents continuous movement through each cycle, leading to greater and deeper understanding</a:t>
            </a:r>
          </a:p>
          <a:p>
            <a:pPr marL="285750" indent="-285750">
              <a:lnSpc>
                <a:spcPct val="100000"/>
              </a:lnSpc>
            </a:pPr>
            <a:r>
              <a:rPr lang="en-CA"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represents the relationships between aspects of the self, the world and life</a:t>
            </a:r>
          </a:p>
          <a:p>
            <a:pPr marL="285750" indent="-285750">
              <a:lnSpc>
                <a:spcPct val="100000"/>
              </a:lnSpc>
            </a:pPr>
            <a:endParaRPr lang="en-CA"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314" name="Picture 2" descr="Image result for medicine wheel colours">
            <a:extLst>
              <a:ext uri="{FF2B5EF4-FFF2-40B4-BE49-F238E27FC236}">
                <a16:creationId xmlns:a16="http://schemas.microsoft.com/office/drawing/2014/main" id="{FE425FB1-A7B8-4E05-9D29-16A2D2886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20" y="1628800"/>
            <a:ext cx="3168352" cy="32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33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381000"/>
            <a:ext cx="10201199" cy="599728"/>
          </a:xfrm>
        </p:spPr>
        <p:txBody>
          <a:bodyPr>
            <a:noAutofit/>
          </a:bodyPr>
          <a:lstStyle/>
          <a:p>
            <a:pPr algn="ctr"/>
            <a:r>
              <a:rPr lang="en-CA"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Medicine Wheel</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1293812" y="1268760"/>
            <a:ext cx="10489231" cy="5472608"/>
          </a:xfrm>
        </p:spPr>
        <p:txBody>
          <a:bodyPr>
            <a:normAutofit lnSpcReduction="10000"/>
          </a:bodyPr>
          <a:lstStyle/>
          <a:p>
            <a:pPr marL="0" indent="0" algn="ctr">
              <a:lnSpc>
                <a:spcPct val="100000"/>
              </a:lnSpc>
              <a:buNone/>
            </a:pPr>
            <a:r>
              <a:rPr lang="en-CA" dirty="0"/>
              <a:t> </a:t>
            </a:r>
            <a:r>
              <a:rPr lang="en-CA" sz="20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 Winter, Night, Elder, </a:t>
            </a:r>
          </a:p>
          <a:p>
            <a:pPr marL="0" indent="0" algn="ctr">
              <a:buNone/>
            </a:pPr>
            <a:r>
              <a:rPr lang="en-CA" sz="20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Emotional (Heart)</a:t>
            </a:r>
          </a:p>
          <a:p>
            <a:pPr marL="0" indent="0" algn="ctr">
              <a:buNone/>
            </a:pPr>
            <a:endParaRPr lang="en-CA" sz="20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West, Autumn, Sunset                                                              </a:t>
            </a:r>
            <a:r>
              <a:rPr lang="en-CA"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East, Spring, Morning,</a:t>
            </a:r>
          </a:p>
          <a:p>
            <a:pPr marL="0" indent="0">
              <a:buNone/>
            </a:pPr>
            <a:r>
              <a:rPr lang="en-CA"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Adult, Physical (Body)   </a:t>
            </a:r>
            <a:r>
              <a:rPr lang="en-CA"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Child, Spiritual (Spirit)</a:t>
            </a:r>
          </a:p>
          <a:p>
            <a:pPr marL="0" indent="0">
              <a:buNone/>
            </a:pPr>
            <a:endParaRPr lang="en-C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CA"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 Summer, Midday</a:t>
            </a:r>
          </a:p>
          <a:p>
            <a:pPr marL="0" indent="0">
              <a:buNone/>
            </a:pPr>
            <a:r>
              <a:rPr lang="en-CA"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Youth, Mental (Mind)</a:t>
            </a:r>
          </a:p>
        </p:txBody>
      </p:sp>
      <p:pic>
        <p:nvPicPr>
          <p:cNvPr id="13314" name="Picture 2" descr="Image result for medicine wheel colours">
            <a:extLst>
              <a:ext uri="{FF2B5EF4-FFF2-40B4-BE49-F238E27FC236}">
                <a16:creationId xmlns:a16="http://schemas.microsoft.com/office/drawing/2014/main" id="{FE425FB1-A7B8-4E05-9D29-16A2D2886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786" y="1844824"/>
            <a:ext cx="39052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9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381000"/>
            <a:ext cx="10201199" cy="599728"/>
          </a:xfrm>
        </p:spPr>
        <p:txBody>
          <a:bodyPr>
            <a:noAutofit/>
          </a:bodyPr>
          <a:lstStyle/>
          <a:p>
            <a:pPr algn="ctr"/>
            <a:r>
              <a:rPr lang="en-CA"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Medicine Wheel</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1293812" y="1484784"/>
            <a:ext cx="10489231" cy="5760640"/>
          </a:xfrm>
        </p:spPr>
        <p:txBody>
          <a:bodyPr>
            <a:normAutofit fontScale="32500" lnSpcReduction="20000"/>
          </a:bodyPr>
          <a:lstStyle/>
          <a:p>
            <a:pPr marL="0" indent="0" algn="ctr">
              <a:lnSpc>
                <a:spcPct val="100000"/>
              </a:lnSpc>
              <a:buNone/>
            </a:pPr>
            <a:r>
              <a:rPr lang="en-CA" sz="5000" dirty="0"/>
              <a:t> </a:t>
            </a:r>
            <a:r>
              <a:rPr lang="en-CA" sz="5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 all face EAST</a:t>
            </a:r>
          </a:p>
          <a:p>
            <a:pPr marL="0" indent="0" algn="ctr">
              <a:lnSpc>
                <a:spcPct val="100000"/>
              </a:lnSpc>
              <a:buNone/>
            </a:pPr>
            <a:r>
              <a:rPr lang="en-CA"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Close your eyes… what sounds might you hear in the East?</a:t>
            </a:r>
          </a:p>
          <a:p>
            <a:pPr marL="0" indent="0" algn="ctr">
              <a:lnSpc>
                <a:spcPct val="100000"/>
              </a:lnSpc>
              <a:buNone/>
            </a:pPr>
            <a:r>
              <a:rPr lang="en-CA"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sounds might you imagine hearing in the </a:t>
            </a:r>
            <a:r>
              <a:rPr lang="en-CA" sz="55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Spring</a:t>
            </a:r>
            <a:r>
              <a:rPr lang="en-CA"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a:t>
            </a:r>
            <a:r>
              <a:rPr lang="en-CA" sz="55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Morning</a:t>
            </a:r>
            <a:r>
              <a:rPr lang="en-CA"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a:t>
            </a:r>
            <a:r>
              <a:rPr lang="en-CA" sz="55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childhood</a:t>
            </a:r>
            <a:r>
              <a:rPr lang="en-CA"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lgn="ctr">
              <a:lnSpc>
                <a:spcPct val="100000"/>
              </a:lnSpc>
              <a:buNone/>
            </a:pPr>
            <a:r>
              <a:rPr lang="en-CA"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might we create those sounds using our bodies (voice, body percussion), found sounds</a:t>
            </a:r>
          </a:p>
          <a:p>
            <a:pPr marL="0" indent="0" algn="ctr">
              <a:lnSpc>
                <a:spcPct val="100000"/>
              </a:lnSpc>
              <a:buNone/>
            </a:pPr>
            <a:r>
              <a:rPr lang="en-CA" sz="5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with any percussion sounds that are available to us today?</a:t>
            </a:r>
          </a:p>
          <a:p>
            <a:pPr marL="0" indent="0" algn="ctr">
              <a:lnSpc>
                <a:spcPct val="100000"/>
              </a:lnSpc>
              <a:buNone/>
            </a:pPr>
            <a:endParaRPr lang="en-CA" sz="4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00000"/>
              </a:lnSpc>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CA"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5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6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East, Spring, Morning,</a:t>
            </a:r>
          </a:p>
          <a:p>
            <a:pPr marL="0" indent="0">
              <a:buNone/>
            </a:pPr>
            <a:r>
              <a:rPr lang="en-CA" sz="6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Child, Spiritual (Spirit)</a:t>
            </a: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5" name="Picture 2" descr="Image result for medicine wheel colours">
            <a:extLst>
              <a:ext uri="{FF2B5EF4-FFF2-40B4-BE49-F238E27FC236}">
                <a16:creationId xmlns:a16="http://schemas.microsoft.com/office/drawing/2014/main" id="{5E9896C1-A316-452C-B9C9-2D3298636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932" y="3565524"/>
            <a:ext cx="2993082" cy="318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75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gentle rainfall">
            <a:extLst>
              <a:ext uri="{FF2B5EF4-FFF2-40B4-BE49-F238E27FC236}">
                <a16:creationId xmlns:a16="http://schemas.microsoft.com/office/drawing/2014/main" id="{6D828AC6-8E88-4BFB-A205-4B36C4ECF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0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dawn">
            <a:extLst>
              <a:ext uri="{FF2B5EF4-FFF2-40B4-BE49-F238E27FC236}">
                <a16:creationId xmlns:a16="http://schemas.microsoft.com/office/drawing/2014/main" id="{3A667512-0EE2-4412-8B69-6E3B5E12D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77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id="{EC72A6DF-8730-46AE-9AED-D1B342830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5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813" y="332656"/>
            <a:ext cx="10945215" cy="576064"/>
          </a:xfrm>
        </p:spPr>
        <p:txBody>
          <a:bodyPr>
            <a:noAutofit/>
          </a:bodyPr>
          <a:lstStyle/>
          <a:p>
            <a:pPr algn="ctr"/>
            <a:r>
              <a:rPr lang="en-US"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The lens and context with which we share today. . . </a:t>
            </a:r>
          </a:p>
        </p:txBody>
      </p:sp>
      <p:sp>
        <p:nvSpPr>
          <p:cNvPr id="3" name="Subtitle 2"/>
          <p:cNvSpPr>
            <a:spLocks noGrp="1"/>
          </p:cNvSpPr>
          <p:nvPr>
            <p:ph type="subTitle" idx="1"/>
          </p:nvPr>
        </p:nvSpPr>
        <p:spPr>
          <a:xfrm>
            <a:off x="837828" y="332656"/>
            <a:ext cx="10657184" cy="6408712"/>
          </a:xfrm>
        </p:spPr>
        <p:txBody>
          <a:bodyPr>
            <a:normAutofit fontScale="85000" lnSpcReduction="20000"/>
          </a:bodyPr>
          <a:lstStyle/>
          <a:p>
            <a:pPr marL="342900" indent="-342900">
              <a:buFont typeface="Arial" panose="020B0604020202020204" pitchFamily="34" charset="0"/>
              <a:buChar cha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am not: </a:t>
            </a:r>
            <a:endParaRPr lang="en-US" sz="8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Indigenous person / educator</a:t>
            </a:r>
          </a:p>
          <a:p>
            <a:endPar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Elder</a:t>
            </a:r>
          </a:p>
          <a:p>
            <a:endPar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 expert on Indigenous culture, arts or music</a:t>
            </a:r>
          </a:p>
          <a:p>
            <a:endPar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committed to:</a:t>
            </a:r>
          </a:p>
          <a:p>
            <a:endParaRPr lang="en-US"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taking many workshops that are led by Elders, or other educators who worked with Elders and other Indigenous educators through OISE/UT, York University, Royal Ontario Museum in partnership with OISE/UT, Ontario Tech University, Native Canadian Center of Ontario</a:t>
            </a:r>
          </a:p>
          <a:p>
            <a:pPr marL="342900" indent="-342900">
              <a:buFont typeface="Arial" panose="020B0604020202020204" pitchFamily="34" charset="0"/>
              <a:buChar char="•"/>
            </a:pPr>
            <a:endPar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Teaching and learning about Indigenous music and addressing Ontario’s music curriculum expectations in a culturally relevant and respectful manner </a:t>
            </a:r>
          </a:p>
          <a:p>
            <a:pPr marL="342900" indent="-342900">
              <a:buFont typeface="Arial" panose="020B0604020202020204" pitchFamily="34" charset="0"/>
              <a:buChar char="•"/>
            </a:pPr>
            <a:endPar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Researching and learning as much as possible about Canada’s Indigenous music and arts through the use of authentic traditional and contemporary sources</a:t>
            </a:r>
          </a:p>
          <a:p>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8" descr="Related image">
            <a:extLst>
              <a:ext uri="{FF2B5EF4-FFF2-40B4-BE49-F238E27FC236}">
                <a16:creationId xmlns:a16="http://schemas.microsoft.com/office/drawing/2014/main" id="{5C8E7FF9-CDA0-41F9-A0AC-84A724D892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0516" y="1268760"/>
            <a:ext cx="331236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6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aboriginal children playing in a forest">
            <a:extLst>
              <a:ext uri="{FF2B5EF4-FFF2-40B4-BE49-F238E27FC236}">
                <a16:creationId xmlns:a16="http://schemas.microsoft.com/office/drawing/2014/main" id="{F4E41EA0-D8B6-476B-98EE-0A73658D2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7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first nations birth">
            <a:extLst>
              <a:ext uri="{FF2B5EF4-FFF2-40B4-BE49-F238E27FC236}">
                <a16:creationId xmlns:a16="http://schemas.microsoft.com/office/drawing/2014/main" id="{4D8D48AB-7148-4E03-BE2A-B668EC10D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8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4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uman spirit art">
            <a:extLst>
              <a:ext uri="{FF2B5EF4-FFF2-40B4-BE49-F238E27FC236}">
                <a16:creationId xmlns:a16="http://schemas.microsoft.com/office/drawing/2014/main" id="{5591D4C7-A3FE-40D8-BBC3-D8A69A21C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4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381000"/>
            <a:ext cx="10201199" cy="599728"/>
          </a:xfrm>
        </p:spPr>
        <p:txBody>
          <a:bodyPr>
            <a:noAutofit/>
          </a:bodyPr>
          <a:lstStyle/>
          <a:p>
            <a:pPr algn="ctr"/>
            <a:r>
              <a:rPr lang="en-CA"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Medicine Wheel</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1293812" y="1484784"/>
            <a:ext cx="10489231" cy="5184576"/>
          </a:xfrm>
        </p:spPr>
        <p:txBody>
          <a:bodyPr>
            <a:normAutofit fontScale="25000" lnSpcReduction="20000"/>
          </a:bodyPr>
          <a:lstStyle/>
          <a:p>
            <a:pPr marL="0" indent="0" algn="ctr">
              <a:lnSpc>
                <a:spcPct val="100000"/>
              </a:lnSpc>
              <a:buNone/>
            </a:pPr>
            <a:r>
              <a:rPr lang="en-CA" sz="5000" dirty="0"/>
              <a:t> </a:t>
            </a:r>
            <a:r>
              <a:rPr lang="en-CA" sz="9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groups of 8-10 (ideal group size is 4-6) you will compose a soundscape that is approximately 45-60 seconds long (because of time) to reflect the sounds you imagine as you try to represent your quadrant of the medicine wheel.  You can use vocal sounds, body percussion, found sounds, or any percussion type instrument to imitate the sounds your imagination hears.</a:t>
            </a:r>
            <a:endParaRPr lang="en-CA"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lnSpc>
                <a:spcPct val="100000"/>
              </a:lnSpc>
              <a:buNone/>
            </a:pPr>
            <a:endParaRPr lang="en-CA"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CA"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9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have 15 minutes to compose your</a:t>
            </a:r>
          </a:p>
          <a:p>
            <a:pPr marL="0" indent="0">
              <a:buNone/>
            </a:pPr>
            <a:r>
              <a:rPr lang="en-CA" sz="9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composition as you travel through the </a:t>
            </a:r>
          </a:p>
          <a:p>
            <a:pPr marL="0" indent="0">
              <a:buNone/>
            </a:pPr>
            <a:r>
              <a:rPr lang="en-CA" sz="9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various stages of the Creative Process.</a:t>
            </a:r>
          </a:p>
          <a:p>
            <a:pPr marL="0" indent="0">
              <a:buNone/>
            </a:pPr>
            <a:r>
              <a:rPr lang="en-CA" sz="9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Notate your composition using non</a:t>
            </a:r>
          </a:p>
          <a:p>
            <a:pPr marL="0" indent="0">
              <a:buNone/>
            </a:pPr>
            <a:r>
              <a:rPr lang="en-CA" sz="9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-standard Graphic Notation.  We will then</a:t>
            </a:r>
          </a:p>
          <a:p>
            <a:pPr marL="0" indent="0">
              <a:buNone/>
            </a:pPr>
            <a:r>
              <a:rPr lang="en-CA" sz="9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listen to every group’s composition in the</a:t>
            </a:r>
          </a:p>
          <a:p>
            <a:pPr marL="0" indent="0">
              <a:buNone/>
            </a:pPr>
            <a:r>
              <a:rPr lang="en-CA" sz="9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cycle of life -  East, South,  West and North.</a:t>
            </a:r>
          </a:p>
          <a:p>
            <a:pPr marL="0" indent="0">
              <a:buNone/>
            </a:pPr>
            <a:endParaRPr lang="en-CA" sz="9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9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CA" sz="9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5" name="Picture 2" descr="Image result for medicine wheel colours">
            <a:extLst>
              <a:ext uri="{FF2B5EF4-FFF2-40B4-BE49-F238E27FC236}">
                <a16:creationId xmlns:a16="http://schemas.microsoft.com/office/drawing/2014/main" id="{5E9896C1-A316-452C-B9C9-2D3298636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3068960"/>
            <a:ext cx="2993082" cy="318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45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819D-8E67-48C8-A2F8-C04B59934BD0}"/>
              </a:ext>
            </a:extLst>
          </p:cNvPr>
          <p:cNvSpPr>
            <a:spLocks noGrp="1"/>
          </p:cNvSpPr>
          <p:nvPr>
            <p:ph type="title"/>
          </p:nvPr>
        </p:nvSpPr>
        <p:spPr>
          <a:xfrm>
            <a:off x="1293813" y="0"/>
            <a:ext cx="9601200" cy="668016"/>
          </a:xfrm>
        </p:spPr>
        <p:txBody>
          <a:bodyPr>
            <a:normAutofit fontScale="90000"/>
          </a:bodyPr>
          <a:lstStyle/>
          <a:p>
            <a:pPr algn="ctr"/>
            <a:r>
              <a:rPr lang="en-CA" sz="44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Graphic Notation</a:t>
            </a:r>
          </a:p>
        </p:txBody>
      </p:sp>
      <p:sp>
        <p:nvSpPr>
          <p:cNvPr id="3" name="Content Placeholder 2">
            <a:extLst>
              <a:ext uri="{FF2B5EF4-FFF2-40B4-BE49-F238E27FC236}">
                <a16:creationId xmlns:a16="http://schemas.microsoft.com/office/drawing/2014/main" id="{8A1EA4DB-1B39-426A-ABF0-7B886A1FABEE}"/>
              </a:ext>
            </a:extLst>
          </p:cNvPr>
          <p:cNvSpPr>
            <a:spLocks noGrp="1"/>
          </p:cNvSpPr>
          <p:nvPr>
            <p:ph idx="1"/>
          </p:nvPr>
        </p:nvSpPr>
        <p:spPr>
          <a:xfrm>
            <a:off x="1293813" y="860376"/>
            <a:ext cx="9601200" cy="5808984"/>
          </a:xfrm>
        </p:spPr>
        <p:txBody>
          <a:bodyPr/>
          <a:lstStyle/>
          <a:p>
            <a:endParaRPr lang="en-CA" dirty="0"/>
          </a:p>
        </p:txBody>
      </p:sp>
      <p:pic>
        <p:nvPicPr>
          <p:cNvPr id="5122" name="Picture 2" descr="Image result for graphic notation">
            <a:extLst>
              <a:ext uri="{FF2B5EF4-FFF2-40B4-BE49-F238E27FC236}">
                <a16:creationId xmlns:a16="http://schemas.microsoft.com/office/drawing/2014/main" id="{57222448-C99E-4C15-9D30-5AEB0125C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481" y="860376"/>
            <a:ext cx="3975931" cy="33607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F87F30E5-EC8D-4327-9F28-D386926E0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444" y="854038"/>
            <a:ext cx="4287900" cy="336071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graphic notation">
            <a:extLst>
              <a:ext uri="{FF2B5EF4-FFF2-40B4-BE49-F238E27FC236}">
                <a16:creationId xmlns:a16="http://schemas.microsoft.com/office/drawing/2014/main" id="{F19EBE5C-79E2-4AA1-902A-677A78953F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8028" y="4509120"/>
            <a:ext cx="6912768" cy="196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1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lated image">
            <a:extLst>
              <a:ext uri="{FF2B5EF4-FFF2-40B4-BE49-F238E27FC236}">
                <a16:creationId xmlns:a16="http://schemas.microsoft.com/office/drawing/2014/main" id="{93D8D172-4BD8-49CB-895B-C4249B880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404664"/>
            <a:ext cx="1051316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10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49AD-31D0-4C6B-9C29-7951F0880926}"/>
              </a:ext>
            </a:extLst>
          </p:cNvPr>
          <p:cNvSpPr>
            <a:spLocks noGrp="1"/>
          </p:cNvSpPr>
          <p:nvPr>
            <p:ph type="title"/>
          </p:nvPr>
        </p:nvSpPr>
        <p:spPr>
          <a:xfrm>
            <a:off x="333772" y="0"/>
            <a:ext cx="11521280" cy="1052736"/>
          </a:xfrm>
        </p:spPr>
        <p:txBody>
          <a:bodyPr>
            <a:normAutofit fontScale="90000"/>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Soundscape: Success Criteria Checklist </a:t>
            </a:r>
            <a:b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 ‘for’ Learning</a:t>
            </a:r>
          </a:p>
        </p:txBody>
      </p:sp>
      <p:sp>
        <p:nvSpPr>
          <p:cNvPr id="3" name="Content Placeholder 2">
            <a:extLst>
              <a:ext uri="{FF2B5EF4-FFF2-40B4-BE49-F238E27FC236}">
                <a16:creationId xmlns:a16="http://schemas.microsoft.com/office/drawing/2014/main" id="{2CB90E0F-AC17-4273-95F2-E7B1E36AC8C5}"/>
              </a:ext>
            </a:extLst>
          </p:cNvPr>
          <p:cNvSpPr>
            <a:spLocks noGrp="1"/>
          </p:cNvSpPr>
          <p:nvPr>
            <p:ph idx="1"/>
          </p:nvPr>
        </p:nvSpPr>
        <p:spPr>
          <a:xfrm>
            <a:off x="1701924" y="1196752"/>
            <a:ext cx="10153128" cy="4975448"/>
          </a:xfrm>
        </p:spPr>
        <p:txBody>
          <a:bodyPr>
            <a:normAutofit fontScale="25000" lnSpcReduction="20000"/>
          </a:bodyPr>
          <a:lstStyle/>
          <a:p>
            <a:pPr marL="0" indent="0">
              <a:buNone/>
            </a:pPr>
            <a:r>
              <a:rPr lang="en-CA"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Soundscape composition:  </a:t>
            </a:r>
            <a:endParaRPr lang="en-CA" sz="7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nSpc>
                <a:spcPct val="120000"/>
              </a:lnSpc>
            </a:pPr>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followed the </a:t>
            </a:r>
            <a:r>
              <a:rPr lang="en-CA" sz="5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Creative Process </a:t>
            </a:r>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(Challenging, Imagining/Generating, Planning/Focusing, Exploring/</a:t>
            </a:r>
          </a:p>
          <a:p>
            <a:pPr marL="0" indent="0">
              <a:buNone/>
            </a:pPr>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Experimenting, Producing Preliminary Work, Revising/Refining, Presenting/Performing, Reflecting/Evaluating)</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has a beginning, middle, and end</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various instrumental </a:t>
            </a:r>
            <a:r>
              <a:rPr lang="en-CA" sz="5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timbres</a:t>
            </a:r>
            <a:endPar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vocal </a:t>
            </a:r>
            <a:r>
              <a:rPr lang="en-CA" sz="5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timbres</a:t>
            </a:r>
            <a:endPar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found or environmental timbres</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body percussion</a:t>
            </a:r>
            <a:r>
              <a:rPr lang="en-CA" sz="5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timbres</a:t>
            </a:r>
            <a:endPar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a variety of soft and loud </a:t>
            </a:r>
            <a:r>
              <a:rPr lang="en-CA" sz="5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dynamics (</a:t>
            </a:r>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piano and forte dynamics)</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a variety of slow and fast </a:t>
            </a:r>
            <a:r>
              <a:rPr lang="en-CA" sz="5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tempos </a:t>
            </a:r>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(adagio and allegro tempi)</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clearly communicated an idea, message, concept, feeling or mood</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musical sounds that fit the meaning of one of the parts of the Medicine Wheel</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used non-traditional </a:t>
            </a:r>
            <a:r>
              <a:rPr lang="en-CA" sz="5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graphic notation</a:t>
            </a:r>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on our score</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had a clear </a:t>
            </a:r>
            <a:r>
              <a:rPr lang="en-CA" sz="56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legend </a:t>
            </a:r>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(symbols and their representative sounds)</a:t>
            </a:r>
          </a:p>
          <a:p>
            <a:pPr lvl="0"/>
            <a:r>
              <a:rPr lang="en-CA" sz="5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was performed well and was prepared</a:t>
            </a:r>
          </a:p>
          <a:p>
            <a:pPr marL="0" indent="0">
              <a:buNone/>
            </a:pPr>
            <a:r>
              <a:rPr lang="en-CA" sz="6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algn="ctr">
              <a:buNone/>
            </a:pPr>
            <a:endParaRPr lang="en-CA" dirty="0"/>
          </a:p>
        </p:txBody>
      </p:sp>
    </p:spTree>
    <p:extLst>
      <p:ext uri="{BB962C8B-B14F-4D97-AF65-F5344CB8AC3E}">
        <p14:creationId xmlns:p14="http://schemas.microsoft.com/office/powerpoint/2010/main" val="379951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49AD-31D0-4C6B-9C29-7951F0880926}"/>
              </a:ext>
            </a:extLst>
          </p:cNvPr>
          <p:cNvSpPr>
            <a:spLocks noGrp="1"/>
          </p:cNvSpPr>
          <p:nvPr>
            <p:ph type="title"/>
          </p:nvPr>
        </p:nvSpPr>
        <p:spPr>
          <a:xfrm>
            <a:off x="909836" y="332656"/>
            <a:ext cx="10945216" cy="1008112"/>
          </a:xfrm>
        </p:spPr>
        <p:txBody>
          <a:bodyPr>
            <a:noAutofit/>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Soundscape: Success Criteria Checklist </a:t>
            </a:r>
            <a:b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Assessment ‘for’ Learning</a:t>
            </a:r>
          </a:p>
        </p:txBody>
      </p:sp>
      <p:sp>
        <p:nvSpPr>
          <p:cNvPr id="3" name="Content Placeholder 2">
            <a:extLst>
              <a:ext uri="{FF2B5EF4-FFF2-40B4-BE49-F238E27FC236}">
                <a16:creationId xmlns:a16="http://schemas.microsoft.com/office/drawing/2014/main" id="{2CB90E0F-AC17-4273-95F2-E7B1E36AC8C5}"/>
              </a:ext>
            </a:extLst>
          </p:cNvPr>
          <p:cNvSpPr>
            <a:spLocks noGrp="1"/>
          </p:cNvSpPr>
          <p:nvPr>
            <p:ph idx="1"/>
          </p:nvPr>
        </p:nvSpPr>
        <p:spPr>
          <a:xfrm>
            <a:off x="837828" y="1772816"/>
            <a:ext cx="10945216" cy="4104456"/>
          </a:xfrm>
        </p:spPr>
        <p:txBody>
          <a:bodyPr>
            <a:noAutofit/>
          </a:bodyPr>
          <a:lstStyle/>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CA" i="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soundscape</a:t>
            </a:r>
            <a:r>
              <a:rPr lang="en-C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about ______________________________________</a:t>
            </a: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CA" b="1" i="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mood</a:t>
            </a:r>
            <a:r>
              <a:rPr lang="en-CA"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tried to create is ___________________________________</a:t>
            </a: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CA" b="1" i="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instruments</a:t>
            </a:r>
            <a:r>
              <a:rPr lang="en-CA"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chose to create this mood were ______________________________________________________________</a:t>
            </a: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t>
            </a:r>
            <a:r>
              <a:rPr lang="en-CA" i="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chose them </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______________________________________________________________</a:t>
            </a: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a:t>
            </a:r>
            <a:r>
              <a:rPr lang="en-CA" i="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reminds </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 of________________________________________________</a:t>
            </a: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makes us</a:t>
            </a:r>
            <a:r>
              <a:rPr lang="en-CA"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i="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feel </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_______________________________________________</a:t>
            </a:r>
          </a:p>
        </p:txBody>
      </p:sp>
    </p:spTree>
    <p:extLst>
      <p:ext uri="{BB962C8B-B14F-4D97-AF65-F5344CB8AC3E}">
        <p14:creationId xmlns:p14="http://schemas.microsoft.com/office/powerpoint/2010/main" val="188532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A49AD-31D0-4C6B-9C29-7951F0880926}"/>
              </a:ext>
            </a:extLst>
          </p:cNvPr>
          <p:cNvSpPr>
            <a:spLocks noGrp="1"/>
          </p:cNvSpPr>
          <p:nvPr>
            <p:ph type="title"/>
          </p:nvPr>
        </p:nvSpPr>
        <p:spPr>
          <a:xfrm>
            <a:off x="1197868" y="0"/>
            <a:ext cx="10657184" cy="692696"/>
          </a:xfrm>
        </p:spPr>
        <p:txBody>
          <a:bodyPr>
            <a:normAutofit/>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Soundscape: Assessment ‘of’ Learning Rubric</a:t>
            </a:r>
          </a:p>
        </p:txBody>
      </p:sp>
      <p:graphicFrame>
        <p:nvGraphicFramePr>
          <p:cNvPr id="4" name="Content Placeholder 3">
            <a:extLst>
              <a:ext uri="{FF2B5EF4-FFF2-40B4-BE49-F238E27FC236}">
                <a16:creationId xmlns:a16="http://schemas.microsoft.com/office/drawing/2014/main" id="{0A5761C1-337B-4B00-8CF0-8423C1624AFB}"/>
              </a:ext>
            </a:extLst>
          </p:cNvPr>
          <p:cNvGraphicFramePr>
            <a:graphicFrameLocks noGrp="1"/>
          </p:cNvGraphicFramePr>
          <p:nvPr>
            <p:ph idx="1"/>
            <p:extLst>
              <p:ext uri="{D42A27DB-BD31-4B8C-83A1-F6EECF244321}">
                <p14:modId xmlns:p14="http://schemas.microsoft.com/office/powerpoint/2010/main" val="2830043123"/>
              </p:ext>
            </p:extLst>
          </p:nvPr>
        </p:nvGraphicFramePr>
        <p:xfrm>
          <a:off x="2133972" y="1152462"/>
          <a:ext cx="8712968" cy="5585290"/>
        </p:xfrm>
        <a:graphic>
          <a:graphicData uri="http://schemas.openxmlformats.org/drawingml/2006/table">
            <a:tbl>
              <a:tblPr firstRow="1" firstCol="1" bandRow="1">
                <a:tableStyleId>{3B4B98B0-60AC-42C2-AFA5-B58CD77FA1E5}</a:tableStyleId>
              </a:tblPr>
              <a:tblGrid>
                <a:gridCol w="1701191">
                  <a:extLst>
                    <a:ext uri="{9D8B030D-6E8A-4147-A177-3AD203B41FA5}">
                      <a16:colId xmlns:a16="http://schemas.microsoft.com/office/drawing/2014/main" val="3810158771"/>
                    </a:ext>
                  </a:extLst>
                </a:gridCol>
                <a:gridCol w="1465796">
                  <a:extLst>
                    <a:ext uri="{9D8B030D-6E8A-4147-A177-3AD203B41FA5}">
                      <a16:colId xmlns:a16="http://schemas.microsoft.com/office/drawing/2014/main" val="2303135224"/>
                    </a:ext>
                  </a:extLst>
                </a:gridCol>
                <a:gridCol w="1301353">
                  <a:extLst>
                    <a:ext uri="{9D8B030D-6E8A-4147-A177-3AD203B41FA5}">
                      <a16:colId xmlns:a16="http://schemas.microsoft.com/office/drawing/2014/main" val="1964232681"/>
                    </a:ext>
                  </a:extLst>
                </a:gridCol>
                <a:gridCol w="1414876">
                  <a:extLst>
                    <a:ext uri="{9D8B030D-6E8A-4147-A177-3AD203B41FA5}">
                      <a16:colId xmlns:a16="http://schemas.microsoft.com/office/drawing/2014/main" val="3751749272"/>
                    </a:ext>
                  </a:extLst>
                </a:gridCol>
                <a:gridCol w="1414876">
                  <a:extLst>
                    <a:ext uri="{9D8B030D-6E8A-4147-A177-3AD203B41FA5}">
                      <a16:colId xmlns:a16="http://schemas.microsoft.com/office/drawing/2014/main" val="3316964377"/>
                    </a:ext>
                  </a:extLst>
                </a:gridCol>
                <a:gridCol w="1414876">
                  <a:extLst>
                    <a:ext uri="{9D8B030D-6E8A-4147-A177-3AD203B41FA5}">
                      <a16:colId xmlns:a16="http://schemas.microsoft.com/office/drawing/2014/main" val="118791674"/>
                    </a:ext>
                  </a:extLst>
                </a:gridCol>
              </a:tblGrid>
              <a:tr h="405861">
                <a:tc>
                  <a:txBody>
                    <a:bodyPr/>
                    <a:lstStyle/>
                    <a:p>
                      <a:pPr algn="ctr">
                        <a:lnSpc>
                          <a:spcPct val="106000"/>
                        </a:lnSpc>
                        <a:spcAft>
                          <a:spcPts val="800"/>
                        </a:spcAft>
                      </a:pPr>
                      <a:r>
                        <a:rPr lang="en-CA" sz="1400" dirty="0">
                          <a:effectLst>
                            <a:outerShdw blurRad="38100" dist="38100" dir="2700000" algn="tl">
                              <a:srgbClr val="000000">
                                <a:alpha val="43137"/>
                              </a:srgbClr>
                            </a:outerShdw>
                          </a:effectLst>
                        </a:rPr>
                        <a:t>Criteria</a:t>
                      </a:r>
                      <a:endParaRPr lang="en-C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gn="ctr">
                        <a:lnSpc>
                          <a:spcPct val="106000"/>
                        </a:lnSpc>
                        <a:spcAft>
                          <a:spcPts val="800"/>
                        </a:spcAft>
                      </a:pPr>
                      <a:r>
                        <a:rPr lang="en-CA" sz="1400" dirty="0">
                          <a:effectLst>
                            <a:outerShdw blurRad="38100" dist="38100" dir="2700000" algn="tl">
                              <a:srgbClr val="000000">
                                <a:alpha val="43137"/>
                              </a:srgbClr>
                            </a:outerShdw>
                          </a:effectLst>
                        </a:rPr>
                        <a:t>Level 1</a:t>
                      </a:r>
                      <a:endParaRPr lang="en-C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gn="ctr">
                        <a:lnSpc>
                          <a:spcPct val="106000"/>
                        </a:lnSpc>
                        <a:spcAft>
                          <a:spcPts val="800"/>
                        </a:spcAft>
                      </a:pPr>
                      <a:r>
                        <a:rPr lang="en-CA" sz="1400" dirty="0">
                          <a:effectLst>
                            <a:outerShdw blurRad="38100" dist="38100" dir="2700000" algn="tl">
                              <a:srgbClr val="000000">
                                <a:alpha val="43137"/>
                              </a:srgbClr>
                            </a:outerShdw>
                          </a:effectLst>
                        </a:rPr>
                        <a:t>Level 2</a:t>
                      </a:r>
                      <a:endParaRPr lang="en-C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gn="ctr">
                        <a:lnSpc>
                          <a:spcPct val="106000"/>
                        </a:lnSpc>
                        <a:spcAft>
                          <a:spcPts val="800"/>
                        </a:spcAft>
                      </a:pPr>
                      <a:r>
                        <a:rPr lang="en-CA" sz="1400" dirty="0">
                          <a:effectLst>
                            <a:outerShdw blurRad="38100" dist="38100" dir="2700000" algn="tl">
                              <a:srgbClr val="000000">
                                <a:alpha val="43137"/>
                              </a:srgbClr>
                            </a:outerShdw>
                          </a:effectLst>
                        </a:rPr>
                        <a:t>Level 3</a:t>
                      </a:r>
                      <a:endParaRPr lang="en-C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gn="ctr">
                        <a:lnSpc>
                          <a:spcPct val="106000"/>
                        </a:lnSpc>
                        <a:spcAft>
                          <a:spcPts val="800"/>
                        </a:spcAft>
                      </a:pPr>
                      <a:r>
                        <a:rPr lang="en-CA" sz="1400" dirty="0">
                          <a:effectLst>
                            <a:outerShdw blurRad="38100" dist="38100" dir="2700000" algn="tl">
                              <a:srgbClr val="000000">
                                <a:alpha val="43137"/>
                              </a:srgbClr>
                            </a:outerShdw>
                          </a:effectLst>
                        </a:rPr>
                        <a:t>Level 4</a:t>
                      </a:r>
                      <a:endParaRPr lang="en-C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gn="ctr">
                        <a:lnSpc>
                          <a:spcPct val="106000"/>
                        </a:lnSpc>
                        <a:spcAft>
                          <a:spcPts val="800"/>
                        </a:spcAft>
                      </a:pPr>
                      <a:r>
                        <a:rPr lang="en-CA" sz="1400" dirty="0">
                          <a:effectLst>
                            <a:outerShdw blurRad="38100" dist="38100" dir="2700000" algn="tl">
                              <a:srgbClr val="000000">
                                <a:alpha val="43137"/>
                              </a:srgbClr>
                            </a:outerShdw>
                          </a:effectLst>
                        </a:rPr>
                        <a:t>Level 4+</a:t>
                      </a:r>
                    </a:p>
                    <a:p>
                      <a:pPr algn="ctr">
                        <a:lnSpc>
                          <a:spcPct val="106000"/>
                        </a:lnSpc>
                        <a:spcAft>
                          <a:spcPts val="800"/>
                        </a:spcAft>
                      </a:pPr>
                      <a:r>
                        <a:rPr lang="en-CA" sz="1400" dirty="0">
                          <a:effectLst>
                            <a:outerShdw blurRad="38100" dist="38100" dir="2700000" algn="tl">
                              <a:srgbClr val="000000">
                                <a:alpha val="43137"/>
                              </a:srgbClr>
                            </a:outerShdw>
                          </a:effectLst>
                        </a:rPr>
                        <a:t> </a:t>
                      </a:r>
                      <a:endParaRPr lang="en-CA"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extLst>
                  <a:ext uri="{0D108BD9-81ED-4DB2-BD59-A6C34878D82A}">
                    <a16:rowId xmlns:a16="http://schemas.microsoft.com/office/drawing/2014/main" val="4183973637"/>
                  </a:ext>
                </a:extLst>
              </a:tr>
              <a:tr h="1108801">
                <a:tc>
                  <a:txBody>
                    <a:bodyPr/>
                    <a:lstStyle/>
                    <a:p>
                      <a:pPr>
                        <a:lnSpc>
                          <a:spcPct val="106000"/>
                        </a:lnSpc>
                        <a:spcAft>
                          <a:spcPts val="800"/>
                        </a:spcAft>
                      </a:pPr>
                      <a:r>
                        <a:rPr lang="en-CA" sz="1100" dirty="0">
                          <a:effectLst>
                            <a:outerShdw blurRad="38100" dist="38100" dir="2700000" algn="tl">
                              <a:srgbClr val="000000">
                                <a:alpha val="43137"/>
                              </a:srgbClr>
                            </a:outerShdw>
                          </a:effectLst>
                        </a:rPr>
                        <a:t>followed the creative process</a:t>
                      </a:r>
                    </a:p>
                    <a:p>
                      <a:pPr>
                        <a:lnSpc>
                          <a:spcPct val="106000"/>
                        </a:lnSpc>
                        <a:spcAft>
                          <a:spcPts val="800"/>
                        </a:spcAft>
                      </a:pPr>
                      <a:r>
                        <a:rPr lang="en-CA" sz="1100" dirty="0">
                          <a:effectLst>
                            <a:outerShdw blurRad="38100" dist="38100" dir="2700000" algn="tl">
                              <a:srgbClr val="000000">
                                <a:alpha val="43137"/>
                              </a:srgbClr>
                            </a:outerShdw>
                          </a:effectLst>
                        </a:rPr>
                        <a:t>(Challenging, Imagining/Generating to Reflecting/Evaluating)</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No stages of the creative process were followed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Few of the stages of the creative process were followed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Some of the stages of the creative process were followed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Most stages of the creative process were followed</a:t>
                      </a:r>
                    </a:p>
                    <a:p>
                      <a:pPr>
                        <a:lnSpc>
                          <a:spcPct val="106000"/>
                        </a:lnSpc>
                        <a:spcAft>
                          <a:spcPts val="800"/>
                        </a:spcAft>
                      </a:pPr>
                      <a:r>
                        <a:rPr lang="en-CA" sz="900" u="none" strike="noStrike">
                          <a:effectLst/>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All stages of the creative process were followed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extLst>
                  <a:ext uri="{0D108BD9-81ED-4DB2-BD59-A6C34878D82A}">
                    <a16:rowId xmlns:a16="http://schemas.microsoft.com/office/drawing/2014/main" val="3149098753"/>
                  </a:ext>
                </a:extLst>
              </a:tr>
              <a:tr h="729826">
                <a:tc>
                  <a:txBody>
                    <a:bodyPr/>
                    <a:lstStyle/>
                    <a:p>
                      <a:pPr>
                        <a:lnSpc>
                          <a:spcPct val="106000"/>
                        </a:lnSpc>
                        <a:spcAft>
                          <a:spcPts val="800"/>
                        </a:spcAft>
                      </a:pPr>
                      <a:r>
                        <a:rPr lang="en-CA" sz="1100" dirty="0">
                          <a:effectLst>
                            <a:outerShdw blurRad="38100" dist="38100" dir="2700000" algn="tl">
                              <a:srgbClr val="000000">
                                <a:alpha val="43137"/>
                              </a:srgbClr>
                            </a:outerShdw>
                          </a:effectLst>
                        </a:rPr>
                        <a:t>used a variety of timbres</a:t>
                      </a:r>
                    </a:p>
                    <a:p>
                      <a:pPr>
                        <a:lnSpc>
                          <a:spcPct val="106000"/>
                        </a:lnSpc>
                        <a:spcAft>
                          <a:spcPts val="800"/>
                        </a:spcAft>
                      </a:pPr>
                      <a:r>
                        <a:rPr lang="en-CA" sz="1100" u="none" strike="noStrike" dirty="0">
                          <a:effectLst>
                            <a:outerShdw blurRad="38100" dist="38100" dir="2700000" algn="tl">
                              <a:srgbClr val="000000">
                                <a:alpha val="43137"/>
                              </a:srgbClr>
                            </a:outerShdw>
                          </a:effectLst>
                        </a:rPr>
                        <a:t> </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dirty="0">
                          <a:effectLst/>
                        </a:rPr>
                        <a:t>No timbres were used were used effectively</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Very few timbres were used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Some various timbres were used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A wide variety of timbres were used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An extremely  wide variety of timbres were used very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extLst>
                  <a:ext uri="{0D108BD9-81ED-4DB2-BD59-A6C34878D82A}">
                    <a16:rowId xmlns:a16="http://schemas.microsoft.com/office/drawing/2014/main" val="2353568453"/>
                  </a:ext>
                </a:extLst>
              </a:tr>
              <a:tr h="712601">
                <a:tc>
                  <a:txBody>
                    <a:bodyPr/>
                    <a:lstStyle/>
                    <a:p>
                      <a:pPr>
                        <a:lnSpc>
                          <a:spcPct val="106000"/>
                        </a:lnSpc>
                        <a:spcAft>
                          <a:spcPts val="800"/>
                        </a:spcAft>
                      </a:pPr>
                      <a:r>
                        <a:rPr lang="en-CA" sz="1100" dirty="0">
                          <a:effectLst>
                            <a:outerShdw blurRad="38100" dist="38100" dir="2700000" algn="tl">
                              <a:srgbClr val="000000">
                                <a:alpha val="43137"/>
                              </a:srgbClr>
                            </a:outerShdw>
                          </a:effectLst>
                        </a:rPr>
                        <a:t>used a variety of soft and loud </a:t>
                      </a:r>
                    </a:p>
                    <a:p>
                      <a:pPr>
                        <a:lnSpc>
                          <a:spcPct val="106000"/>
                        </a:lnSpc>
                        <a:spcAft>
                          <a:spcPts val="800"/>
                        </a:spcAft>
                      </a:pPr>
                      <a:r>
                        <a:rPr lang="en-CA" sz="1100" dirty="0">
                          <a:effectLst>
                            <a:outerShdw blurRad="38100" dist="38100" dir="2700000" algn="tl">
                              <a:srgbClr val="000000">
                                <a:alpha val="43137"/>
                              </a:srgbClr>
                            </a:outerShdw>
                          </a:effectLst>
                        </a:rPr>
                        <a:t>dynamics (piano and forte dynamics)</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No dynamics were used in the soundscape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Very few dynamics were used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Some dynamics were used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A variety of dynamics were used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A wide variety of dynamics were used very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extLst>
                  <a:ext uri="{0D108BD9-81ED-4DB2-BD59-A6C34878D82A}">
                    <a16:rowId xmlns:a16="http://schemas.microsoft.com/office/drawing/2014/main" val="3138801014"/>
                  </a:ext>
                </a:extLst>
              </a:tr>
              <a:tr h="1024537">
                <a:tc>
                  <a:txBody>
                    <a:bodyPr/>
                    <a:lstStyle/>
                    <a:p>
                      <a:pPr>
                        <a:lnSpc>
                          <a:spcPct val="106000"/>
                        </a:lnSpc>
                        <a:spcAft>
                          <a:spcPts val="800"/>
                        </a:spcAft>
                      </a:pPr>
                      <a:r>
                        <a:rPr lang="en-CA" sz="1100" dirty="0">
                          <a:effectLst>
                            <a:outerShdw blurRad="38100" dist="38100" dir="2700000" algn="tl">
                              <a:srgbClr val="000000">
                                <a:alpha val="43137"/>
                              </a:srgbClr>
                            </a:outerShdw>
                          </a:effectLst>
                        </a:rPr>
                        <a:t>used a variety of slow and fast </a:t>
                      </a:r>
                    </a:p>
                    <a:p>
                      <a:pPr>
                        <a:lnSpc>
                          <a:spcPct val="106000"/>
                        </a:lnSpc>
                        <a:spcAft>
                          <a:spcPts val="800"/>
                        </a:spcAft>
                      </a:pPr>
                      <a:r>
                        <a:rPr lang="en-CA" sz="1100" dirty="0">
                          <a:effectLst>
                            <a:outerShdw blurRad="38100" dist="38100" dir="2700000" algn="tl">
                              <a:srgbClr val="000000">
                                <a:alpha val="43137"/>
                              </a:srgbClr>
                            </a:outerShdw>
                          </a:effectLst>
                        </a:rPr>
                        <a:t>tempos  (adagio and allegro tempi)</a:t>
                      </a:r>
                    </a:p>
                    <a:p>
                      <a:pPr>
                        <a:lnSpc>
                          <a:spcPct val="106000"/>
                        </a:lnSpc>
                        <a:spcAft>
                          <a:spcPts val="800"/>
                        </a:spcAft>
                      </a:pPr>
                      <a:r>
                        <a:rPr lang="en-CA" sz="1100" u="none" strike="noStrike" dirty="0">
                          <a:effectLst>
                            <a:outerShdw blurRad="38100" dist="38100" dir="2700000" algn="tl">
                              <a:srgbClr val="000000">
                                <a:alpha val="43137"/>
                              </a:srgbClr>
                            </a:outerShdw>
                          </a:effectLst>
                        </a:rPr>
                        <a:t> </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No variety in tempos were evident in the soundscape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Some tempos were evident in the soundscape and used somewhat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Some tempos were evident in the soundscape and used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Numerous tempos were evident in the soundscape but note used very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Numerous tempos were evident in the soundscape and used very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extLst>
                  <a:ext uri="{0D108BD9-81ED-4DB2-BD59-A6C34878D82A}">
                    <a16:rowId xmlns:a16="http://schemas.microsoft.com/office/drawing/2014/main" val="223174282"/>
                  </a:ext>
                </a:extLst>
              </a:tr>
              <a:tr h="1319248">
                <a:tc>
                  <a:txBody>
                    <a:bodyPr/>
                    <a:lstStyle/>
                    <a:p>
                      <a:pPr>
                        <a:lnSpc>
                          <a:spcPct val="106000"/>
                        </a:lnSpc>
                        <a:spcAft>
                          <a:spcPts val="800"/>
                        </a:spcAft>
                      </a:pPr>
                      <a:r>
                        <a:rPr lang="en-CA" sz="1100" dirty="0">
                          <a:effectLst>
                            <a:outerShdw blurRad="38100" dist="38100" dir="2700000" algn="tl">
                              <a:srgbClr val="000000">
                                <a:alpha val="43137"/>
                              </a:srgbClr>
                            </a:outerShdw>
                          </a:effectLst>
                        </a:rPr>
                        <a:t>clearly communicated an idea, </a:t>
                      </a:r>
                    </a:p>
                    <a:p>
                      <a:pPr>
                        <a:lnSpc>
                          <a:spcPct val="106000"/>
                        </a:lnSpc>
                        <a:spcAft>
                          <a:spcPts val="800"/>
                        </a:spcAft>
                      </a:pPr>
                      <a:r>
                        <a:rPr lang="en-CA" sz="1100" dirty="0">
                          <a:effectLst>
                            <a:outerShdw blurRad="38100" dist="38100" dir="2700000" algn="tl">
                              <a:srgbClr val="000000">
                                <a:alpha val="43137"/>
                              </a:srgbClr>
                            </a:outerShdw>
                          </a:effectLst>
                        </a:rPr>
                        <a:t>message, feeling , concept or mood</a:t>
                      </a:r>
                    </a:p>
                    <a:p>
                      <a:pPr>
                        <a:lnSpc>
                          <a:spcPct val="106000"/>
                        </a:lnSpc>
                        <a:spcAft>
                          <a:spcPts val="800"/>
                        </a:spcAft>
                      </a:pPr>
                      <a:r>
                        <a:rPr lang="en-CA" sz="1100" u="none" strike="noStrike" dirty="0">
                          <a:effectLst>
                            <a:outerShdw blurRad="38100" dist="38100" dir="2700000" algn="tl">
                              <a:srgbClr val="000000">
                                <a:alpha val="43137"/>
                              </a:srgbClr>
                            </a:outerShdw>
                          </a:effectLst>
                        </a:rPr>
                        <a:t> </a:t>
                      </a:r>
                      <a:endParaRPr lang="en-CA"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The soundscape did not communicate an idea, message, feeling, concept or mood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The soundscape communicated an idea, message, feeling, concept or mood occasionally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The soundscape communicated an idea, message, concept or mood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a:effectLst/>
                        </a:rPr>
                        <a:t>The soundscape  clearly communicated an idea, message, feeling, concept or mood effectively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tc>
                  <a:txBody>
                    <a:bodyPr/>
                    <a:lstStyle/>
                    <a:p>
                      <a:pPr>
                        <a:lnSpc>
                          <a:spcPct val="106000"/>
                        </a:lnSpc>
                        <a:spcAft>
                          <a:spcPts val="800"/>
                        </a:spcAft>
                      </a:pPr>
                      <a:r>
                        <a:rPr lang="en-CA" sz="900" dirty="0">
                          <a:effectLst/>
                        </a:rPr>
                        <a:t>The soundscape very clearly communicated an idea, message, feeling, concept or mood very effectively</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928" marR="53928" marT="0" marB="0"/>
                </a:tc>
                <a:extLst>
                  <a:ext uri="{0D108BD9-81ED-4DB2-BD59-A6C34878D82A}">
                    <a16:rowId xmlns:a16="http://schemas.microsoft.com/office/drawing/2014/main" val="4688477"/>
                  </a:ext>
                </a:extLst>
              </a:tr>
            </a:tbl>
          </a:graphicData>
        </a:graphic>
      </p:graphicFrame>
      <p:sp>
        <p:nvSpPr>
          <p:cNvPr id="5" name="Rectangle 1">
            <a:extLst>
              <a:ext uri="{FF2B5EF4-FFF2-40B4-BE49-F238E27FC236}">
                <a16:creationId xmlns:a16="http://schemas.microsoft.com/office/drawing/2014/main" id="{066973FE-0669-42B7-A99A-6F7C313D1936}"/>
              </a:ext>
            </a:extLst>
          </p:cNvPr>
          <p:cNvSpPr>
            <a:spLocks noChangeArrowheads="1"/>
          </p:cNvSpPr>
          <p:nvPr/>
        </p:nvSpPr>
        <p:spPr bwMode="auto">
          <a:xfrm>
            <a:off x="0" y="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202994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5844-EF98-4E3D-A88D-5E2B7BEFA725}"/>
              </a:ext>
            </a:extLst>
          </p:cNvPr>
          <p:cNvSpPr>
            <a:spLocks noGrp="1"/>
          </p:cNvSpPr>
          <p:nvPr>
            <p:ph type="title"/>
          </p:nvPr>
        </p:nvSpPr>
        <p:spPr>
          <a:xfrm>
            <a:off x="1293812" y="381000"/>
            <a:ext cx="10273207" cy="887760"/>
          </a:xfrm>
        </p:spPr>
        <p:txBody>
          <a:bodyPr>
            <a:normAutofit fontScale="90000"/>
          </a:bodyPr>
          <a:lstStyle/>
          <a:p>
            <a:pPr algn="ctr"/>
            <a:r>
              <a:rPr lang="en-CA"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Let’s get Creative!  Soundscape Composition based on the Medicine Wheel</a:t>
            </a:r>
          </a:p>
        </p:txBody>
      </p:sp>
      <p:pic>
        <p:nvPicPr>
          <p:cNvPr id="4" name="Picture 2" descr="Image result for medicine wheel colours">
            <a:extLst>
              <a:ext uri="{FF2B5EF4-FFF2-40B4-BE49-F238E27FC236}">
                <a16:creationId xmlns:a16="http://schemas.microsoft.com/office/drawing/2014/main" id="{6A8E7DB9-0E0E-44BF-BE3E-44ACB268154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3167" y="1268760"/>
            <a:ext cx="5600177" cy="52082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a:extLst>
              <a:ext uri="{FF2B5EF4-FFF2-40B4-BE49-F238E27FC236}">
                <a16:creationId xmlns:a16="http://schemas.microsoft.com/office/drawing/2014/main" id="{F8F689F7-F92A-4F67-9389-212F0A6BD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748" y="4239767"/>
            <a:ext cx="2334419" cy="22372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lated image">
            <a:extLst>
              <a:ext uri="{FF2B5EF4-FFF2-40B4-BE49-F238E27FC236}">
                <a16:creationId xmlns:a16="http://schemas.microsoft.com/office/drawing/2014/main" id="{664EDDC2-6003-4E9C-B260-E0EEB08A8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344" y="4334445"/>
            <a:ext cx="2334419" cy="223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8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116632"/>
            <a:ext cx="9769150" cy="792088"/>
          </a:xfrm>
        </p:spPr>
        <p:txBody>
          <a:bodyPr>
            <a:normAutofit/>
          </a:bodyPr>
          <a:lstStyle/>
          <a:p>
            <a:pPr algn="ctr"/>
            <a:endPar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93812" y="1268760"/>
            <a:ext cx="9769150" cy="5472608"/>
          </a:xfrm>
        </p:spPr>
        <p:txBody>
          <a:bodyPr>
            <a:normAutofit fontScale="92500" lnSpcReduction="10000"/>
          </a:bodyPr>
          <a:lstStyle/>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the difference between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appropriation and appreciation</a:t>
            </a:r>
          </a:p>
          <a:p>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startAt="2"/>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both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traditional and contemporary Indigenous music</a:t>
            </a: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through music focused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listening activities</a:t>
            </a:r>
          </a:p>
          <a:p>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startAt="3"/>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critical analysis process</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through the use of the</a:t>
            </a: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elements of music</a:t>
            </a:r>
          </a:p>
          <a:p>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14350" indent="-514350">
              <a:buAutoNum type="arabicPeriod" startAt="4"/>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creative process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soundscape composition</a:t>
            </a: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based on personal response to the concepts presented</a:t>
            </a: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the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medicine wheel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using non-standard </a:t>
            </a:r>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graphic</a:t>
            </a:r>
          </a:p>
          <a:p>
            <a:r>
              <a:rPr lang="en-US" sz="28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notation </a:t>
            </a: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(based on the activity from OISE/UT Deepening Knowledge website</a:t>
            </a:r>
          </a:p>
          <a:p>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written in partnership with the Native Canadian Center of Toronto with music </a:t>
            </a:r>
          </a:p>
          <a:p>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colleagues and with the consultation of Elder Jacqui’ </a:t>
            </a:r>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Lavalley</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Edit: </a:t>
            </a:r>
            <a:r>
              <a:rPr lang="en-US" sz="2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Cindilee</a:t>
            </a:r>
            <a:r>
              <a:rPr lang="en-US"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‘Little Eagle’ Ecker-Flagg)</a:t>
            </a:r>
          </a:p>
        </p:txBody>
      </p:sp>
      <p:pic>
        <p:nvPicPr>
          <p:cNvPr id="13318" name="Picture 6" descr="Image result for the word 'explore'">
            <a:extLst>
              <a:ext uri="{FF2B5EF4-FFF2-40B4-BE49-F238E27FC236}">
                <a16:creationId xmlns:a16="http://schemas.microsoft.com/office/drawing/2014/main" id="{BAD89A0F-A0A7-4B57-98CF-437E1C995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398" y="116632"/>
            <a:ext cx="7806445" cy="91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2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887F-D765-4CE6-9FB1-806D6486A3B5}"/>
              </a:ext>
            </a:extLst>
          </p:cNvPr>
          <p:cNvSpPr>
            <a:spLocks noGrp="1"/>
          </p:cNvSpPr>
          <p:nvPr>
            <p:ph type="title"/>
          </p:nvPr>
        </p:nvSpPr>
        <p:spPr>
          <a:xfrm>
            <a:off x="1293812" y="381000"/>
            <a:ext cx="10201199" cy="599728"/>
          </a:xfrm>
        </p:spPr>
        <p:txBody>
          <a:bodyPr>
            <a:noAutofit/>
          </a:bodyPr>
          <a:lstStyle/>
          <a:p>
            <a:pPr algn="ctr"/>
            <a:r>
              <a:rPr lang="en-CA"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Performance</a:t>
            </a:r>
          </a:p>
        </p:txBody>
      </p:sp>
      <p:sp>
        <p:nvSpPr>
          <p:cNvPr id="3" name="Content Placeholder 2">
            <a:extLst>
              <a:ext uri="{FF2B5EF4-FFF2-40B4-BE49-F238E27FC236}">
                <a16:creationId xmlns:a16="http://schemas.microsoft.com/office/drawing/2014/main" id="{F9B5E4C4-8389-46FB-A2F8-817C9E4F01F3}"/>
              </a:ext>
            </a:extLst>
          </p:cNvPr>
          <p:cNvSpPr>
            <a:spLocks noGrp="1"/>
          </p:cNvSpPr>
          <p:nvPr>
            <p:ph idx="1"/>
          </p:nvPr>
        </p:nvSpPr>
        <p:spPr>
          <a:xfrm>
            <a:off x="1293812" y="980728"/>
            <a:ext cx="10489231" cy="5760640"/>
          </a:xfrm>
        </p:spPr>
        <p:txBody>
          <a:bodyPr/>
          <a:lstStyle/>
          <a:p>
            <a:pPr marL="0" indent="0" algn="ctr">
              <a:lnSpc>
                <a:spcPct val="100000"/>
              </a:lnSpc>
              <a:buNone/>
            </a:pPr>
            <a:r>
              <a:rPr lang="en-CA" dirty="0"/>
              <a:t> </a:t>
            </a:r>
            <a:r>
              <a:rPr lang="en-CA" sz="18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 Winter, Night, Elder, </a:t>
            </a:r>
          </a:p>
          <a:p>
            <a:pPr marL="0" indent="0" algn="ctr">
              <a:buNone/>
            </a:pPr>
            <a:r>
              <a:rPr lang="en-CA" sz="18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Emotional (Heart)</a:t>
            </a: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West, Autumn, Sunset                                                                         </a:t>
            </a:r>
            <a:r>
              <a:rPr lang="en-CA"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East, Spring, Morning,</a:t>
            </a:r>
          </a:p>
          <a:p>
            <a:pPr marL="0" indent="0">
              <a:buNone/>
            </a:pPr>
            <a:r>
              <a:rPr lang="en-CA" sz="1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Adult, Physical (Body)   </a:t>
            </a:r>
            <a:r>
              <a:rPr lang="en-CA"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Child, Spiritual (Spirit)</a:t>
            </a: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en-CA"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 Summer, Midday</a:t>
            </a:r>
          </a:p>
          <a:p>
            <a:pPr marL="0" indent="0">
              <a:buNone/>
            </a:pPr>
            <a:r>
              <a:rPr lang="en-CA"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Youth, Mental (Mind)</a:t>
            </a:r>
          </a:p>
        </p:txBody>
      </p:sp>
      <p:pic>
        <p:nvPicPr>
          <p:cNvPr id="13314" name="Picture 2" descr="Image result for medicine wheel colours">
            <a:extLst>
              <a:ext uri="{FF2B5EF4-FFF2-40B4-BE49-F238E27FC236}">
                <a16:creationId xmlns:a16="http://schemas.microsoft.com/office/drawing/2014/main" id="{FE425FB1-A7B8-4E05-9D29-16A2D2886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1786" y="1606724"/>
            <a:ext cx="39052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8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A884-2BBE-4A44-8EAE-6C044566A938}"/>
              </a:ext>
            </a:extLst>
          </p:cNvPr>
          <p:cNvSpPr>
            <a:spLocks noGrp="1"/>
          </p:cNvSpPr>
          <p:nvPr>
            <p:ph type="title"/>
          </p:nvPr>
        </p:nvSpPr>
        <p:spPr>
          <a:xfrm>
            <a:off x="1293812" y="381000"/>
            <a:ext cx="10417223" cy="671736"/>
          </a:xfrm>
        </p:spPr>
        <p:txBody>
          <a:bodyPr/>
          <a:lstStyle/>
          <a:p>
            <a:pPr algn="ctr"/>
            <a:r>
              <a:rPr lang="en-CA" b="1" dirty="0">
                <a:solidFill>
                  <a:srgbClr val="5B54B4"/>
                </a:solidFill>
                <a:effectLst>
                  <a:outerShdw blurRad="38100" dist="38100" dir="2700000" algn="tl">
                    <a:srgbClr val="000000">
                      <a:alpha val="43137"/>
                    </a:srgbClr>
                  </a:outerShdw>
                </a:effectLst>
              </a:rPr>
              <a:t>Indigenous Music &amp; Education Resources</a:t>
            </a:r>
          </a:p>
        </p:txBody>
      </p:sp>
      <p:sp>
        <p:nvSpPr>
          <p:cNvPr id="3" name="Content Placeholder 2">
            <a:extLst>
              <a:ext uri="{FF2B5EF4-FFF2-40B4-BE49-F238E27FC236}">
                <a16:creationId xmlns:a16="http://schemas.microsoft.com/office/drawing/2014/main" id="{2B67D726-2DB9-4639-A22E-1C0311359483}"/>
              </a:ext>
            </a:extLst>
          </p:cNvPr>
          <p:cNvSpPr>
            <a:spLocks noGrp="1"/>
          </p:cNvSpPr>
          <p:nvPr>
            <p:ph idx="1"/>
          </p:nvPr>
        </p:nvSpPr>
        <p:spPr>
          <a:xfrm>
            <a:off x="1293813" y="1676400"/>
            <a:ext cx="9601200" cy="4920952"/>
          </a:xfrm>
        </p:spPr>
        <p:txBody>
          <a:bodyPr>
            <a:normAutofit lnSpcReduction="10000"/>
          </a:bodyPr>
          <a:lstStyle/>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lgn="ctr">
              <a:buNone/>
            </a:pPr>
            <a:endParaRPr lang="en-CA" dirty="0">
              <a:solidFill>
                <a:srgbClr val="5B54B4"/>
              </a:solidFill>
            </a:endParaRPr>
          </a:p>
          <a:p>
            <a:pPr marL="0" indent="0" algn="ctr">
              <a:lnSpc>
                <a:spcPct val="110000"/>
              </a:lnSpc>
              <a:buNone/>
            </a:pPr>
            <a:r>
              <a:rPr lang="en-CA" sz="2200" b="1" dirty="0">
                <a:solidFill>
                  <a:srgbClr val="5B54B4"/>
                </a:solidFill>
                <a:effectLst>
                  <a:outerShdw blurRad="38100" dist="38100" dir="2700000" algn="tl">
                    <a:srgbClr val="000000">
                      <a:alpha val="43137"/>
                    </a:srgbClr>
                  </a:outerShdw>
                </a:effectLst>
              </a:rPr>
              <a:t>Ontario College of Teachers: Ethical Standards ~ TRUST</a:t>
            </a:r>
          </a:p>
          <a:p>
            <a:pPr marL="0" indent="0" algn="ctr">
              <a:buNone/>
            </a:pPr>
            <a:r>
              <a:rPr lang="en-CA" sz="2200" b="1" dirty="0">
                <a:solidFill>
                  <a:srgbClr val="5B54B4"/>
                </a:solidFill>
                <a:effectLst>
                  <a:outerShdw blurRad="38100" dist="38100" dir="2700000" algn="tl">
                    <a:srgbClr val="000000">
                      <a:alpha val="43137"/>
                    </a:srgbClr>
                  </a:outerShdw>
                </a:effectLst>
              </a:rPr>
              <a:t>Bruce Beardy (</a:t>
            </a:r>
            <a:r>
              <a:rPr lang="en-CA" sz="2200" b="1" dirty="0" err="1">
                <a:solidFill>
                  <a:srgbClr val="5B54B4"/>
                </a:solidFill>
                <a:effectLst>
                  <a:outerShdw blurRad="38100" dist="38100" dir="2700000" algn="tl">
                    <a:srgbClr val="000000">
                      <a:alpha val="43137"/>
                    </a:srgbClr>
                  </a:outerShdw>
                </a:effectLst>
              </a:rPr>
              <a:t>OjiCree</a:t>
            </a:r>
            <a:r>
              <a:rPr lang="en-CA" sz="2200" b="1" dirty="0">
                <a:solidFill>
                  <a:srgbClr val="5B54B4"/>
                </a:solidFill>
                <a:effectLst>
                  <a:outerShdw blurRad="38100" dist="38100" dir="2700000" algn="tl">
                    <a:srgbClr val="000000">
                      <a:alpha val="43137"/>
                    </a:srgbClr>
                  </a:outerShdw>
                </a:effectLst>
              </a:rPr>
              <a:t> Artist)</a:t>
            </a:r>
          </a:p>
        </p:txBody>
      </p:sp>
      <p:pic>
        <p:nvPicPr>
          <p:cNvPr id="11266" name="Picture 2" descr="Image result for Ontario college of teachers standards of practice artwork">
            <a:extLst>
              <a:ext uri="{FF2B5EF4-FFF2-40B4-BE49-F238E27FC236}">
                <a16:creationId xmlns:a16="http://schemas.microsoft.com/office/drawing/2014/main" id="{8D47B90C-E6F3-4D45-BAF2-11899B817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972" y="1340768"/>
            <a:ext cx="8761039"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88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4A22-D111-4E5D-9EA6-FEB617DA92BF}"/>
              </a:ext>
            </a:extLst>
          </p:cNvPr>
          <p:cNvSpPr>
            <a:spLocks noGrp="1"/>
          </p:cNvSpPr>
          <p:nvPr>
            <p:ph type="ctrTitle"/>
          </p:nvPr>
        </p:nvSpPr>
        <p:spPr>
          <a:xfrm>
            <a:off x="1293814" y="990600"/>
            <a:ext cx="8458200" cy="5174704"/>
          </a:xfrm>
        </p:spPr>
        <p:txBody>
          <a:bodyPr/>
          <a:lstStyle/>
          <a:p>
            <a:r>
              <a:rPr lang="en-CA" dirty="0"/>
              <a:t>   </a:t>
            </a:r>
          </a:p>
        </p:txBody>
      </p:sp>
      <p:sp>
        <p:nvSpPr>
          <p:cNvPr id="3" name="Subtitle 2">
            <a:extLst>
              <a:ext uri="{FF2B5EF4-FFF2-40B4-BE49-F238E27FC236}">
                <a16:creationId xmlns:a16="http://schemas.microsoft.com/office/drawing/2014/main" id="{5BBF1448-017C-4C9B-B9B1-5451CAF611E7}"/>
              </a:ext>
            </a:extLst>
          </p:cNvPr>
          <p:cNvSpPr>
            <a:spLocks noGrp="1"/>
          </p:cNvSpPr>
          <p:nvPr>
            <p:ph type="subTitle" idx="1"/>
          </p:nvPr>
        </p:nvSpPr>
        <p:spPr>
          <a:xfrm flipV="1">
            <a:off x="1293813" y="5638800"/>
            <a:ext cx="8458200" cy="526504"/>
          </a:xfrm>
        </p:spPr>
        <p:txBody>
          <a:bodyPr/>
          <a:lstStyle/>
          <a:p>
            <a:endParaRPr lang="en-CA" dirty="0"/>
          </a:p>
        </p:txBody>
      </p:sp>
      <p:pic>
        <p:nvPicPr>
          <p:cNvPr id="4" name="Picture 3">
            <a:extLst>
              <a:ext uri="{FF2B5EF4-FFF2-40B4-BE49-F238E27FC236}">
                <a16:creationId xmlns:a16="http://schemas.microsoft.com/office/drawing/2014/main" id="{709680BD-E056-4698-A131-0F8F962554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836" y="1849760"/>
            <a:ext cx="4104456" cy="3456384"/>
          </a:xfrm>
          <a:prstGeom prst="rect">
            <a:avLst/>
          </a:prstGeom>
        </p:spPr>
      </p:pic>
      <p:sp>
        <p:nvSpPr>
          <p:cNvPr id="5" name="Rectangle 4">
            <a:extLst>
              <a:ext uri="{FF2B5EF4-FFF2-40B4-BE49-F238E27FC236}">
                <a16:creationId xmlns:a16="http://schemas.microsoft.com/office/drawing/2014/main" id="{FD3B8815-3006-4FCC-B391-D2CFA896C246}"/>
              </a:ext>
            </a:extLst>
          </p:cNvPr>
          <p:cNvSpPr/>
          <p:nvPr/>
        </p:nvSpPr>
        <p:spPr>
          <a:xfrm>
            <a:off x="5590356" y="2828836"/>
            <a:ext cx="6598468" cy="2062103"/>
          </a:xfrm>
          <a:prstGeom prst="rect">
            <a:avLst/>
          </a:prstGeom>
        </p:spPr>
        <p:txBody>
          <a:bodyPr wrap="square">
            <a:spAutoFit/>
          </a:bodyPr>
          <a:lstStyle/>
          <a:p>
            <a:r>
              <a:rPr lang="en-CA" sz="3200"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maryann.fratia@utoronto.ca</a:t>
            </a:r>
            <a:endParaRPr lang="en-CA" sz="3200" dirty="0">
              <a:effectLst>
                <a:outerShdw blurRad="38100" dist="38100" dir="2700000" algn="tl">
                  <a:srgbClr val="000000">
                    <a:alpha val="43137"/>
                  </a:srgbClr>
                </a:outerShdw>
              </a:effectLst>
            </a:endParaRPr>
          </a:p>
          <a:p>
            <a:r>
              <a:rPr lang="en-CA" sz="3200" dirty="0">
                <a:effectLst>
                  <a:outerShdw blurRad="38100" dist="38100" dir="2700000" algn="tl">
                    <a:srgbClr val="000000">
                      <a:alpha val="43137"/>
                    </a:srgbClr>
                  </a:outerShdw>
                </a:effectLst>
                <a:hlinkClick r:id="rId4">
                  <a:extLst>
                    <a:ext uri="{A12FA001-AC4F-418D-AE19-62706E023703}">
                      <ahyp:hlinkClr xmlns:ahyp="http://schemas.microsoft.com/office/drawing/2018/hyperlinkcolor" val="tx"/>
                    </a:ext>
                  </a:extLst>
                </a:hlinkClick>
              </a:rPr>
              <a:t>mafratia@edu.yorku.ca</a:t>
            </a:r>
            <a:endParaRPr lang="en-CA" sz="3200" dirty="0">
              <a:effectLst>
                <a:outerShdw blurRad="38100" dist="38100" dir="2700000" algn="tl">
                  <a:srgbClr val="000000">
                    <a:alpha val="43137"/>
                  </a:srgbClr>
                </a:outerShdw>
              </a:effectLst>
            </a:endParaRPr>
          </a:p>
          <a:p>
            <a:r>
              <a:rPr lang="en-CA" sz="3200" dirty="0">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maryann.fratia@ontariotechu.ca</a:t>
            </a:r>
            <a:r>
              <a:rPr lang="en-CA" sz="3200" dirty="0">
                <a:effectLst>
                  <a:outerShdw blurRad="38100" dist="38100" dir="2700000" algn="tl">
                    <a:srgbClr val="000000">
                      <a:alpha val="43137"/>
                    </a:srgbClr>
                  </a:outerShdw>
                </a:effectLst>
              </a:rPr>
              <a:t> </a:t>
            </a:r>
          </a:p>
          <a:p>
            <a:r>
              <a:rPr lang="en-CA" sz="3200" dirty="0">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maryann.fratia@gmail.com</a:t>
            </a:r>
            <a:r>
              <a:rPr lang="en-CA" sz="32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87365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116632"/>
            <a:ext cx="9769150" cy="792088"/>
          </a:xfrm>
        </p:spPr>
        <p:txBody>
          <a:bodyPr>
            <a:normAutofit/>
          </a:bodyPr>
          <a:lstStyle/>
          <a:p>
            <a:pPr algn="ctr"/>
            <a: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Appropriation or </a:t>
            </a:r>
            <a:r>
              <a:rPr lang="en-US" sz="4000" b="1" dirty="0" err="1">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Appeciation</a:t>
            </a:r>
            <a: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3" name="Subtitle 2"/>
          <p:cNvSpPr>
            <a:spLocks noGrp="1"/>
          </p:cNvSpPr>
          <p:nvPr>
            <p:ph type="subTitle" idx="1"/>
          </p:nvPr>
        </p:nvSpPr>
        <p:spPr>
          <a:xfrm>
            <a:off x="1318257" y="1196751"/>
            <a:ext cx="9769150" cy="5544616"/>
          </a:xfrm>
        </p:spPr>
        <p:txBody>
          <a:bodyPr>
            <a:normAutofit/>
          </a:bodyPr>
          <a:lstStyle/>
          <a:p>
            <a:pPr algn="ct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What’s the difference?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(see chart - handout)</a:t>
            </a:r>
          </a:p>
          <a:p>
            <a:pPr algn="ct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 A                        Photo B</a:t>
            </a:r>
          </a:p>
        </p:txBody>
      </p:sp>
      <p:pic>
        <p:nvPicPr>
          <p:cNvPr id="2050" name="Picture 2" descr="Image result for audience at a pow-wow">
            <a:extLst>
              <a:ext uri="{FF2B5EF4-FFF2-40B4-BE49-F238E27FC236}">
                <a16:creationId xmlns:a16="http://schemas.microsoft.com/office/drawing/2014/main" id="{9F352EBD-BF70-4C79-B66B-9EDA84675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780928"/>
            <a:ext cx="441693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id="{D0A98E0B-EEA2-4B89-A129-FA0760C4F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996" y="2780928"/>
            <a:ext cx="441693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0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4052" y="0"/>
            <a:ext cx="6696744" cy="1556155"/>
          </a:xfrm>
        </p:spPr>
        <p:txBody>
          <a:bodyPr>
            <a:normAutofit/>
          </a:bodyPr>
          <a:lstStyle/>
          <a:p>
            <a:pPr algn="ctr"/>
            <a: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Cultural </a:t>
            </a:r>
            <a:r>
              <a:rPr lang="en-US" sz="3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Appropriation</a:t>
            </a:r>
            <a:br>
              <a:rPr lang="en-US" sz="3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handout) </a:t>
            </a:r>
          </a:p>
        </p:txBody>
      </p:sp>
      <p:sp>
        <p:nvSpPr>
          <p:cNvPr id="3" name="Subtitle 2"/>
          <p:cNvSpPr>
            <a:spLocks noGrp="1"/>
          </p:cNvSpPr>
          <p:nvPr>
            <p:ph type="subTitle" idx="1"/>
          </p:nvPr>
        </p:nvSpPr>
        <p:spPr>
          <a:xfrm>
            <a:off x="1318257" y="1664804"/>
            <a:ext cx="9769150" cy="5076564"/>
          </a:xfrm>
        </p:spPr>
        <p:txBody>
          <a:bodyPr>
            <a:normAutofit fontScale="25000" lnSpcReduction="20000"/>
          </a:bodyPr>
          <a:lstStyle/>
          <a:p>
            <a:pPr algn="ctr"/>
            <a:endParaRPr lang="en-US" sz="42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42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8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3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11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Appropriation </a:t>
            </a:r>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 adoption of elements of a minority culture by members of the dominant culture. </a:t>
            </a:r>
          </a:p>
          <a:p>
            <a:endPar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of the presence of power imbalances that are a byproduct of colonialism and oppression, cultural appropriation is distinct from equal cultural exchange. </a:t>
            </a:r>
          </a:p>
          <a:p>
            <a:endPar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Examples: culturally significant symbols, motifs used in non-Indigenous products, </a:t>
            </a:r>
          </a:p>
          <a:p>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marketing, arts, sports logos</a:t>
            </a:r>
          </a:p>
          <a:p>
            <a:endPar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 you must ask are:</a:t>
            </a:r>
          </a:p>
          <a:p>
            <a:endPar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742950" indent="-742950">
              <a:buAutoNum type="arabicPeriod"/>
            </a:pPr>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the specific icon of another culture being used for the purpose in which it was intended?</a:t>
            </a:r>
          </a:p>
          <a:p>
            <a:endPar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Is this offensive to that particular culture?</a:t>
            </a:r>
          </a:p>
          <a:p>
            <a:endPar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Who is benefitting/profiting from the sharing of this item?</a:t>
            </a:r>
          </a:p>
          <a:p>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 Indigenous composer?   A Canadian or American music publisher?</a:t>
            </a:r>
          </a:p>
          <a:p>
            <a:r>
              <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 Indigenous artist?  An Indigenous fashion designer?)</a:t>
            </a:r>
          </a:p>
          <a:p>
            <a:pPr marL="742950" indent="-742950">
              <a:buAutoNum type="arabicPeriod"/>
            </a:pPr>
            <a:endPar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8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80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8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98" name="Picture 2" descr="Image result for clarity">
            <a:extLst>
              <a:ext uri="{FF2B5EF4-FFF2-40B4-BE49-F238E27FC236}">
                <a16:creationId xmlns:a16="http://schemas.microsoft.com/office/drawing/2014/main" id="{B0B8E50A-C511-46FF-88FB-19B6C916F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666" y="260648"/>
            <a:ext cx="1849385" cy="15481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larity">
            <a:extLst>
              <a:ext uri="{FF2B5EF4-FFF2-40B4-BE49-F238E27FC236}">
                <a16:creationId xmlns:a16="http://schemas.microsoft.com/office/drawing/2014/main" id="{C1851D91-01FA-46B1-B14E-E262DF714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9213" y="260647"/>
            <a:ext cx="1641784" cy="1556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5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3932" y="260648"/>
            <a:ext cx="8712968" cy="1548172"/>
          </a:xfrm>
        </p:spPr>
        <p:txBody>
          <a:bodyPr>
            <a:normAutofit fontScale="90000"/>
          </a:bodyPr>
          <a:lstStyle/>
          <a:p>
            <a:pPr algn="ctr"/>
            <a:b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Appreciation</a:t>
            </a:r>
            <a:br>
              <a:rPr lang="en-US" sz="27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where our music curriculum</a:t>
            </a:r>
            <a:br>
              <a:rPr lang="en-US" sz="27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focus is required to be)</a:t>
            </a:r>
            <a:br>
              <a:rPr lang="en-US" sz="27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3" name="Subtitle 2"/>
          <p:cNvSpPr>
            <a:spLocks noGrp="1"/>
          </p:cNvSpPr>
          <p:nvPr>
            <p:ph type="subTitle" idx="1"/>
          </p:nvPr>
        </p:nvSpPr>
        <p:spPr>
          <a:xfrm>
            <a:off x="716634" y="1548171"/>
            <a:ext cx="10922393" cy="5985285"/>
          </a:xfrm>
        </p:spPr>
        <p:txBody>
          <a:bodyPr>
            <a:normAutofit fontScale="62500" lnSpcReduction="20000"/>
          </a:bodyPr>
          <a:lstStyle/>
          <a:p>
            <a:endParaRPr lang="en-US" sz="36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5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Appreciation</a:t>
            </a:r>
            <a:r>
              <a:rPr lang="en-US" sz="3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when elements of a culture are used while honoring the source they came from. Appreciation involves respect and value.</a:t>
            </a:r>
          </a:p>
          <a:p>
            <a:endParaRPr lang="en-US" sz="3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Inviting elders to come in and share their culture with you</a:t>
            </a:r>
          </a:p>
          <a:p>
            <a:endPar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Sharing key cultural learnings with respect and appreciation</a:t>
            </a:r>
          </a:p>
          <a:p>
            <a:endPar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Putting the learning (music) in it’s correct context</a:t>
            </a:r>
          </a:p>
          <a:p>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Is this musical work written by a Canadian Indigenous composer?</a:t>
            </a:r>
          </a:p>
          <a:p>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Does this piece reflect traditional Indigenous music-making traditions?</a:t>
            </a:r>
          </a:p>
          <a:p>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Does the performance of this work include traditional Indigenous</a:t>
            </a: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instruments?  </a:t>
            </a:r>
          </a:p>
          <a:p>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Who makes money from the sale of this particular arrangement?  </a:t>
            </a:r>
          </a:p>
          <a:p>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e.g. </a:t>
            </a:r>
            <a:r>
              <a:rPr lang="en-US" sz="28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a:t>
            </a:r>
            <a:r>
              <a:rPr lang="en-US"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musical composition uses some Canadian Indigenous music characteristics such </a:t>
            </a:r>
          </a:p>
          <a:p>
            <a:pPr algn="ctr"/>
            <a:r>
              <a:rPr lang="en-US"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as descending melodic lines, interval jumps of a p4 &amp; p5, steady beat &amp; pulse</a:t>
            </a:r>
          </a:p>
          <a:p>
            <a:pPr algn="ctr"/>
            <a:r>
              <a:rPr lang="en-US" sz="32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4" name="Picture 2" descr="Image result for clarity">
            <a:extLst>
              <a:ext uri="{FF2B5EF4-FFF2-40B4-BE49-F238E27FC236}">
                <a16:creationId xmlns:a16="http://schemas.microsoft.com/office/drawing/2014/main" id="{7C6EED9A-3F59-4059-A3C8-C3C08CFB8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35" y="100578"/>
            <a:ext cx="1633362" cy="1548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larity">
            <a:extLst>
              <a:ext uri="{FF2B5EF4-FFF2-40B4-BE49-F238E27FC236}">
                <a16:creationId xmlns:a16="http://schemas.microsoft.com/office/drawing/2014/main" id="{D681A7F0-A48D-4518-8ABB-FF3140A9A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8828" y="100578"/>
            <a:ext cx="1633362" cy="154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4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116632"/>
            <a:ext cx="9769150" cy="792088"/>
          </a:xfrm>
        </p:spPr>
        <p:txBody>
          <a:bodyPr>
            <a:normAutofit/>
          </a:bodyPr>
          <a:lstStyle/>
          <a:p>
            <a:pPr algn="ctr"/>
            <a: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Appreciation</a:t>
            </a:r>
          </a:p>
        </p:txBody>
      </p:sp>
      <p:sp>
        <p:nvSpPr>
          <p:cNvPr id="3" name="Subtitle 2"/>
          <p:cNvSpPr>
            <a:spLocks noGrp="1"/>
          </p:cNvSpPr>
          <p:nvPr>
            <p:ph type="subTitle" idx="1"/>
          </p:nvPr>
        </p:nvSpPr>
        <p:spPr>
          <a:xfrm>
            <a:off x="909836" y="908720"/>
            <a:ext cx="10153126" cy="5832648"/>
          </a:xfrm>
        </p:spPr>
        <p:txBody>
          <a:bodyPr>
            <a:normAutofit fontScale="92500" lnSpcReduction="20000"/>
          </a:bodyPr>
          <a:lstStyle/>
          <a:p>
            <a:pPr algn="ctr"/>
            <a:endParaRPr lang="en-CA" dirty="0">
              <a:solidFill>
                <a:srgbClr val="5B54B4"/>
              </a:solidFill>
              <a:effectLst>
                <a:outerShdw blurRad="38100" dist="38100" dir="2700000" algn="tl">
                  <a:srgbClr val="000000">
                    <a:alpha val="43137"/>
                  </a:srgbClr>
                </a:outerShdw>
              </a:effectLst>
            </a:endParaRPr>
          </a:p>
          <a:p>
            <a:pPr algn="ctr"/>
            <a:r>
              <a:rPr lang="en-CA" sz="39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 A</a:t>
            </a:r>
          </a:p>
          <a:p>
            <a:pPr algn="ctr"/>
            <a:endParaRPr lang="en-CA" sz="2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CA" sz="2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Powwow dancers take to the floor in Edmonton, in a powerful tribute to missing and murdered Indigenous women and girls.</a:t>
            </a:r>
          </a:p>
          <a:p>
            <a:pPr algn="ctr"/>
            <a:r>
              <a:rPr lang="en-CA"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CA" sz="1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(HuffPost 10/01/2018)</a:t>
            </a:r>
          </a:p>
          <a:p>
            <a:pPr algn="ctr"/>
            <a:endParaRPr lang="en-CA" sz="19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On Sunday, a competition powwow was held to wrap up the event, with representatives from tribes across North America dressed in full regalia, dancing to win cash prizes.</a:t>
            </a:r>
          </a:p>
          <a:p>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before the dancers took to the stage, organizers brought out a </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red dress</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created by an Indigenous designer, hung high on a pole.</a:t>
            </a:r>
          </a:p>
          <a:p>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then asked the male dancers to come onto the arena floor and form a circle around the woman holding the red dress — which is used as a symbol for </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missing and murdered Indigenous women and girls</a:t>
            </a:r>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(MMIWG) in Canada — and close the gaps between them. </a:t>
            </a:r>
          </a:p>
          <a:p>
            <a:endPar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CA"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men began to dance. Powwow dancers take to the floor in Edmonton, in a powerful tribute to missing and murdered Indigenous women and girls.                           </a:t>
            </a:r>
            <a:endPar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03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116632"/>
            <a:ext cx="9769150" cy="792088"/>
          </a:xfrm>
        </p:spPr>
        <p:txBody>
          <a:bodyPr>
            <a:normAutofit/>
          </a:bodyPr>
          <a:lstStyle/>
          <a:p>
            <a:pPr algn="ctr"/>
            <a:r>
              <a:rPr lang="en-US" sz="40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Appropriation </a:t>
            </a:r>
          </a:p>
        </p:txBody>
      </p:sp>
      <p:sp>
        <p:nvSpPr>
          <p:cNvPr id="3" name="Subtitle 2"/>
          <p:cNvSpPr>
            <a:spLocks noGrp="1"/>
          </p:cNvSpPr>
          <p:nvPr>
            <p:ph type="subTitle" idx="1"/>
          </p:nvPr>
        </p:nvSpPr>
        <p:spPr>
          <a:xfrm>
            <a:off x="909836" y="908720"/>
            <a:ext cx="10153126" cy="5832648"/>
          </a:xfrm>
        </p:spPr>
        <p:txBody>
          <a:bodyPr>
            <a:normAutofit/>
          </a:bodyPr>
          <a:lstStyle/>
          <a:p>
            <a:pPr algn="ctr"/>
            <a:endParaRPr lang="en-CA" dirty="0">
              <a:solidFill>
                <a:srgbClr val="5B54B4"/>
              </a:solidFill>
              <a:effectLst>
                <a:outerShdw blurRad="38100" dist="38100" dir="2700000" algn="tl">
                  <a:srgbClr val="000000">
                    <a:alpha val="43137"/>
                  </a:srgbClr>
                </a:outerShdw>
              </a:effectLst>
            </a:endParaRPr>
          </a:p>
          <a:p>
            <a:pPr algn="ctr"/>
            <a:r>
              <a:rPr lang="en-CA" sz="3900" b="1"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Photo B</a:t>
            </a:r>
          </a:p>
          <a:p>
            <a:pPr algn="ctr"/>
            <a:endParaRPr lang="en-CA" sz="3600" b="1" dirty="0">
              <a:latin typeface="Arial" panose="020B0604020202020204" pitchFamily="34" charset="0"/>
              <a:cs typeface="Arial" panose="020B0604020202020204" pitchFamily="34" charset="0"/>
            </a:endParaRPr>
          </a:p>
          <a:p>
            <a:pPr algn="ctr"/>
            <a:r>
              <a:rPr lang="en-CA" sz="3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Victoria's Secret Issues Apology for </a:t>
            </a:r>
          </a:p>
          <a:p>
            <a:pPr algn="ctr"/>
            <a:r>
              <a:rPr lang="en-CA" sz="3600" b="1"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Model’s Attire  </a:t>
            </a:r>
          </a:p>
          <a:p>
            <a:pPr algn="ctr"/>
            <a:r>
              <a:rPr lang="en-CA" sz="2000" dirty="0">
                <a:solidFill>
                  <a:srgbClr val="5B54B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(Associated Press, Nov. 12, 2013)  </a:t>
            </a:r>
          </a:p>
          <a:p>
            <a:pPr algn="ctr"/>
            <a:endParaRPr lang="en-CA"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CA"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Feather headdresses are a symbol of bravery and are worn by Native American leaders in some tribes, including chiefs. Women don't wear headdresses.</a:t>
            </a:r>
          </a:p>
        </p:txBody>
      </p:sp>
    </p:spTree>
    <p:extLst>
      <p:ext uri="{BB962C8B-B14F-4D97-AF65-F5344CB8AC3E}">
        <p14:creationId xmlns:p14="http://schemas.microsoft.com/office/powerpoint/2010/main" val="200694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522</TotalTime>
  <Words>3662</Words>
  <Application>Microsoft Office PowerPoint</Application>
  <PresentationFormat>Custom</PresentationFormat>
  <Paragraphs>550</Paragraphs>
  <Slides>42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Euphemia</vt:lpstr>
      <vt:lpstr>Times New Roman</vt:lpstr>
      <vt:lpstr>Serenity 16x9</vt:lpstr>
      <vt:lpstr>Document</vt:lpstr>
      <vt:lpstr>Exploring Indigenous Music in the Intermediate and Secondary Music Classroom</vt:lpstr>
      <vt:lpstr>Mary Ann Fratia</vt:lpstr>
      <vt:lpstr>. . . The lens and context with which we share today. . . </vt:lpstr>
      <vt:lpstr>PowerPoint Presentation</vt:lpstr>
      <vt:lpstr>Appropriation or Appeciation?</vt:lpstr>
      <vt:lpstr>  Cultural Appropriation (on handout) </vt:lpstr>
      <vt:lpstr>   Cultural Appreciation (this is where our music curriculum focus is required to be)  </vt:lpstr>
      <vt:lpstr> Appreciation</vt:lpstr>
      <vt:lpstr>Appropriation </vt:lpstr>
      <vt:lpstr>PowerPoint Presentation</vt:lpstr>
      <vt:lpstr>Connections to our Music Curriculum</vt:lpstr>
      <vt:lpstr>Connections to our Music Curriculum</vt:lpstr>
      <vt:lpstr>Connections to the Secondary Music Curriculum (Overall Expectations) Course Codes and Focus Courses     </vt:lpstr>
      <vt:lpstr>Step 1:  Active Listening with a Focus (Diagnostic – Assessment ‘for’ Learning)</vt:lpstr>
      <vt:lpstr>Active Listening – Listening with a Focus</vt:lpstr>
      <vt:lpstr>Let’s Listen to Selection #2 </vt:lpstr>
      <vt:lpstr>Step 2: Active Listening ~The Critical Analysis Process</vt:lpstr>
      <vt:lpstr>Active Listening – The Critical Analysis Process</vt:lpstr>
      <vt:lpstr>Red Winter Lyrics</vt:lpstr>
      <vt:lpstr>The Critical Analysis Process: DREZUS – Red Winter</vt:lpstr>
      <vt:lpstr>Step 3: Soundscape Composition ~ The Creative Process (based on Deepening Knowledge website activity: OISE/UT &amp; Native Canadian Centre of Toronto – 5 pages in the booklet)</vt:lpstr>
      <vt:lpstr>PowerPoint Presentation</vt:lpstr>
      <vt:lpstr>What do we know about the Medicine Wheel ?</vt:lpstr>
      <vt:lpstr>The Medicine Wheel (see lesson plan in package)</vt:lpstr>
      <vt:lpstr>The Medicine Wheel</vt:lpstr>
      <vt:lpstr>The Medicine Wheel</vt:lpstr>
      <vt:lpstr>PowerPoint Presentation</vt:lpstr>
      <vt:lpstr>PowerPoint Presentation</vt:lpstr>
      <vt:lpstr>PowerPoint Presentation</vt:lpstr>
      <vt:lpstr>PowerPoint Presentation</vt:lpstr>
      <vt:lpstr>PowerPoint Presentation</vt:lpstr>
      <vt:lpstr>PowerPoint Presentation</vt:lpstr>
      <vt:lpstr>The Medicine Wheel</vt:lpstr>
      <vt:lpstr>Graphic Notation</vt:lpstr>
      <vt:lpstr>PowerPoint Presentation</vt:lpstr>
      <vt:lpstr>Soundscape: Success Criteria Checklist  Assessment ‘for’ Learning</vt:lpstr>
      <vt:lpstr>Soundscape: Success Criteria Checklist  Assessment ‘for’ Learning</vt:lpstr>
      <vt:lpstr>Soundscape: Assessment ‘of’ Learning Rubric</vt:lpstr>
      <vt:lpstr>Let’s get Creative!  Soundscape Composition based on the Medicine Wheel</vt:lpstr>
      <vt:lpstr>Our Performance</vt:lpstr>
      <vt:lpstr>Indigenous Music &amp; Education Resources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Indigenous Music in the Intermediate and Secondary Classroom</dc:title>
  <dc:creator>Maryann</dc:creator>
  <cp:lastModifiedBy>Sal Fratia</cp:lastModifiedBy>
  <cp:revision>53</cp:revision>
  <dcterms:created xsi:type="dcterms:W3CDTF">2019-01-21T00:07:53Z</dcterms:created>
  <dcterms:modified xsi:type="dcterms:W3CDTF">2019-11-03T22:55:01Z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